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1">
  <p:sldMasterIdLst>
    <p:sldMasterId id="2147483732" r:id="rId1"/>
  </p:sldMasterIdLst>
  <p:notesMasterIdLst>
    <p:notesMasterId r:id="rId34"/>
  </p:notesMasterIdLst>
  <p:handoutMasterIdLst>
    <p:handoutMasterId r:id="rId35"/>
  </p:handoutMasterIdLst>
  <p:sldIdLst>
    <p:sldId id="294" r:id="rId2"/>
    <p:sldId id="295" r:id="rId3"/>
    <p:sldId id="302" r:id="rId4"/>
    <p:sldId id="301" r:id="rId5"/>
    <p:sldId id="293" r:id="rId6"/>
    <p:sldId id="303" r:id="rId7"/>
    <p:sldId id="304" r:id="rId8"/>
    <p:sldId id="290" r:id="rId9"/>
    <p:sldId id="291" r:id="rId10"/>
    <p:sldId id="292" r:id="rId11"/>
    <p:sldId id="277" r:id="rId12"/>
    <p:sldId id="298" r:id="rId13"/>
    <p:sldId id="296" r:id="rId14"/>
    <p:sldId id="297" r:id="rId15"/>
    <p:sldId id="305" r:id="rId16"/>
    <p:sldId id="306" r:id="rId17"/>
    <p:sldId id="289" r:id="rId18"/>
    <p:sldId id="299" r:id="rId19"/>
    <p:sldId id="300" r:id="rId20"/>
    <p:sldId id="307" r:id="rId21"/>
    <p:sldId id="308" r:id="rId22"/>
    <p:sldId id="309" r:id="rId23"/>
    <p:sldId id="310" r:id="rId24"/>
    <p:sldId id="279" r:id="rId25"/>
    <p:sldId id="317" r:id="rId26"/>
    <p:sldId id="318" r:id="rId27"/>
    <p:sldId id="311" r:id="rId28"/>
    <p:sldId id="312" r:id="rId29"/>
    <p:sldId id="313" r:id="rId30"/>
    <p:sldId id="314" r:id="rId31"/>
    <p:sldId id="315" r:id="rId32"/>
    <p:sldId id="316" r:id="rId33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54381"/>
    <a:srgbClr val="4D2F93"/>
    <a:srgbClr val="823417"/>
    <a:srgbClr val="B4481D"/>
    <a:srgbClr val="006731"/>
    <a:srgbClr val="498945"/>
    <a:srgbClr val="8F477A"/>
    <a:srgbClr val="C551D2"/>
    <a:srgbClr val="4D2476"/>
    <a:srgbClr val="263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6" autoAdjust="0"/>
    <p:restoredTop sz="83645" autoAdjust="0"/>
  </p:normalViewPr>
  <p:slideViewPr>
    <p:cSldViewPr>
      <p:cViewPr varScale="1">
        <p:scale>
          <a:sx n="58" d="100"/>
          <a:sy n="58" d="100"/>
        </p:scale>
        <p:origin x="97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D1DCE63C-049A-45BA-971E-1986F2E48814}" type="datetime1">
              <a:rPr lang="en-US"/>
              <a:pPr>
                <a:defRPr/>
              </a:pPr>
              <a:t>3/11/20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27BD691C-261B-4860-B725-6FDEA5C0DB4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6928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509D390B-1778-4FFD-B6CB-2F760D53F8E9}" type="datetime1">
              <a:rPr lang="en-US"/>
              <a:pPr>
                <a:defRPr/>
              </a:pPr>
              <a:t>3/11/20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8A440E9E-6D8A-4086-BAB1-057F71B71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034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440E9E-6D8A-4086-BAB1-057F71B711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46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59D71-E7C9-47D5-A6A2-4CE95E372539}" type="datetime1">
              <a:rPr lang="en-US"/>
              <a:pPr>
                <a:defRPr/>
              </a:pPr>
              <a:t>3/11/20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Urban Alliance for Effective Education                 The Pedagogy of Confidence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8E062-325B-4396-BE4D-5F806D0F6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8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89E56-6AC4-4D0D-AA9D-CBFF328AA054}" type="datetime1">
              <a:rPr lang="en-US"/>
              <a:pPr>
                <a:defRPr/>
              </a:pPr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Urban Alliance for Effective Education                 The Pedagogy of Confidence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9B95A-2CCB-4315-A5DA-3DACC73E7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5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D6238-29BE-40A2-972F-10E31575BFDE}" type="datetime1">
              <a:rPr lang="en-US"/>
              <a:pPr>
                <a:defRPr/>
              </a:pPr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Urban Alliance for Effective Education                 The Pedagogy of Confidence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270D0-1FD1-4CCF-B528-7B27ADFD3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2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35A95-677A-4BE1-ACE8-BD0BD8BD5936}" type="datetime1">
              <a:rPr lang="en-US"/>
              <a:pPr>
                <a:defRPr/>
              </a:pPr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Urban Alliance for Effective Education                 The Pedagogy of Confidence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0B05B-10F6-4149-A596-C7984ECA0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9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DA292-6C41-4FD8-9DFF-869A88041B00}" type="datetime1">
              <a:rPr lang="en-US"/>
              <a:pPr>
                <a:defRPr/>
              </a:pPr>
              <a:t>3/11/20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Urban Alliance for Effective Education                 The Pedagogy of Confidence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80EB3-15E1-4B41-990F-D2E40FCC3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02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44CA7-0E5C-44D5-BD74-2EFED5886D4E}" type="datetime1">
              <a:rPr lang="en-US"/>
              <a:pPr>
                <a:defRPr/>
              </a:pPr>
              <a:t>3/11/20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Urban Alliance for Effective Education                 The Pedagogy of Confidence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CAEF3-608C-4196-825D-68C28D011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15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F7BAD-F93F-4BCD-AB77-8A77A19BE7A6}" type="datetime1">
              <a:rPr lang="en-US"/>
              <a:pPr>
                <a:defRPr/>
              </a:pPr>
              <a:t>3/11/20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Urban Alliance for Effective Education                 The Pedagogy of Confidence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90EE-3E51-4A08-BF23-A9FD65A85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5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C628C-107B-4627-8799-29CC66E1802D}" type="datetime1">
              <a:rPr lang="en-US"/>
              <a:pPr>
                <a:defRPr/>
              </a:pPr>
              <a:t>3/11/20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Urban Alliance for Effective Education                 The Pedagogy of Confidence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D96D9-C22F-41B5-807D-2E3A242BA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5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E64E7-EA9B-4300-970A-032A42B55437}" type="datetime1">
              <a:rPr lang="en-US"/>
              <a:pPr>
                <a:defRPr/>
              </a:pPr>
              <a:t>3/11/20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Urban Alliance for Effective Education                 The Pedagogy of Confidence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8ABD3-571F-4D11-BFE1-D32B2B260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4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499EB-96D6-48D2-81F1-12FEAA66D946}" type="datetime1">
              <a:rPr lang="en-US"/>
              <a:pPr>
                <a:defRPr/>
              </a:pPr>
              <a:t>3/11/20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Urban Alliance for Effective Education                 The Pedagogy of Confidence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316A8-EF10-4EEA-A4B8-AF2E906D9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9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A55BD-72DD-4F14-9EB4-DA4CE6BCB72A}" type="datetime1">
              <a:rPr lang="en-US"/>
              <a:pPr>
                <a:defRPr/>
              </a:pPr>
              <a:t>3/11/20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Urban Alliance for Effective Education                 The Pedagogy of Confidence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6BF9B-6BA1-4465-9740-70ACE71A5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4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B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2DD8F8E0-4E18-42ED-B358-C0BFA0683A1C}" type="datetime1">
              <a:rPr lang="en-US"/>
              <a:pPr>
                <a:defRPr/>
              </a:pPr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National Urban Alliance for Effective Education                 The Pedagogy of Confidence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B5C477E-DA40-49C7-82B8-93E785125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8" r:id="rId2"/>
    <p:sldLayoutId id="2147483876" r:id="rId3"/>
    <p:sldLayoutId id="2147483869" r:id="rId4"/>
    <p:sldLayoutId id="2147483877" r:id="rId5"/>
    <p:sldLayoutId id="2147483870" r:id="rId6"/>
    <p:sldLayoutId id="2147483871" r:id="rId7"/>
    <p:sldLayoutId id="2147483878" r:id="rId8"/>
    <p:sldLayoutId id="2147483872" r:id="rId9"/>
    <p:sldLayoutId id="2147483873" r:id="rId10"/>
    <p:sldLayoutId id="214748387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ＭＳ Ｐゴシック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charset="-128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pitchFamily="-106" charset="-128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National Urban Alliance for Effective Education                 The Pedagogy of Confidence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1676" y="13586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0668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3600" b="1" dirty="0">
                <a:solidFill>
                  <a:srgbClr val="C63D2E"/>
                </a:solidFill>
                <a:latin typeface="Palatino" pitchFamily="-65" charset="0"/>
                <a:ea typeface="Palatino" pitchFamily="-65" charset="0"/>
                <a:cs typeface="Palatino" pitchFamily="-65" charset="0"/>
                <a:sym typeface="Palatino" pitchFamily="-65" charset="0"/>
              </a:rPr>
              <a:t>NATIONAL URBAN ALLIANCE</a:t>
            </a:r>
          </a:p>
          <a:p>
            <a:pPr defTabSz="457200"/>
            <a:r>
              <a:rPr lang="en-US" sz="3600" b="1" dirty="0">
                <a:solidFill>
                  <a:srgbClr val="C63D2E"/>
                </a:solidFill>
                <a:latin typeface="Palatino" pitchFamily="-65" charset="0"/>
                <a:ea typeface="Palatino" pitchFamily="-65" charset="0"/>
                <a:cs typeface="Palatino" pitchFamily="-65" charset="0"/>
                <a:sym typeface="Palatino" pitchFamily="-65" charset="0"/>
              </a:rPr>
              <a:t>WORKSHOP FOR TEACHERS </a:t>
            </a: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832" y="3124200"/>
            <a:ext cx="4729982" cy="3333750"/>
          </a:xfrm>
          <a:prstGeom prst="rect">
            <a:avLst/>
          </a:prstGeom>
          <a:noFill/>
          <a:ln>
            <a:noFill/>
          </a:ln>
          <a:effectLst>
            <a:outerShdw blurRad="50800" dist="327265" dir="3599996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7200" y="3733800"/>
            <a:ext cx="302464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254381"/>
                </a:solidFill>
                <a:latin typeface="Helvetica Neue Bold Condensed" pitchFamily="-65" charset="0"/>
                <a:ea typeface="Helvetica Neue Bold Condensed" pitchFamily="-65" charset="0"/>
                <a:cs typeface="Helvetica Neue Bold Condensed" pitchFamily="-65" charset="0"/>
                <a:sym typeface="Helvetica Neue Bold Condensed" pitchFamily="-65" charset="0"/>
              </a:rPr>
              <a:t>LOUISE LINDSAY, MENTOR</a:t>
            </a:r>
            <a:br>
              <a:rPr lang="en-US" sz="2000" dirty="0">
                <a:solidFill>
                  <a:srgbClr val="254381"/>
                </a:solidFill>
                <a:latin typeface="Helvetica Neue Bold Condensed" pitchFamily="-65" charset="0"/>
                <a:ea typeface="Helvetica Neue Bold Condensed" pitchFamily="-65" charset="0"/>
                <a:cs typeface="Helvetica Neue Bold Condensed" pitchFamily="-65" charset="0"/>
                <a:sym typeface="Helvetica Neue Bold Condensed" pitchFamily="-65" charset="0"/>
              </a:rPr>
            </a:br>
            <a:r>
              <a:rPr lang="en-US" sz="2000" dirty="0">
                <a:solidFill>
                  <a:srgbClr val="254381"/>
                </a:solidFill>
                <a:latin typeface="Helvetica Neue Bold Condensed" pitchFamily="-65" charset="0"/>
                <a:ea typeface="Helvetica Neue Bold Condensed" pitchFamily="-65" charset="0"/>
                <a:cs typeface="Helvetica Neue Bold Condensed" pitchFamily="-65" charset="0"/>
                <a:sym typeface="Helvetica Neue Bold Condensed" pitchFamily="-65" charset="0"/>
              </a:rPr>
              <a:t>NATIONAL URBAN ALLIANCE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838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DFAF4-AE2F-474E-AA58-65DC4CD4E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7400"/>
            <a:ext cx="8229600" cy="990600"/>
          </a:xfrm>
        </p:spPr>
        <p:txBody>
          <a:bodyPr/>
          <a:lstStyle/>
          <a:p>
            <a:r>
              <a:rPr lang="en-US" dirty="0"/>
              <a:t>Circles of My Multicultural Self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2FFA7-D442-694A-A5DC-74F4ECCA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National Urban Alliance for Effective Education                 The Pedagogy of Confidence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8CFCA1-D3A3-8F44-B14C-29CFFF4D49BC}"/>
              </a:ext>
            </a:extLst>
          </p:cNvPr>
          <p:cNvSpPr/>
          <p:nvPr/>
        </p:nvSpPr>
        <p:spPr>
          <a:xfrm>
            <a:off x="0" y="1358707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Finally, share a stereotype you have heard about one dimension of your identity that fails to describe you accurately.   Complete the following sentence : “I am (a/an) _________ but I am NOT (a/an) ______.” </a:t>
            </a:r>
            <a:endParaRPr lang="en-US" sz="2400" dirty="0"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34D839-9AC8-034B-A1C8-1C1091FFB0EC}"/>
              </a:ext>
            </a:extLst>
          </p:cNvPr>
          <p:cNvSpPr txBox="1"/>
          <p:nvPr/>
        </p:nvSpPr>
        <p:spPr>
          <a:xfrm>
            <a:off x="74068" y="3169341"/>
            <a:ext cx="6556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54381"/>
                </a:solidFill>
                <a:latin typeface="Bookman Old Style" panose="02050604050505020204" pitchFamily="18" charset="0"/>
                <a:cs typeface="Dubai" panose="020B0503030403030204" pitchFamily="34" charset="-78"/>
              </a:rPr>
              <a:t>I am southern, but I am not stupid.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2ED47C-AD86-EC44-9D40-BC7ACC7955DB}"/>
              </a:ext>
            </a:extLst>
          </p:cNvPr>
          <p:cNvSpPr txBox="1"/>
          <p:nvPr/>
        </p:nvSpPr>
        <p:spPr>
          <a:xfrm>
            <a:off x="6025595" y="6127509"/>
            <a:ext cx="3036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These will be read aloud.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59F72A-8813-DE44-83BB-769F34D335E0}"/>
              </a:ext>
            </a:extLst>
          </p:cNvPr>
          <p:cNvSpPr txBox="1"/>
          <p:nvPr/>
        </p:nvSpPr>
        <p:spPr>
          <a:xfrm>
            <a:off x="381000" y="3832097"/>
            <a:ext cx="8427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I am a deep thinker, but I am not self-righteous (or I try not to be).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9B8571-0D61-B748-A0E2-7B30CF0C4FEB}"/>
              </a:ext>
            </a:extLst>
          </p:cNvPr>
          <p:cNvSpPr txBox="1"/>
          <p:nvPr/>
        </p:nvSpPr>
        <p:spPr>
          <a:xfrm>
            <a:off x="3810000" y="4448079"/>
            <a:ext cx="5569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4D2476"/>
                </a:solidFill>
                <a:latin typeface="Marion" panose="02020502060400020003" pitchFamily="18" charset="77"/>
              </a:rPr>
              <a:t>I am a 4, but I am not melancholy.  </a:t>
            </a:r>
          </a:p>
        </p:txBody>
      </p:sp>
    </p:spTree>
    <p:extLst>
      <p:ext uri="{BB962C8B-B14F-4D97-AF65-F5344CB8AC3E}">
        <p14:creationId xmlns:p14="http://schemas.microsoft.com/office/powerpoint/2010/main" val="94875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90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500" b="1" dirty="0"/>
              <a:t>NUA Notebook</a:t>
            </a:r>
            <a:br>
              <a:rPr lang="en-US" sz="4500" b="1" dirty="0"/>
            </a:br>
            <a:endParaRPr lang="en-US" sz="45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519629"/>
              </p:ext>
            </p:extLst>
          </p:nvPr>
        </p:nvGraphicFramePr>
        <p:xfrm>
          <a:off x="609599" y="1523994"/>
          <a:ext cx="4493586" cy="48711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53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8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Topic/Strategy/Activity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Page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61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Circles of  My Multicultural Self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18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181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181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181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181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181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181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18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181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181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" name="Picture 4" descr="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579322"/>
            <a:ext cx="3583614" cy="4592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6972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DF7D0-5697-FE48-8DD6-4BD9D88B6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Beautiful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01805-2E4C-EE4C-B24E-0766A11FA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of a place near or far.  Visualize the place.  Notice the details in your mind.  </a:t>
            </a:r>
          </a:p>
          <a:p>
            <a:endParaRPr lang="en-US" dirty="0"/>
          </a:p>
          <a:p>
            <a:r>
              <a:rPr lang="en-US" dirty="0"/>
              <a:t>As the music starts, move through the room.  When it stops, share your beautiful place with a partner.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E2D98-F123-E04E-9E4D-AC7906985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National Urban Alliance for Effective Education                 The Pedagogy of Confidence</a:t>
            </a:r>
          </a:p>
        </p:txBody>
      </p:sp>
    </p:spTree>
    <p:extLst>
      <p:ext uri="{BB962C8B-B14F-4D97-AF65-F5344CB8AC3E}">
        <p14:creationId xmlns:p14="http://schemas.microsoft.com/office/powerpoint/2010/main" val="2680814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09377-BEE1-D24F-9767-622F7609D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8631"/>
            <a:ext cx="8229600" cy="990600"/>
          </a:xfrm>
        </p:spPr>
        <p:txBody>
          <a:bodyPr/>
          <a:lstStyle/>
          <a:p>
            <a:r>
              <a:rPr lang="en-US" dirty="0"/>
              <a:t>The Explanation Game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11677-E6E8-AE46-B0F9-6EBCA0C42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60" y="1469231"/>
            <a:ext cx="9881839" cy="892969"/>
          </a:xfrm>
        </p:spPr>
        <p:txBody>
          <a:bodyPr/>
          <a:lstStyle/>
          <a:p>
            <a:r>
              <a:rPr lang="en-US" dirty="0"/>
              <a:t>With your partner, walk around the room, looking at the photos </a:t>
            </a:r>
          </a:p>
          <a:p>
            <a:pPr marL="0" indent="0">
              <a:buNone/>
            </a:pPr>
            <a:r>
              <a:rPr lang="en-US" dirty="0"/>
              <a:t>on the wall.  As you do, play the Explanation Game for the photos, </a:t>
            </a:r>
          </a:p>
          <a:p>
            <a:pPr marL="0" indent="0">
              <a:buNone/>
            </a:pPr>
            <a:r>
              <a:rPr lang="en-US" dirty="0"/>
              <a:t>as a whole. </a:t>
            </a:r>
          </a:p>
          <a:p>
            <a:pPr marL="457200" indent="-457200">
              <a:buAutoNum type="arabicPeriod"/>
            </a:pPr>
            <a:r>
              <a:rPr lang="en-US" dirty="0"/>
              <a:t>Name It: name a feature or aspect that you see. </a:t>
            </a:r>
          </a:p>
          <a:p>
            <a:pPr marL="457200" indent="-457200">
              <a:buAutoNum type="arabicPeriod"/>
            </a:pPr>
            <a:r>
              <a:rPr lang="en-US" dirty="0"/>
              <a:t>Explain It: What could you be looking at?  </a:t>
            </a:r>
          </a:p>
          <a:p>
            <a:pPr marL="457200" indent="-457200">
              <a:buAutoNum type="arabicPeriod"/>
            </a:pPr>
            <a:r>
              <a:rPr lang="en-US" dirty="0"/>
              <a:t>Give Reasons: What makes you say that? </a:t>
            </a:r>
          </a:p>
          <a:p>
            <a:pPr marL="457200" indent="-457200">
              <a:buAutoNum type="arabicPeriod"/>
            </a:pPr>
            <a:r>
              <a:rPr lang="en-US" dirty="0"/>
              <a:t>Generate Alternatives: What else could it be?  </a:t>
            </a:r>
          </a:p>
          <a:p>
            <a:pPr marL="0" indent="0">
              <a:buNone/>
            </a:pPr>
            <a:r>
              <a:rPr lang="en-US" dirty="0"/>
              <a:t>      What makes you say that?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EE4628-9362-1D41-9CA9-2DC2688F2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National Urban Alliance for Effective Education                 The Pedagogy of Confidence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20DDE6-EB59-4B44-A67C-29F177DA5E85}"/>
              </a:ext>
            </a:extLst>
          </p:cNvPr>
          <p:cNvSpPr txBox="1"/>
          <p:nvPr/>
        </p:nvSpPr>
        <p:spPr>
          <a:xfrm>
            <a:off x="228600" y="5257800"/>
            <a:ext cx="3592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12576"/>
                </a:solidFill>
              </a:rPr>
              <a:t>Share your explanations.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8FA732-DDB6-1647-9F5E-48C20A239AA2}"/>
              </a:ext>
            </a:extLst>
          </p:cNvPr>
          <p:cNvSpPr txBox="1"/>
          <p:nvPr/>
        </p:nvSpPr>
        <p:spPr>
          <a:xfrm>
            <a:off x="232317" y="5719465"/>
            <a:ext cx="8175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Share your experience of  The Explanation Game.</a:t>
            </a:r>
          </a:p>
        </p:txBody>
      </p:sp>
    </p:spTree>
    <p:extLst>
      <p:ext uri="{BB962C8B-B14F-4D97-AF65-F5344CB8AC3E}">
        <p14:creationId xmlns:p14="http://schemas.microsoft.com/office/powerpoint/2010/main" val="75671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90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500" b="1" dirty="0"/>
              <a:t>NUA Notebook</a:t>
            </a:r>
            <a:br>
              <a:rPr lang="en-US" sz="4500" b="1" dirty="0"/>
            </a:br>
            <a:endParaRPr lang="en-US" sz="45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567707"/>
              </p:ext>
            </p:extLst>
          </p:nvPr>
        </p:nvGraphicFramePr>
        <p:xfrm>
          <a:off x="609599" y="1523994"/>
          <a:ext cx="4493586" cy="480060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53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8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Topic/Strategy/Activity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Page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61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The Explanation Game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18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181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181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181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181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181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181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18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181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181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" name="Picture 4" descr="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579322"/>
            <a:ext cx="3583614" cy="4592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1580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National Urban Alliance for Effective Education                 The Pedagogy of Confidence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7254" y="1143000"/>
            <a:ext cx="35365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D219A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TRIVIA</a:t>
            </a:r>
            <a:r>
              <a:rPr lang="en-US" sz="7200" dirty="0">
                <a:solidFill>
                  <a:srgbClr val="D219A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0300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759B3-18F3-A947-A8C7-8FCB592E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551D2"/>
                </a:solidFill>
              </a:rPr>
              <a:t>Name the strategy and explain why it is effective.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B5AF2-D289-9545-8D5D-6120EC2C4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National Urban Alliance for Effective Education                 The Pedagogy of Confidence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B22CFE-2D57-CE47-8EEF-B6A82F13A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964" y="1371600"/>
            <a:ext cx="3953878" cy="52718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A4CDBB-EB1F-654A-85E3-2AC55C370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7" y="2209800"/>
            <a:ext cx="428483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21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F6BCA9-AA83-5241-9720-F0272BC2D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National Urban Alliance for Effective Education                 The Pedagogy of Confidence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5FC03D-76A9-8147-9B91-6B17AE865028}"/>
              </a:ext>
            </a:extLst>
          </p:cNvPr>
          <p:cNvSpPr/>
          <p:nvPr/>
        </p:nvSpPr>
        <p:spPr>
          <a:xfrm>
            <a:off x="0" y="457200"/>
            <a:ext cx="91440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/>
            <a:r>
              <a:rPr lang="en-US" sz="2400" b="1" dirty="0">
                <a:latin typeface="MyriadPro"/>
                <a:ea typeface="Times New Roman" panose="02020603050405020304" pitchFamily="18" charset="0"/>
              </a:rPr>
              <a:t>Anticipation/Reaction Guide about Appalachia </a:t>
            </a:r>
          </a:p>
          <a:p>
            <a:pPr marL="0" marR="0"/>
            <a:endParaRPr lang="en-US" sz="1200" dirty="0">
              <a:latin typeface="Marion" panose="02020502060400020003" pitchFamily="18" charset="77"/>
              <a:ea typeface="Times New Roman" panose="02020603050405020304" pitchFamily="18" charset="0"/>
            </a:endParaRPr>
          </a:p>
          <a:p>
            <a:pPr marL="0" marR="0"/>
            <a:r>
              <a:rPr lang="en-US" sz="2200" b="1" dirty="0">
                <a:solidFill>
                  <a:srgbClr val="312576"/>
                </a:solidFill>
                <a:latin typeface="Marion" panose="02020502060400020003" pitchFamily="18" charset="77"/>
                <a:ea typeface="Times New Roman" panose="02020603050405020304" pitchFamily="18" charset="0"/>
              </a:rPr>
              <a:t>1.Appalachia is a chain of mountain ranges that runs through the states of Georgia, Tennessee, Kentucky, Virginia, West Virginia, North Carolina, and Maryland.</a:t>
            </a:r>
            <a:br>
              <a:rPr lang="en-US" sz="2200" b="1" dirty="0">
                <a:latin typeface="AGaramondPro"/>
                <a:ea typeface="Times New Roman" panose="02020603050405020304" pitchFamily="18" charset="0"/>
              </a:rPr>
            </a:b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hmer MN" panose="02020600050405020304" pitchFamily="18" charset="0"/>
                <a:ea typeface="Times New Roman" panose="02020603050405020304" pitchFamily="18" charset="0"/>
                <a:cs typeface="Khmer MN" panose="02020600050405020304" pitchFamily="18" charset="0"/>
              </a:rPr>
              <a:t>2. Everyone in Appalachia has outhouses and goes bare-foot. </a:t>
            </a:r>
          </a:p>
          <a:p>
            <a:pPr marL="0" marR="0"/>
            <a:r>
              <a:rPr lang="en-US" sz="2200" b="1" dirty="0">
                <a:solidFill>
                  <a:schemeClr val="accent6"/>
                </a:solidFill>
                <a:latin typeface="Diwan Kufi" pitchFamily="2" charset="-78"/>
                <a:ea typeface="Times New Roman" panose="02020603050405020304" pitchFamily="18" charset="0"/>
                <a:cs typeface="Diwan Kufi" pitchFamily="2" charset="-78"/>
              </a:rPr>
              <a:t>3. The first Appalachians were European settlers from England, Scotland, Ireland, and Germany.</a:t>
            </a:r>
            <a:br>
              <a:rPr lang="en-US" sz="2200" b="1" dirty="0">
                <a:solidFill>
                  <a:srgbClr val="0070C0"/>
                </a:solidFill>
                <a:latin typeface="AGaramondPro"/>
                <a:ea typeface="Times New Roman" panose="02020603050405020304" pitchFamily="18" charset="0"/>
              </a:rPr>
            </a:br>
            <a:r>
              <a:rPr lang="en-US" sz="2200" b="1" dirty="0">
                <a:solidFill>
                  <a:srgbClr val="0070C0"/>
                </a:solidFill>
                <a:latin typeface="AGaramondPro"/>
                <a:ea typeface="Times New Roman" panose="02020603050405020304" pitchFamily="18" charset="0"/>
              </a:rPr>
              <a:t>4. Mountain music, storytelling, folk arts and crafts, basket making, and woodworking are important to the Appalachian culture. </a:t>
            </a:r>
            <a:endParaRPr lang="en-US" sz="22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2200" b="1" dirty="0">
                <a:solidFill>
                  <a:srgbClr val="7030A0"/>
                </a:solidFill>
                <a:latin typeface="Dubai" panose="020B0503030403030204" pitchFamily="34" charset="-78"/>
                <a:ea typeface="Palatino" pitchFamily="2" charset="77"/>
                <a:cs typeface="Dubai" panose="020B0503030403030204" pitchFamily="34" charset="-78"/>
              </a:rPr>
              <a:t>5. Farming was important to Appalachians, and very few farmers left their farms even though they would make more money in the coal fields.</a:t>
            </a:r>
            <a:br>
              <a:rPr lang="en-US" sz="2200" b="1" dirty="0">
                <a:solidFill>
                  <a:schemeClr val="bg2">
                    <a:lumMod val="10000"/>
                  </a:schemeClr>
                </a:solidFill>
                <a:latin typeface="AGaramondPro"/>
                <a:ea typeface="Times New Roman" panose="02020603050405020304" pitchFamily="18" charset="0"/>
              </a:rPr>
            </a:br>
            <a:r>
              <a:rPr lang="en-US" sz="2200" b="1" dirty="0">
                <a:solidFill>
                  <a:schemeClr val="bg2">
                    <a:lumMod val="10000"/>
                  </a:schemeClr>
                </a:solidFill>
                <a:latin typeface="Kai" pitchFamily="2" charset="-122"/>
                <a:ea typeface="Kai" pitchFamily="2" charset="-122"/>
                <a:cs typeface="Khmer MN" panose="02020600050405020304" pitchFamily="18" charset="0"/>
              </a:rPr>
              <a:t>6. African Americans make up over half of the Appalachian population today. </a:t>
            </a:r>
          </a:p>
          <a:p>
            <a:pPr marL="0" marR="0"/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AGaramondPro"/>
                <a:ea typeface="Times New Roman" panose="02020603050405020304" pitchFamily="18" charset="0"/>
              </a:rPr>
              <a:t>7. Presidents John F. Kennedy and Lyndon B. Johnson determined that poverty was a huge problem in the Appalachians and started programs to try and help people in the region.</a:t>
            </a:r>
            <a:br>
              <a:rPr lang="en-US" sz="2200" b="1" dirty="0">
                <a:latin typeface="AGaramondPro"/>
                <a:ea typeface="Times New Roman" panose="02020603050405020304" pitchFamily="18" charset="0"/>
              </a:rPr>
            </a:b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AGaramondPro"/>
                <a:ea typeface="Times New Roman" panose="02020603050405020304" pitchFamily="18" charset="0"/>
              </a:rPr>
              <a:t>8. Today, many people have left the Appalachians and the traditional way of life in order to find employment. </a:t>
            </a:r>
            <a:endParaRPr lang="en-US" sz="22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44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FDECA3-67DE-A245-96C2-FD1AF716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National Urban Alliance for Effective Education                 The Pedagogy of Confidence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7ACCFF-6F17-AC4A-8AD0-1ECDFDCBF679}"/>
              </a:ext>
            </a:extLst>
          </p:cNvPr>
          <p:cNvSpPr txBox="1"/>
          <p:nvPr/>
        </p:nvSpPr>
        <p:spPr>
          <a:xfrm>
            <a:off x="427463" y="1371600"/>
            <a:ext cx="4216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Color. Symbol. Image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54DFA-6CF9-D147-904F-73A5BE35EE40}"/>
              </a:ext>
            </a:extLst>
          </p:cNvPr>
          <p:cNvSpPr txBox="1"/>
          <p:nvPr/>
        </p:nvSpPr>
        <p:spPr>
          <a:xfrm>
            <a:off x="634536" y="2286000"/>
            <a:ext cx="69092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Read the article from a native of Appalachia</a:t>
            </a:r>
          </a:p>
          <a:p>
            <a:endParaRPr lang="en-US" sz="2400" dirty="0"/>
          </a:p>
          <a:p>
            <a:r>
              <a:rPr lang="en-US" sz="2400" dirty="0"/>
              <a:t>Then create 3 things to represent what you read. </a:t>
            </a:r>
          </a:p>
          <a:p>
            <a:pPr marL="342900" indent="-342900">
              <a:buAutoNum type="arabicPeriod"/>
            </a:pPr>
            <a:r>
              <a:rPr lang="en-US" sz="2400" dirty="0"/>
              <a:t> A Color </a:t>
            </a:r>
          </a:p>
          <a:p>
            <a:pPr marL="342900" indent="-342900">
              <a:buAutoNum type="arabicPeriod"/>
            </a:pPr>
            <a:r>
              <a:rPr lang="en-US" sz="2400" dirty="0"/>
              <a:t>A symbol</a:t>
            </a:r>
          </a:p>
          <a:p>
            <a:pPr marL="342900" indent="-342900">
              <a:buAutoNum type="arabicPeriod"/>
            </a:pPr>
            <a:r>
              <a:rPr lang="en-US" sz="2400" dirty="0"/>
              <a:t>An image </a:t>
            </a:r>
          </a:p>
        </p:txBody>
      </p:sp>
    </p:spTree>
    <p:extLst>
      <p:ext uri="{BB962C8B-B14F-4D97-AF65-F5344CB8AC3E}">
        <p14:creationId xmlns:p14="http://schemas.microsoft.com/office/powerpoint/2010/main" val="2582136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90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500" b="1" dirty="0"/>
              <a:t>NUA Notebook</a:t>
            </a:r>
            <a:br>
              <a:rPr lang="en-US" sz="4500" b="1" dirty="0"/>
            </a:br>
            <a:endParaRPr lang="en-US" sz="45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282597"/>
              </p:ext>
            </p:extLst>
          </p:nvPr>
        </p:nvGraphicFramePr>
        <p:xfrm>
          <a:off x="609599" y="1523994"/>
          <a:ext cx="4493586" cy="480060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53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8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Topic/Strategy/Activity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Page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61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Color. Symbol. Image.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18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181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181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181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181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181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181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18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181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181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" name="Picture 4" descr="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579322"/>
            <a:ext cx="3583614" cy="4592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1175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F23FB-90ED-574E-A1CE-DF8E31960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Back!!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5A61E-EB2E-7747-8A6D-D66D5A3EA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>
                <a:solidFill>
                  <a:srgbClr val="25438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Self-Affirmations</a:t>
            </a:r>
          </a:p>
          <a:p>
            <a:pPr marL="0" indent="0">
              <a:buNone/>
            </a:pPr>
            <a:r>
              <a:rPr lang="en-US" sz="3600" i="1" dirty="0"/>
              <a:t>Reflect on something you are proud of from school this year. Be ready to share.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21F096-2E14-C44C-B285-2E6A24C20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National Urban Alliance for Effective Education                 The Pedagogy of Confidence</a:t>
            </a:r>
          </a:p>
        </p:txBody>
      </p:sp>
    </p:spTree>
    <p:extLst>
      <p:ext uri="{BB962C8B-B14F-4D97-AF65-F5344CB8AC3E}">
        <p14:creationId xmlns:p14="http://schemas.microsoft.com/office/powerpoint/2010/main" val="2425321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BFE4D-C4E5-6D49-8EDB-953571A20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Format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560CA7-FEBE-CC4D-87EB-A50A3FC64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National Urban Alliance for Effective Education                 The Pedagogy of Confidence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C1F478-E7DD-8A48-BE78-CB16690E2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961821"/>
              </p:ext>
            </p:extLst>
          </p:nvPr>
        </p:nvGraphicFramePr>
        <p:xfrm>
          <a:off x="473242" y="1524000"/>
          <a:ext cx="8001000" cy="43434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469032334"/>
                    </a:ext>
                  </a:extLst>
                </a:gridCol>
                <a:gridCol w="2462463">
                  <a:extLst>
                    <a:ext uri="{9D8B030D-6E8A-4147-A177-3AD203B41FA5}">
                      <a16:colId xmlns:a16="http://schemas.microsoft.com/office/drawing/2014/main" val="2487206756"/>
                    </a:ext>
                  </a:extLst>
                </a:gridCol>
                <a:gridCol w="2871537">
                  <a:extLst>
                    <a:ext uri="{9D8B030D-6E8A-4147-A177-3AD203B41FA5}">
                      <a16:colId xmlns:a16="http://schemas.microsoft.com/office/drawing/2014/main" val="662080318"/>
                    </a:ext>
                  </a:extLst>
                </a:gridCol>
              </a:tblGrid>
              <a:tr h="152019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Question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Category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Characteristics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584130"/>
                  </a:ext>
                </a:extLst>
              </a:tr>
              <a:tr h="282321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What is 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</a:rPr>
                        <a:t>WISDOM</a:t>
                      </a:r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?</a:t>
                      </a:r>
                    </a:p>
                    <a:p>
                      <a:endParaRPr lang="en-US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Wisdom is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a/an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1.</a:t>
                      </a:r>
                    </a:p>
                    <a:p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2.</a:t>
                      </a:r>
                    </a:p>
                    <a:p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3.</a:t>
                      </a:r>
                    </a:p>
                    <a:p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4.</a:t>
                      </a:r>
                    </a:p>
                    <a:p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5.</a:t>
                      </a:r>
                    </a:p>
                    <a:p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6.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05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205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National Urban Alliance for Effective Education                 The Pedagogy of Confidence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7254" y="1143000"/>
            <a:ext cx="35365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D219A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TRIVIA</a:t>
            </a:r>
            <a:r>
              <a:rPr lang="en-US" sz="7200" dirty="0">
                <a:solidFill>
                  <a:srgbClr val="D219A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4802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759B3-18F3-A947-A8C7-8FCB592E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335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551D2"/>
                </a:solidFill>
              </a:rPr>
              <a:t>Name the map and the cognitive function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B5AF2-D289-9545-8D5D-6120EC2C4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National Urban Alliance for Effective Education                 The Pedagogy of Confidence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11F678-05C8-2E4A-B244-413EDB990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8262"/>
            <a:ext cx="4775200" cy="3581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2085F0-B63A-E540-989B-E382D0BE8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3576637"/>
            <a:ext cx="42164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71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583AF-1E10-8141-8DB3-487F1F7B3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Punctuate Your Thoughts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4F805-E667-9941-B025-282BD490A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Reading in </a:t>
            </a:r>
            <a:r>
              <a:rPr lang="en-US" u="sng" dirty="0"/>
              <a:t>The Pedagogy of Confidence</a:t>
            </a:r>
            <a:r>
              <a:rPr lang="en-US" dirty="0"/>
              <a:t>: from “The Reciprocal Neurocognitive Interaction” on p.82 – the end of page 85.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>
                <a:solidFill>
                  <a:srgbClr val="254381"/>
                </a:solidFill>
              </a:rPr>
              <a:t>As you read, Punctuate Your Thoughts.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254381"/>
                </a:solidFill>
              </a:rPr>
              <a:t>+ = something you agree with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254381"/>
                </a:solidFill>
              </a:rPr>
              <a:t>- = something you disagree with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254381"/>
                </a:solidFill>
              </a:rPr>
              <a:t>? = something you wonder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254381"/>
                </a:solidFill>
              </a:rPr>
              <a:t>! = something you are excited about.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86C96-D54D-214D-9BA7-6DA006F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National Urban Alliance for Effective Education                 The Pedagogy of Confidence</a:t>
            </a:r>
          </a:p>
        </p:txBody>
      </p:sp>
    </p:spTree>
    <p:extLst>
      <p:ext uri="{BB962C8B-B14F-4D97-AF65-F5344CB8AC3E}">
        <p14:creationId xmlns:p14="http://schemas.microsoft.com/office/powerpoint/2010/main" val="3701631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23900" y="725968"/>
            <a:ext cx="7696200" cy="586740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183321" y="2555656"/>
            <a:ext cx="2777357" cy="2231274"/>
          </a:xfrm>
          <a:prstGeom prst="ellipse">
            <a:avLst/>
          </a:prstGeom>
          <a:solidFill>
            <a:srgbClr val="E8B1F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High Operational Practices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09795" y="1316341"/>
            <a:ext cx="21717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Identifying and Activating Student Strengths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05400" y="5203135"/>
            <a:ext cx="18692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Providing Enrichment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579101" y="2332923"/>
            <a:ext cx="1771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Building Relationships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368793" y="3482889"/>
            <a:ext cx="15884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Eliciting High Intellectual Performance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72705" y="4990862"/>
            <a:ext cx="187417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Integrating Prerequisites for Academic Learning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51560" y="3659668"/>
            <a:ext cx="21031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Situating Learning in the Lives of Students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343536" y="2206019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Amplifying Student Voice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CD4969-5F64-0742-8E7B-1218C5D9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50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National Urban Alliance for Effective Education                 The Pedagogy of Confidence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7254" y="1143000"/>
            <a:ext cx="35365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D219A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TRIVIA</a:t>
            </a:r>
            <a:r>
              <a:rPr lang="en-US" sz="7200" dirty="0">
                <a:solidFill>
                  <a:srgbClr val="D219A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5373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759B3-18F3-A947-A8C7-8FCB592E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335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551D2"/>
                </a:solidFill>
              </a:rPr>
              <a:t>Name the map and the cognitive function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B5AF2-D289-9545-8D5D-6120EC2C4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National Urban Alliance for Effective Education                 The Pedagogy of Confidence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108F03-AC3A-3749-8D80-9B29D8CE9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009993"/>
            <a:ext cx="4191931" cy="581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34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599E-CBF2-ED48-8131-04E4CF595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Used to Think… Now I Think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74FEB9-D8CB-A045-ADEA-7841CFF34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National Urban Alliance for Effective Education                 The Pedagogy of Confidence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80B20A-1F22-2941-90D3-E7DA8F4BE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19198">
            <a:off x="3080429" y="732649"/>
            <a:ext cx="5086763" cy="678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88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National Urban Alliance for Effective Education                 The Pedagogy of Confidence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7254" y="1143000"/>
            <a:ext cx="35365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D219A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TRIVIA</a:t>
            </a:r>
            <a:r>
              <a:rPr lang="en-US" sz="7200" dirty="0">
                <a:solidFill>
                  <a:srgbClr val="D219A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2621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5A01F-1490-3F4A-BA9A-347CBC761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National Urban Alliance for Effective Education                 The Pedagogy of Confidence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8234F7-54AC-A94C-89BF-DCFC7032121D}"/>
              </a:ext>
            </a:extLst>
          </p:cNvPr>
          <p:cNvSpPr txBox="1"/>
          <p:nvPr/>
        </p:nvSpPr>
        <p:spPr>
          <a:xfrm>
            <a:off x="8021" y="2057400"/>
            <a:ext cx="81845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551D2"/>
                </a:solidFill>
              </a:rPr>
              <a:t>Create a Bubble Map with </a:t>
            </a:r>
          </a:p>
          <a:p>
            <a:r>
              <a:rPr lang="en-US" sz="4400" dirty="0">
                <a:solidFill>
                  <a:srgbClr val="C551D2"/>
                </a:solidFill>
              </a:rPr>
              <a:t>OUR STUDENTS in the center. </a:t>
            </a:r>
          </a:p>
        </p:txBody>
      </p:sp>
    </p:spTree>
    <p:extLst>
      <p:ext uri="{BB962C8B-B14F-4D97-AF65-F5344CB8AC3E}">
        <p14:creationId xmlns:p14="http://schemas.microsoft.com/office/powerpoint/2010/main" val="633272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National Urban Alliance for Effective Education                 The Pedagogy of Confidence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7254" y="1143000"/>
            <a:ext cx="35365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D219A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TRIVIA</a:t>
            </a:r>
            <a:r>
              <a:rPr lang="en-US" sz="7200" dirty="0">
                <a:solidFill>
                  <a:srgbClr val="D219A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04CF61-7036-0C49-8F63-CC9B96BEDDA1}"/>
              </a:ext>
            </a:extLst>
          </p:cNvPr>
          <p:cNvSpPr txBox="1"/>
          <p:nvPr/>
        </p:nvSpPr>
        <p:spPr>
          <a:xfrm>
            <a:off x="0" y="3495965"/>
            <a:ext cx="86566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42EA3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Create your Trivia team name.</a:t>
            </a:r>
          </a:p>
          <a:p>
            <a:r>
              <a:rPr lang="en-US" sz="4000" b="1" dirty="0">
                <a:solidFill>
                  <a:srgbClr val="C42EA3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Make a reference to NUA in the name. </a:t>
            </a:r>
            <a:endParaRPr lang="en-US" sz="4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1602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BA47C-3B85-EC44-B202-F4A55AC20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National Urban Alliance for Effective Education                 The Pedagogy of Confidence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09CD32-BBED-3C41-929E-5AB31D6379FA}"/>
              </a:ext>
            </a:extLst>
          </p:cNvPr>
          <p:cNvSpPr txBox="1"/>
          <p:nvPr/>
        </p:nvSpPr>
        <p:spPr>
          <a:xfrm>
            <a:off x="20053" y="521987"/>
            <a:ext cx="3746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Task TIC TAC TOE!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6015A76-E2AD-4945-B4EA-A4D90A630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07952"/>
              </p:ext>
            </p:extLst>
          </p:nvPr>
        </p:nvGraphicFramePr>
        <p:xfrm>
          <a:off x="25629" y="347663"/>
          <a:ext cx="9067800" cy="658429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22600">
                  <a:extLst>
                    <a:ext uri="{9D8B030D-6E8A-4147-A177-3AD203B41FA5}">
                      <a16:colId xmlns:a16="http://schemas.microsoft.com/office/drawing/2014/main" val="1050265008"/>
                    </a:ext>
                  </a:extLst>
                </a:gridCol>
                <a:gridCol w="3022600">
                  <a:extLst>
                    <a:ext uri="{9D8B030D-6E8A-4147-A177-3AD203B41FA5}">
                      <a16:colId xmlns:a16="http://schemas.microsoft.com/office/drawing/2014/main" val="3409300125"/>
                    </a:ext>
                  </a:extLst>
                </a:gridCol>
                <a:gridCol w="3022600">
                  <a:extLst>
                    <a:ext uri="{9D8B030D-6E8A-4147-A177-3AD203B41FA5}">
                      <a16:colId xmlns:a16="http://schemas.microsoft.com/office/drawing/2014/main" val="226968478"/>
                    </a:ext>
                  </a:extLst>
                </a:gridCol>
              </a:tblGrid>
              <a:tr h="2378057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rgbClr val="8F477A"/>
                          </a:solidFill>
                          <a:latin typeface="Kai" pitchFamily="2" charset="-122"/>
                          <a:ea typeface="Kai" pitchFamily="2" charset="-122"/>
                        </a:rPr>
                        <a:t>Take a Risk</a:t>
                      </a:r>
                    </a:p>
                    <a:p>
                      <a:pPr algn="ctr"/>
                      <a:r>
                        <a:rPr lang="en-US" sz="1900" b="0" dirty="0">
                          <a:solidFill>
                            <a:srgbClr val="8F477A"/>
                          </a:solidFill>
                          <a:latin typeface="Kai" pitchFamily="2" charset="-122"/>
                          <a:ea typeface="Kai" pitchFamily="2" charset="-122"/>
                        </a:rPr>
                        <a:t>Choose a strategy that intimidates you.  On chart paper, practice that strategy using skills or content from your class. Put your chart up on the wall.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  <a:p>
                      <a:pPr algn="ctr"/>
                      <a:r>
                        <a:rPr lang="en-US" sz="1900" dirty="0">
                          <a:solidFill>
                            <a:srgbClr val="4D2F93"/>
                          </a:solidFill>
                        </a:rPr>
                        <a:t>Compile</a:t>
                      </a:r>
                    </a:p>
                    <a:p>
                      <a:pPr algn="ctr"/>
                      <a:r>
                        <a:rPr lang="en-US" sz="1900" b="0" dirty="0">
                          <a:solidFill>
                            <a:srgbClr val="4D2F93"/>
                          </a:solidFill>
                        </a:rPr>
                        <a:t>Add to the NUA Strategy Review chart on the wall. </a:t>
                      </a:r>
                    </a:p>
                    <a:p>
                      <a:pPr algn="ctr"/>
                      <a:r>
                        <a:rPr lang="en-US" sz="1900" b="0" dirty="0">
                          <a:solidFill>
                            <a:srgbClr val="4D2F93"/>
                          </a:solidFill>
                        </a:rPr>
                        <a:t>Add sticky note questions to strategies already there, if needed</a:t>
                      </a:r>
                      <a:r>
                        <a:rPr lang="en-US" sz="1900" dirty="0">
                          <a:solidFill>
                            <a:srgbClr val="4D2F93"/>
                          </a:solidFill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Plan for a lesson… </a:t>
                      </a:r>
                    </a:p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Choose a topic for next week, then select an NUA strategy that you will use with the topic.  Tell one person why you chose that strategy for the topic</a:t>
                      </a:r>
                      <a:r>
                        <a:rPr lang="en-US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68520"/>
                  </a:ext>
                </a:extLst>
              </a:tr>
              <a:tr h="191105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Palatino" pitchFamily="2" charset="77"/>
                          <a:ea typeface="Palatino" pitchFamily="2" charset="77"/>
                        </a:rPr>
                        <a:t>Ask a Question</a:t>
                      </a:r>
                    </a:p>
                    <a:p>
                      <a:r>
                        <a:rPr lang="en-U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Palatino" pitchFamily="2" charset="77"/>
                          <a:ea typeface="Palatino" pitchFamily="2" charset="77"/>
                        </a:rPr>
                        <a:t>Look back into your NUA notebook.  Find a place where you need clarity.  Ask someone for help.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70C0"/>
                        </a:solidFill>
                        <a:latin typeface="Marker Felt Thin" panose="02000400000000000000" pitchFamily="2" charset="77"/>
                      </a:endParaRPr>
                    </a:p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  <a:latin typeface="Marker Felt Thin" panose="02000400000000000000" pitchFamily="2" charset="77"/>
                        </a:rPr>
                        <a:t>FREE SPACE </a:t>
                      </a:r>
                    </a:p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  <a:latin typeface="Marker Felt Thin" panose="02000400000000000000" pitchFamily="2" charset="77"/>
                        </a:rPr>
                        <a:t>Take a 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6731"/>
                          </a:solidFill>
                        </a:rPr>
                        <a:t>Share the Love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498945"/>
                          </a:solidFill>
                        </a:rPr>
                        <a:t>Look at the posters of strategies, choose one to affirm with a specific affirmation on a sticky note.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615775"/>
                  </a:ext>
                </a:extLst>
              </a:tr>
              <a:tr h="19110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Lucida Bright" panose="02040602050505020304" pitchFamily="18" charset="77"/>
                        </a:rPr>
                        <a:t>Review 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Lucida Bright" panose="02040602050505020304" pitchFamily="18" charset="77"/>
                        </a:rPr>
                        <a:t>Create 12 TRIVIA questions that you can use to help you students look back on learning this year.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823417"/>
                          </a:solidFill>
                        </a:rPr>
                        <a:t>Check Your Resources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823417"/>
                          </a:solidFill>
                        </a:rPr>
                        <a:t>Look through the NUA/EC/OV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823417"/>
                          </a:solidFill>
                        </a:rPr>
                        <a:t>shared drive.  Put a sticky note on the wall for this section.  It can be a question, suggestion, or shout out.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Oriya MN" pitchFamily="2" charset="0"/>
                          <a:cs typeface="Oriya MN" pitchFamily="2" charset="0"/>
                        </a:rPr>
                        <a:t>Exit Ticket </a:t>
                      </a:r>
                    </a:p>
                    <a:p>
                      <a:pPr algn="r"/>
                      <a:r>
                        <a:rPr lang="en-US" dirty="0">
                          <a:latin typeface="Oriya MN" pitchFamily="2" charset="0"/>
                          <a:cs typeface="Oriya MN" pitchFamily="2" charset="0"/>
                        </a:rPr>
                        <a:t>Complete the exit ticket for today.  The more info you provide, them ore NUA can grow in support of teachers</a:t>
                      </a:r>
                      <a:r>
                        <a:rPr lang="en-US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30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3264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BEAE6-236B-B047-8ACF-83AC62334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15D72-B4D0-814B-9998-4268E3C47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NUA good for your school?</a:t>
            </a:r>
          </a:p>
          <a:p>
            <a:r>
              <a:rPr lang="en-US" dirty="0"/>
              <a:t>How do we increase NUA strategy use in your school?</a:t>
            </a:r>
          </a:p>
          <a:p>
            <a:r>
              <a:rPr lang="en-US" dirty="0"/>
              <a:t>What can your admin team do to help?</a:t>
            </a:r>
          </a:p>
          <a:p>
            <a:r>
              <a:rPr lang="en-US" dirty="0"/>
              <a:t>What can the equity team do to help?</a:t>
            </a:r>
          </a:p>
          <a:p>
            <a:r>
              <a:rPr lang="en-US" dirty="0"/>
              <a:t>What can you do?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94039-DABE-0042-8C9A-27460543A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National Urban Alliance for Effective Education                 The Pedagogy of Confidence</a:t>
            </a:r>
          </a:p>
        </p:txBody>
      </p:sp>
    </p:spTree>
    <p:extLst>
      <p:ext uri="{BB962C8B-B14F-4D97-AF65-F5344CB8AC3E}">
        <p14:creationId xmlns:p14="http://schemas.microsoft.com/office/powerpoint/2010/main" val="177632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90-E2A0-8445-9BB9-87192413D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Stories of Place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D2915A-6B99-4348-90C8-9F9E4C960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3784600" cy="28384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1DE138-098C-B94E-9725-49D333CA4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National Urban Alliance for Effective Education                 The Pedagogy of Confidence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4CBA9F-A22F-874A-9F1E-CBBF2561940B}"/>
              </a:ext>
            </a:extLst>
          </p:cNvPr>
          <p:cNvSpPr txBox="1"/>
          <p:nvPr/>
        </p:nvSpPr>
        <p:spPr>
          <a:xfrm>
            <a:off x="449179" y="4572000"/>
            <a:ext cx="4059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Beauty. Peace. Family. Simplicity. </a:t>
            </a:r>
          </a:p>
        </p:txBody>
      </p:sp>
    </p:spTree>
    <p:extLst>
      <p:ext uri="{BB962C8B-B14F-4D97-AF65-F5344CB8AC3E}">
        <p14:creationId xmlns:p14="http://schemas.microsoft.com/office/powerpoint/2010/main" val="432941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8800" b="1" dirty="0">
                <a:solidFill>
                  <a:srgbClr val="801441"/>
                </a:solidFill>
                <a:latin typeface="Big Caslon"/>
                <a:cs typeface="Big Caslon"/>
              </a:rPr>
              <a:t>EMBRACE </a:t>
            </a:r>
          </a:p>
          <a:p>
            <a:pPr marL="0" indent="0" algn="ctr">
              <a:buNone/>
            </a:pPr>
            <a:r>
              <a:rPr lang="en-US" sz="8800" b="1" dirty="0">
                <a:solidFill>
                  <a:srgbClr val="801441"/>
                </a:solidFill>
                <a:latin typeface="Big Caslon"/>
                <a:cs typeface="Big Caslon"/>
              </a:rPr>
              <a:t>REPETITION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National Urban Alliance for Effective Education                 The Pedagogy of Confidence</a:t>
            </a:r>
          </a:p>
        </p:txBody>
      </p:sp>
    </p:spTree>
    <p:extLst>
      <p:ext uri="{BB962C8B-B14F-4D97-AF65-F5344CB8AC3E}">
        <p14:creationId xmlns:p14="http://schemas.microsoft.com/office/powerpoint/2010/main" val="195905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5544356" cy="3844343"/>
          </a:xfrm>
        </p:spPr>
        <p:txBody>
          <a:bodyPr>
            <a:no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3300" b="1" dirty="0" err="1">
                <a:solidFill>
                  <a:srgbClr val="7030A0"/>
                </a:solidFill>
              </a:rPr>
              <a:t>NUA</a:t>
            </a:r>
            <a:r>
              <a:rPr lang="en-US" sz="3300" b="1" dirty="0">
                <a:solidFill>
                  <a:srgbClr val="7030A0"/>
                </a:solidFill>
              </a:rPr>
              <a:t> Goals </a:t>
            </a:r>
            <a:endParaRPr lang="en-US" sz="3300" dirty="0">
              <a:solidFill>
                <a:srgbClr val="7030A0"/>
              </a:solidFill>
            </a:endParaRPr>
          </a:p>
          <a:p>
            <a:pPr marL="211931" lvl="1" indent="-211931">
              <a:buClr>
                <a:schemeClr val="tx1"/>
              </a:buClr>
            </a:pPr>
            <a:r>
              <a:rPr lang="en-US" sz="2200" dirty="0"/>
              <a:t>Expectation of high intellectual performance for all students. </a:t>
            </a:r>
          </a:p>
          <a:p>
            <a:pPr marL="211931" lvl="1" indent="-211931">
              <a:buClr>
                <a:schemeClr val="tx1"/>
              </a:buClr>
            </a:pPr>
            <a:r>
              <a:rPr lang="en-US" sz="2200" dirty="0"/>
              <a:t>Student learning and growth that demonstrates HIP on a variety of measures. </a:t>
            </a:r>
          </a:p>
          <a:p>
            <a:pPr marL="211931" lvl="1" indent="-211931">
              <a:buClr>
                <a:schemeClr val="tx1"/>
              </a:buClr>
            </a:pPr>
            <a:r>
              <a:rPr lang="en-US" sz="2200" dirty="0"/>
              <a:t>Professional development that motivates teaching toward HIP. 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sz="3300" b="1" dirty="0">
                <a:solidFill>
                  <a:srgbClr val="7030A0"/>
                </a:solidFill>
              </a:rPr>
              <a:t>NUA Beliefs</a:t>
            </a:r>
          </a:p>
          <a:p>
            <a:pPr marL="257175" indent="-257175">
              <a:buClr>
                <a:schemeClr val="tx1"/>
              </a:buClr>
            </a:pPr>
            <a:r>
              <a:rPr lang="en-US" sz="2200" dirty="0"/>
              <a:t>Intelligence is modifiable </a:t>
            </a:r>
          </a:p>
          <a:p>
            <a:pPr marL="257175" indent="-257175">
              <a:buClr>
                <a:schemeClr val="tx1"/>
              </a:buClr>
            </a:pPr>
            <a:r>
              <a:rPr lang="en-US" sz="2200" dirty="0"/>
              <a:t>All students benefit from a focus on high intellectual performance. </a:t>
            </a:r>
          </a:p>
          <a:p>
            <a:pPr marL="257175" indent="-257175">
              <a:buClr>
                <a:schemeClr val="tx1"/>
              </a:buClr>
            </a:pPr>
            <a:r>
              <a:rPr lang="en-US" sz="2200" dirty="0"/>
              <a:t>Learning is influenced by the interaction of Culture, Language, and Cognition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687" y="1185662"/>
            <a:ext cx="2835418" cy="44245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22067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National Urban Alliance for Effective Education                 The Pedagogy of Confidence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7254" y="1143000"/>
            <a:ext cx="35365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D219A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TRIVIA</a:t>
            </a:r>
            <a:r>
              <a:rPr lang="en-US" sz="7200" dirty="0">
                <a:solidFill>
                  <a:srgbClr val="D219A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1338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759B3-18F3-A947-A8C7-8FCB592E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551D2"/>
                </a:solidFill>
              </a:rPr>
              <a:t>Name the map and the cognitive process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B5AF2-D289-9545-8D5D-6120EC2C4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National Urban Alliance for Effective Education                 The Pedagogy of Confidence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CC3F10-4689-B94C-BF45-30220AD66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2425" y="2214562"/>
            <a:ext cx="4038600" cy="3028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14A60C-0F60-FC4D-BEE7-68F00C73A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0775" y="2952750"/>
            <a:ext cx="3505201" cy="26289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DF1879-C80F-784F-BDE5-010B8E63B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29213" y="1295400"/>
            <a:ext cx="3276600" cy="3276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4DE558-E7E0-5C4F-8680-4E4C98960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75" y="4649203"/>
            <a:ext cx="2971800" cy="22288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331FDA-348D-1D4D-B7DA-2129AD1E4232}"/>
              </a:ext>
            </a:extLst>
          </p:cNvPr>
          <p:cNvSpPr txBox="1"/>
          <p:nvPr/>
        </p:nvSpPr>
        <p:spPr>
          <a:xfrm>
            <a:off x="293436" y="3343870"/>
            <a:ext cx="8850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551D2"/>
                </a:solidFill>
                <a:latin typeface="Marker Felt Thin" panose="02000400000000000000" pitchFamily="2" charset="77"/>
              </a:rPr>
              <a:t>Circle Map: Defining in Context</a:t>
            </a:r>
          </a:p>
        </p:txBody>
      </p:sp>
    </p:spTree>
    <p:extLst>
      <p:ext uri="{BB962C8B-B14F-4D97-AF65-F5344CB8AC3E}">
        <p14:creationId xmlns:p14="http://schemas.microsoft.com/office/powerpoint/2010/main" val="19507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DFAF4-AE2F-474E-AA58-65DC4CD4E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7400"/>
            <a:ext cx="8229600" cy="990600"/>
          </a:xfrm>
        </p:spPr>
        <p:txBody>
          <a:bodyPr/>
          <a:lstStyle/>
          <a:p>
            <a:r>
              <a:rPr lang="en-US" dirty="0"/>
              <a:t>Circles of My Multicultural Self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9821D-0510-B347-8B83-3CBCAC8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888" y="1143000"/>
            <a:ext cx="8194288" cy="19273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First, create a Circle Map with 4 quadrants, each of which naming a dimension of self that you feel is defining for you.  Examples may include but are not limited to: job, family role, region of origin, country of origin, hobby, interest, religion, gender, </a:t>
            </a:r>
            <a:r>
              <a:rPr lang="en-US" dirty="0" err="1"/>
              <a:t>etc</a:t>
            </a:r>
            <a:r>
              <a:rPr lang="en-US" dirty="0"/>
              <a:t>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2FFA7-D442-694A-A5DC-74F4ECCA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National Urban Alliance for Effective Education                 The Pedagogy of Confidence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893660E-D971-2848-B515-98F273E21781}"/>
              </a:ext>
            </a:extLst>
          </p:cNvPr>
          <p:cNvSpPr/>
          <p:nvPr/>
        </p:nvSpPr>
        <p:spPr>
          <a:xfrm>
            <a:off x="2016512" y="2631540"/>
            <a:ext cx="5257800" cy="41465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5BCF23-E05B-BD4A-9318-1D5BB3E4843D}"/>
              </a:ext>
            </a:extLst>
          </p:cNvPr>
          <p:cNvSpPr/>
          <p:nvPr/>
        </p:nvSpPr>
        <p:spPr>
          <a:xfrm>
            <a:off x="3692912" y="3835902"/>
            <a:ext cx="1905000" cy="171554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Louise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5E4F24-899C-D545-8D0E-ED278A2DE4AC}"/>
              </a:ext>
            </a:extLst>
          </p:cNvPr>
          <p:cNvSpPr txBox="1"/>
          <p:nvPr/>
        </p:nvSpPr>
        <p:spPr>
          <a:xfrm>
            <a:off x="1984984" y="5551450"/>
            <a:ext cx="191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Southerner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5D23C0-5E7A-1245-B4C5-B84C5788CB8C}"/>
              </a:ext>
            </a:extLst>
          </p:cNvPr>
          <p:cNvSpPr txBox="1"/>
          <p:nvPr/>
        </p:nvSpPr>
        <p:spPr>
          <a:xfrm>
            <a:off x="2600538" y="3473799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Mother</a:t>
            </a:r>
            <a:r>
              <a:rPr lang="en-US" sz="24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D41523-CDA3-9342-82F9-4F791EC099CE}"/>
              </a:ext>
            </a:extLst>
          </p:cNvPr>
          <p:cNvSpPr txBox="1"/>
          <p:nvPr/>
        </p:nvSpPr>
        <p:spPr>
          <a:xfrm>
            <a:off x="5214430" y="5614064"/>
            <a:ext cx="219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Deep Thinker</a:t>
            </a:r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0318DE-62B6-184E-9123-DCA4A4797300}"/>
              </a:ext>
            </a:extLst>
          </p:cNvPr>
          <p:cNvSpPr txBox="1"/>
          <p:nvPr/>
        </p:nvSpPr>
        <p:spPr>
          <a:xfrm>
            <a:off x="6135355" y="361837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2FAA83-54FA-514D-A5AD-7D4588746E9C}"/>
              </a:ext>
            </a:extLst>
          </p:cNvPr>
          <p:cNvCxnSpPr>
            <a:stCxn id="5" idx="0"/>
            <a:endCxn id="6" idx="0"/>
          </p:cNvCxnSpPr>
          <p:nvPr/>
        </p:nvCxnSpPr>
        <p:spPr>
          <a:xfrm>
            <a:off x="4645412" y="2631540"/>
            <a:ext cx="0" cy="1204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79B01C-3E92-6F46-B549-C6BB1CD5F00A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2016512" y="4704826"/>
            <a:ext cx="1676400" cy="81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5EF61A-87A3-7A4A-963A-0F11F2568DD7}"/>
              </a:ext>
            </a:extLst>
          </p:cNvPr>
          <p:cNvCxnSpPr/>
          <p:nvPr/>
        </p:nvCxnSpPr>
        <p:spPr>
          <a:xfrm>
            <a:off x="4645412" y="5573750"/>
            <a:ext cx="0" cy="1204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A6BF3B7-093B-6643-8FED-13818E71B582}"/>
              </a:ext>
            </a:extLst>
          </p:cNvPr>
          <p:cNvCxnSpPr>
            <a:cxnSpLocks/>
            <a:stCxn id="5" idx="6"/>
          </p:cNvCxnSpPr>
          <p:nvPr/>
        </p:nvCxnSpPr>
        <p:spPr>
          <a:xfrm flipH="1">
            <a:off x="5623002" y="4704826"/>
            <a:ext cx="1651310" cy="107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627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DFAF4-AE2F-474E-AA58-65DC4CD4E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7400"/>
            <a:ext cx="8229600" cy="990600"/>
          </a:xfrm>
        </p:spPr>
        <p:txBody>
          <a:bodyPr/>
          <a:lstStyle/>
          <a:p>
            <a:r>
              <a:rPr lang="en-US" dirty="0"/>
              <a:t>Circles of My Multicultural Self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9821D-0510-B347-8B83-3CBCAC8C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888" y="1143000"/>
            <a:ext cx="8194288" cy="19273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Next, find a partner who you don’t know super well..  Then, tell your partner 2 brief stories, one about a time that you were especially proud to be associated with one of your words, and one when you associated one of the </a:t>
            </a:r>
          </a:p>
          <a:p>
            <a:pPr marL="0" indent="0">
              <a:buNone/>
            </a:pPr>
            <a:r>
              <a:rPr lang="en-US" dirty="0"/>
              <a:t>words with </a:t>
            </a:r>
          </a:p>
          <a:p>
            <a:pPr marL="0" indent="0">
              <a:buNone/>
            </a:pPr>
            <a:r>
              <a:rPr lang="en-US" dirty="0"/>
              <a:t>something</a:t>
            </a:r>
          </a:p>
          <a:p>
            <a:pPr marL="0" indent="0">
              <a:buNone/>
            </a:pPr>
            <a:r>
              <a:rPr lang="en-US" dirty="0"/>
              <a:t>painful.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2FFA7-D442-694A-A5DC-74F4ECCA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National Urban Alliance for Effective Education                 The Pedagogy of Confidence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893660E-D971-2848-B515-98F273E21781}"/>
              </a:ext>
            </a:extLst>
          </p:cNvPr>
          <p:cNvSpPr/>
          <p:nvPr/>
        </p:nvSpPr>
        <p:spPr>
          <a:xfrm>
            <a:off x="2016512" y="2631540"/>
            <a:ext cx="5257800" cy="41465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5BCF23-E05B-BD4A-9318-1D5BB3E4843D}"/>
              </a:ext>
            </a:extLst>
          </p:cNvPr>
          <p:cNvSpPr/>
          <p:nvPr/>
        </p:nvSpPr>
        <p:spPr>
          <a:xfrm>
            <a:off x="3692912" y="3835902"/>
            <a:ext cx="1905000" cy="171554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Louise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5E4F24-899C-D545-8D0E-ED278A2DE4AC}"/>
              </a:ext>
            </a:extLst>
          </p:cNvPr>
          <p:cNvSpPr txBox="1"/>
          <p:nvPr/>
        </p:nvSpPr>
        <p:spPr>
          <a:xfrm>
            <a:off x="1984984" y="5551450"/>
            <a:ext cx="191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Southerner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5D23C0-5E7A-1245-B4C5-B84C5788CB8C}"/>
              </a:ext>
            </a:extLst>
          </p:cNvPr>
          <p:cNvSpPr txBox="1"/>
          <p:nvPr/>
        </p:nvSpPr>
        <p:spPr>
          <a:xfrm>
            <a:off x="2600538" y="3473799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Mother</a:t>
            </a:r>
            <a:r>
              <a:rPr lang="en-US" sz="24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D41523-CDA3-9342-82F9-4F791EC099CE}"/>
              </a:ext>
            </a:extLst>
          </p:cNvPr>
          <p:cNvSpPr txBox="1"/>
          <p:nvPr/>
        </p:nvSpPr>
        <p:spPr>
          <a:xfrm>
            <a:off x="5394740" y="5573750"/>
            <a:ext cx="22188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Deep Thinker</a:t>
            </a:r>
            <a:r>
              <a:rPr lang="en-US" sz="2400" dirty="0"/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0318DE-62B6-184E-9123-DCA4A4797300}"/>
              </a:ext>
            </a:extLst>
          </p:cNvPr>
          <p:cNvSpPr txBox="1"/>
          <p:nvPr/>
        </p:nvSpPr>
        <p:spPr>
          <a:xfrm>
            <a:off x="6135355" y="361837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2FAA83-54FA-514D-A5AD-7D4588746E9C}"/>
              </a:ext>
            </a:extLst>
          </p:cNvPr>
          <p:cNvCxnSpPr>
            <a:stCxn id="5" idx="0"/>
            <a:endCxn id="6" idx="0"/>
          </p:cNvCxnSpPr>
          <p:nvPr/>
        </p:nvCxnSpPr>
        <p:spPr>
          <a:xfrm>
            <a:off x="4645412" y="2631540"/>
            <a:ext cx="0" cy="1204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79B01C-3E92-6F46-B549-C6BB1CD5F00A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2016512" y="4704826"/>
            <a:ext cx="1676400" cy="81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5EF61A-87A3-7A4A-963A-0F11F2568DD7}"/>
              </a:ext>
            </a:extLst>
          </p:cNvPr>
          <p:cNvCxnSpPr/>
          <p:nvPr/>
        </p:nvCxnSpPr>
        <p:spPr>
          <a:xfrm>
            <a:off x="4645412" y="5573750"/>
            <a:ext cx="0" cy="1204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A6BF3B7-093B-6643-8FED-13818E71B582}"/>
              </a:ext>
            </a:extLst>
          </p:cNvPr>
          <p:cNvCxnSpPr>
            <a:cxnSpLocks/>
            <a:stCxn id="5" idx="6"/>
          </p:cNvCxnSpPr>
          <p:nvPr/>
        </p:nvCxnSpPr>
        <p:spPr>
          <a:xfrm flipH="1">
            <a:off x="5623002" y="4704826"/>
            <a:ext cx="1651310" cy="107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707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6263</TotalTime>
  <Words>1324</Words>
  <Application>Microsoft Macintosh PowerPoint</Application>
  <PresentationFormat>On-screen Show (4:3)</PresentationFormat>
  <Paragraphs>194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52" baseType="lpstr">
      <vt:lpstr>Kai</vt:lpstr>
      <vt:lpstr>ＭＳ Ｐゴシック</vt:lpstr>
      <vt:lpstr>Abadi MT Condensed Extra Bold</vt:lpstr>
      <vt:lpstr>AGaramondPro</vt:lpstr>
      <vt:lpstr>Arial</vt:lpstr>
      <vt:lpstr>Big Caslon</vt:lpstr>
      <vt:lpstr>Bookman Old Style</vt:lpstr>
      <vt:lpstr>Calibri</vt:lpstr>
      <vt:lpstr>Diwan Kufi</vt:lpstr>
      <vt:lpstr>Dubai</vt:lpstr>
      <vt:lpstr>Helvetica Neue Bold Condensed</vt:lpstr>
      <vt:lpstr>Khmer MN</vt:lpstr>
      <vt:lpstr>Lucida Bright</vt:lpstr>
      <vt:lpstr>Marion</vt:lpstr>
      <vt:lpstr>Marker Felt Thin</vt:lpstr>
      <vt:lpstr>MyriadPro</vt:lpstr>
      <vt:lpstr>Oriya MN</vt:lpstr>
      <vt:lpstr>Palatino</vt:lpstr>
      <vt:lpstr>Times New Roman</vt:lpstr>
      <vt:lpstr>Clarity</vt:lpstr>
      <vt:lpstr>PowerPoint Presentation</vt:lpstr>
      <vt:lpstr>Welcome Back!! </vt:lpstr>
      <vt:lpstr>PowerPoint Presentation</vt:lpstr>
      <vt:lpstr> </vt:lpstr>
      <vt:lpstr>PowerPoint Presentation</vt:lpstr>
      <vt:lpstr>PowerPoint Presentation</vt:lpstr>
      <vt:lpstr>Name the map and the cognitive process</vt:lpstr>
      <vt:lpstr>Circles of My Multicultural Self </vt:lpstr>
      <vt:lpstr>Circles of My Multicultural Self </vt:lpstr>
      <vt:lpstr>Circles of My Multicultural Self </vt:lpstr>
      <vt:lpstr>NUA Notebook </vt:lpstr>
      <vt:lpstr>Something Beautiful </vt:lpstr>
      <vt:lpstr>The Explanation Game </vt:lpstr>
      <vt:lpstr>NUA Notebook </vt:lpstr>
      <vt:lpstr>PowerPoint Presentation</vt:lpstr>
      <vt:lpstr>Name the strategy and explain why it is effective. </vt:lpstr>
      <vt:lpstr>PowerPoint Presentation</vt:lpstr>
      <vt:lpstr>PowerPoint Presentation</vt:lpstr>
      <vt:lpstr>NUA Notebook </vt:lpstr>
      <vt:lpstr>Defining Format </vt:lpstr>
      <vt:lpstr>PowerPoint Presentation</vt:lpstr>
      <vt:lpstr>Name the map and the cognitive function </vt:lpstr>
      <vt:lpstr>Punctuate Your Thoughts </vt:lpstr>
      <vt:lpstr>PowerPoint Presentation</vt:lpstr>
      <vt:lpstr>PowerPoint Presentation</vt:lpstr>
      <vt:lpstr>Name the map and the cognitive function </vt:lpstr>
      <vt:lpstr>I Used to Think… Now I Think </vt:lpstr>
      <vt:lpstr>PowerPoint Presentation</vt:lpstr>
      <vt:lpstr>PowerPoint Presentation</vt:lpstr>
      <vt:lpstr>PowerPoint Presentation</vt:lpstr>
      <vt:lpstr>Discussion….</vt:lpstr>
      <vt:lpstr>Stories of Place</vt:lpstr>
    </vt:vector>
  </TitlesOfParts>
  <Manager/>
  <Company>Microsoft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Chloe Louvouezo</dc:creator>
  <cp:keywords/>
  <dc:description>Hatcher</dc:description>
  <cp:lastModifiedBy>Louise Lindsay</cp:lastModifiedBy>
  <cp:revision>392</cp:revision>
  <cp:lastPrinted>2013-07-03T22:18:16Z</cp:lastPrinted>
  <dcterms:created xsi:type="dcterms:W3CDTF">2014-07-06T21:08:35Z</dcterms:created>
  <dcterms:modified xsi:type="dcterms:W3CDTF">2020-03-12T23:44:03Z</dcterms:modified>
  <cp:category/>
</cp:coreProperties>
</file>