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8"/>
  </p:notesMasterIdLst>
  <p:sldIdLst>
    <p:sldId id="268" r:id="rId2"/>
    <p:sldId id="717" r:id="rId3"/>
    <p:sldId id="695" r:id="rId4"/>
    <p:sldId id="707" r:id="rId5"/>
    <p:sldId id="677" r:id="rId6"/>
    <p:sldId id="727" r:id="rId7"/>
    <p:sldId id="693" r:id="rId8"/>
    <p:sldId id="679" r:id="rId9"/>
    <p:sldId id="706" r:id="rId10"/>
    <p:sldId id="708" r:id="rId11"/>
    <p:sldId id="709" r:id="rId12"/>
    <p:sldId id="404" r:id="rId13"/>
    <p:sldId id="337" r:id="rId14"/>
    <p:sldId id="282" r:id="rId15"/>
    <p:sldId id="710" r:id="rId16"/>
    <p:sldId id="718" r:id="rId17"/>
    <p:sldId id="734" r:id="rId18"/>
    <p:sldId id="731" r:id="rId19"/>
    <p:sldId id="712" r:id="rId20"/>
    <p:sldId id="716" r:id="rId21"/>
    <p:sldId id="728" r:id="rId22"/>
    <p:sldId id="735" r:id="rId23"/>
    <p:sldId id="732" r:id="rId24"/>
    <p:sldId id="738" r:id="rId25"/>
    <p:sldId id="719" r:id="rId26"/>
    <p:sldId id="729" r:id="rId27"/>
    <p:sldId id="720" r:id="rId28"/>
    <p:sldId id="649" r:id="rId29"/>
    <p:sldId id="713" r:id="rId30"/>
    <p:sldId id="714" r:id="rId31"/>
    <p:sldId id="711" r:id="rId32"/>
    <p:sldId id="736" r:id="rId33"/>
    <p:sldId id="726" r:id="rId34"/>
    <p:sldId id="733" r:id="rId35"/>
    <p:sldId id="721" r:id="rId36"/>
    <p:sldId id="730" r:id="rId37"/>
    <p:sldId id="737" r:id="rId38"/>
    <p:sldId id="740" r:id="rId39"/>
    <p:sldId id="739" r:id="rId40"/>
    <p:sldId id="307" r:id="rId41"/>
    <p:sldId id="320" r:id="rId42"/>
    <p:sldId id="609" r:id="rId43"/>
    <p:sldId id="384" r:id="rId44"/>
    <p:sldId id="582" r:id="rId45"/>
    <p:sldId id="314" r:id="rId46"/>
    <p:sldId id="638"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Garamond" panose="02020404030301010803" pitchFamily="18"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51"/>
    <p:restoredTop sz="94890"/>
  </p:normalViewPr>
  <p:slideViewPr>
    <p:cSldViewPr snapToGrid="0">
      <p:cViewPr varScale="1">
        <p:scale>
          <a:sx n="354" d="100"/>
          <a:sy n="354" d="100"/>
        </p:scale>
        <p:origin x="192" y="3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8013175c8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88013175c8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Linda welcomes Board</a:t>
            </a:r>
            <a:endParaRPr dirty="0"/>
          </a:p>
        </p:txBody>
      </p:sp>
    </p:spTree>
    <p:extLst>
      <p:ext uri="{BB962C8B-B14F-4D97-AF65-F5344CB8AC3E}">
        <p14:creationId xmlns:p14="http://schemas.microsoft.com/office/powerpoint/2010/main" val="2805991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Back to thinking with Thinking Maps — organizing thinking. Circle map for brainstorming — then</a:t>
            </a:r>
            <a:r>
              <a:rPr lang="en-US" baseline="0" dirty="0"/>
              <a:t> organize</a:t>
            </a:r>
            <a:r>
              <a:rPr lang="mr-IN" baseline="0" dirty="0"/>
              <a: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98DBF32-873D-514F-ACD3-7D686EDDC660}" type="slidenum">
              <a:rPr lang="en-US" smtClean="0"/>
              <a:t>41</a:t>
            </a:fld>
            <a:endParaRPr lang="en-US" dirty="0"/>
          </a:p>
        </p:txBody>
      </p:sp>
    </p:spTree>
    <p:extLst>
      <p:ext uri="{BB962C8B-B14F-4D97-AF65-F5344CB8AC3E}">
        <p14:creationId xmlns:p14="http://schemas.microsoft.com/office/powerpoint/2010/main" val="2025992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tools———of</a:t>
            </a:r>
            <a:r>
              <a:rPr lang="en-US" baseline="0" dirty="0"/>
              <a:t> HOPs for critical thinking EQUITY</a:t>
            </a:r>
            <a:endParaRPr lang="en-US" dirty="0"/>
          </a:p>
        </p:txBody>
      </p:sp>
      <p:sp>
        <p:nvSpPr>
          <p:cNvPr id="4" name="Slide Number Placeholder 3"/>
          <p:cNvSpPr>
            <a:spLocks noGrp="1"/>
          </p:cNvSpPr>
          <p:nvPr>
            <p:ph type="sldNum" sz="quarter" idx="10"/>
          </p:nvPr>
        </p:nvSpPr>
        <p:spPr/>
        <p:txBody>
          <a:bodyPr/>
          <a:lstStyle/>
          <a:p>
            <a:fld id="{798DBF32-873D-514F-ACD3-7D686EDDC660}" type="slidenum">
              <a:rPr lang="en-US" smtClean="0"/>
              <a:t>42</a:t>
            </a:fld>
            <a:endParaRPr lang="en-US" dirty="0"/>
          </a:p>
        </p:txBody>
      </p:sp>
    </p:spTree>
    <p:extLst>
      <p:ext uri="{BB962C8B-B14F-4D97-AF65-F5344CB8AC3E}">
        <p14:creationId xmlns:p14="http://schemas.microsoft.com/office/powerpoint/2010/main" val="3042929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maps in use — sequencing and categorical</a:t>
            </a:r>
          </a:p>
          <a:p>
            <a:r>
              <a:rPr lang="en-US" dirty="0"/>
              <a:t>even</a:t>
            </a:r>
            <a:r>
              <a:rPr lang="en-US" baseline="0" dirty="0"/>
              <a:t> a cause and effect</a:t>
            </a:r>
            <a:endParaRPr lang="en-US" dirty="0"/>
          </a:p>
        </p:txBody>
      </p:sp>
      <p:sp>
        <p:nvSpPr>
          <p:cNvPr id="4" name="Slide Number Placeholder 3"/>
          <p:cNvSpPr>
            <a:spLocks noGrp="1"/>
          </p:cNvSpPr>
          <p:nvPr>
            <p:ph type="sldNum" sz="quarter" idx="10"/>
          </p:nvPr>
        </p:nvSpPr>
        <p:spPr/>
        <p:txBody>
          <a:bodyPr/>
          <a:lstStyle/>
          <a:p>
            <a:fld id="{798DBF32-873D-514F-ACD3-7D686EDDC660}" type="slidenum">
              <a:rPr lang="en-US" b="1" smtClean="0">
                <a:latin typeface="Calibri" panose="020F0502020204030204" pitchFamily="34" charset="0"/>
                <a:cs typeface="Calibri" panose="020F0502020204030204" pitchFamily="34" charset="0"/>
              </a:rPr>
              <a:t>44</a:t>
            </a:fld>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6682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8013175c8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88013175c8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Linda welcomes Board</a:t>
            </a:r>
            <a:endParaRPr dirty="0"/>
          </a:p>
        </p:txBody>
      </p:sp>
    </p:spTree>
    <p:extLst>
      <p:ext uri="{BB962C8B-B14F-4D97-AF65-F5344CB8AC3E}">
        <p14:creationId xmlns:p14="http://schemas.microsoft.com/office/powerpoint/2010/main" val="3291863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1873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693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Understanding</a:t>
            </a:r>
            <a:r>
              <a:rPr lang="en-US" baseline="0" dirty="0"/>
              <a:t> from research and data, doing with practical models and strategies by practicing for expertise and mastery</a:t>
            </a:r>
          </a:p>
          <a:p>
            <a:endParaRPr lang="en-US" dirty="0"/>
          </a:p>
        </p:txBody>
      </p:sp>
      <p:sp>
        <p:nvSpPr>
          <p:cNvPr id="4" name="Slide Number Placeholder 3"/>
          <p:cNvSpPr>
            <a:spLocks noGrp="1"/>
          </p:cNvSpPr>
          <p:nvPr>
            <p:ph type="sldNum" sz="quarter" idx="10"/>
          </p:nvPr>
        </p:nvSpPr>
        <p:spPr/>
        <p:txBody>
          <a:bodyPr/>
          <a:lstStyle/>
          <a:p>
            <a:fld id="{798DBF32-873D-514F-ACD3-7D686EDDC660}" type="slidenum">
              <a:rPr lang="en-US" b="1" smtClean="0">
                <a:latin typeface="Calibri" panose="020F0502020204030204" pitchFamily="34" charset="0"/>
                <a:cs typeface="Calibri" panose="020F0502020204030204" pitchFamily="34" charset="0"/>
              </a:rPr>
              <a:t>12</a:t>
            </a:fld>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4812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tools———of</a:t>
            </a:r>
            <a:r>
              <a:rPr lang="en-US" baseline="0" dirty="0"/>
              <a:t> HOPs for critical thinking EQUITY</a:t>
            </a:r>
            <a:endParaRPr lang="en-US" dirty="0"/>
          </a:p>
        </p:txBody>
      </p:sp>
      <p:sp>
        <p:nvSpPr>
          <p:cNvPr id="4" name="Slide Number Placeholder 3"/>
          <p:cNvSpPr>
            <a:spLocks noGrp="1"/>
          </p:cNvSpPr>
          <p:nvPr>
            <p:ph type="sldNum" sz="quarter" idx="10"/>
          </p:nvPr>
        </p:nvSpPr>
        <p:spPr/>
        <p:txBody>
          <a:bodyPr/>
          <a:lstStyle/>
          <a:p>
            <a:fld id="{798DBF32-873D-514F-ACD3-7D686EDDC660}" type="slidenum">
              <a:rPr lang="en-US" smtClean="0"/>
              <a:t>14</a:t>
            </a:fld>
            <a:endParaRPr lang="en-US" dirty="0"/>
          </a:p>
        </p:txBody>
      </p:sp>
    </p:spTree>
    <p:extLst>
      <p:ext uri="{BB962C8B-B14F-4D97-AF65-F5344CB8AC3E}">
        <p14:creationId xmlns:p14="http://schemas.microsoft.com/office/powerpoint/2010/main" val="3773163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6922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045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6406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7956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b="1" i="0">
                <a:latin typeface="Calibri" panose="020F0502020204030204" pitchFamily="34" charset="0"/>
                <a:cs typeface="Calibri" panose="020F050202020403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b="1" i="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Calibri" panose="020F0502020204030204" pitchFamily="34" charset="0"/>
                <a:cs typeface="Calibri" panose="020F0502020204030204" pitchFamily="34" charset="0"/>
              </a:defRPr>
            </a:lvl1pPr>
          </a:lstStyle>
          <a:p>
            <a:fld id="{29C897C3-07AF-8C47-AFBA-C6FDD29A5AF7}" type="datetimeFigureOut">
              <a:rPr lang="en-US" smtClean="0"/>
              <a:pPr/>
              <a:t>2/25/21</a:t>
            </a:fld>
            <a:endParaRPr lang="en-US" dirty="0"/>
          </a:p>
        </p:txBody>
      </p:sp>
      <p:sp>
        <p:nvSpPr>
          <p:cNvPr id="5" name="Footer Placeholder 4"/>
          <p:cNvSpPr>
            <a:spLocks noGrp="1"/>
          </p:cNvSpPr>
          <p:nvPr>
            <p:ph type="ftr" sz="quarter" idx="11"/>
          </p:nvPr>
        </p:nvSpPr>
        <p:spPr/>
        <p:txBody>
          <a:bodyPr/>
          <a:lstStyle>
            <a:lvl1pPr>
              <a:defRPr b="1" i="0">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Calibri" panose="020F0502020204030204" pitchFamily="34" charset="0"/>
                <a:cs typeface="Calibri" panose="020F0502020204030204" pitchFamily="34" charset="0"/>
              </a:defRPr>
            </a:lvl1pPr>
          </a:lstStyle>
          <a:p>
            <a:fld id="{AB9570D5-D7B6-D043-A342-9C68D4E6C404}" type="slidenum">
              <a:rPr lang="en-US" smtClean="0"/>
              <a:pPr/>
              <a:t>‹#›</a:t>
            </a:fld>
            <a:endParaRPr lang="en-US" dirty="0"/>
          </a:p>
        </p:txBody>
      </p:sp>
    </p:spTree>
    <p:extLst>
      <p:ext uri="{BB962C8B-B14F-4D97-AF65-F5344CB8AC3E}">
        <p14:creationId xmlns:p14="http://schemas.microsoft.com/office/powerpoint/2010/main" val="1961212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b="1" i="0">
                <a:latin typeface="Calibri" panose="020F0502020204030204" pitchFamily="34" charset="0"/>
                <a:cs typeface="Calibri" panose="020F050202020403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i="0">
                <a:latin typeface="Calibri" panose="020F0502020204030204" pitchFamily="34" charset="0"/>
                <a:cs typeface="Calibri" panose="020F050202020403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b="1" i="0">
                <a:latin typeface="Calibri" panose="020F0502020204030204" pitchFamily="34" charset="0"/>
                <a:cs typeface="Calibri" panose="020F050202020403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b="1" i="0">
                <a:latin typeface="Calibri" panose="020F0502020204030204" pitchFamily="34" charset="0"/>
                <a:cs typeface="Calibri" panose="020F050202020403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i="0">
                <a:latin typeface="Calibri" panose="020F0502020204030204" pitchFamily="34" charset="0"/>
                <a:cs typeface="Calibri" panose="020F050202020403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b="1" i="0">
                <a:latin typeface="Calibri" panose="020F0502020204030204" pitchFamily="34" charset="0"/>
                <a:cs typeface="Calibri" panose="020F0502020204030204" pitchFamily="34"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b="1" i="0">
                <a:latin typeface="Calibri" panose="020F0502020204030204" pitchFamily="34" charset="0"/>
                <a:cs typeface="Calibri" panose="020F050202020403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b="1" i="0">
                <a:latin typeface="Calibri" panose="020F0502020204030204" pitchFamily="34" charset="0"/>
                <a:cs typeface="Calibri" panose="020F050202020403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i="0" dirty="0">
              <a:latin typeface="Calibri" panose="020F0502020204030204" pitchFamily="34" charset="0"/>
              <a:cs typeface="Calibri" panose="020F0502020204030204"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b="1" i="0">
                <a:latin typeface="Calibri" panose="020F0502020204030204" pitchFamily="34" charset="0"/>
                <a:cs typeface="Calibri" panose="020F050202020403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b="1" i="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b="1" i="0">
                <a:latin typeface="Calibri" panose="020F0502020204030204" pitchFamily="34" charset="0"/>
                <a:cs typeface="Calibri" panose="020F0502020204030204" pitchFamily="34"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b="1" i="0">
                <a:latin typeface="Calibri" panose="020F0502020204030204" pitchFamily="34" charset="0"/>
                <a:cs typeface="Calibri" panose="020F0502020204030204" pitchFamily="34" charset="0"/>
              </a:defRPr>
            </a:lvl1pPr>
          </a:lstStyle>
          <a:p>
            <a:endParaRPr dirty="0"/>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b="1" i="0">
                <a:latin typeface="Calibri" panose="020F0502020204030204" pitchFamily="34" charset="0"/>
                <a:cs typeface="Calibri" panose="020F0502020204030204" pitchFamily="34"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b="1" i="0">
                <a:latin typeface="Calibri" panose="020F0502020204030204" pitchFamily="34" charset="0"/>
                <a:cs typeface="Calibri" panose="020F0502020204030204" pitchFamily="34" charset="0"/>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dirty="0"/>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b="1" i="0">
                <a:solidFill>
                  <a:schemeClr val="dk2"/>
                </a:solidFill>
                <a:latin typeface="Calibri" panose="020F0502020204030204" pitchFamily="34" charset="0"/>
                <a:cs typeface="Calibri" panose="020F0502020204030204" pitchFamily="3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4.jp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8.jpeg"/><Relationship Id="rId4" Type="http://schemas.openxmlformats.org/officeDocument/2006/relationships/image" Target="../media/image1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8" name="Rectangle 7">
            <a:extLst>
              <a:ext uri="{FF2B5EF4-FFF2-40B4-BE49-F238E27FC236}">
                <a16:creationId xmlns:a16="http://schemas.microsoft.com/office/drawing/2014/main" id="{888AF3C7-833F-644E-AF81-FEDC1FF3B9CB}"/>
              </a:ext>
            </a:extLst>
          </p:cNvPr>
          <p:cNvSpPr/>
          <p:nvPr/>
        </p:nvSpPr>
        <p:spPr>
          <a:xfrm>
            <a:off x="8545" y="2503918"/>
            <a:ext cx="9144000" cy="2639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4" name="Rectangle 3">
            <a:extLst>
              <a:ext uri="{FF2B5EF4-FFF2-40B4-BE49-F238E27FC236}">
                <a16:creationId xmlns:a16="http://schemas.microsoft.com/office/drawing/2014/main" id="{30ACB146-F38E-174C-9AF8-89D32D22D0DF}"/>
              </a:ext>
            </a:extLst>
          </p:cNvPr>
          <p:cNvSpPr/>
          <p:nvPr/>
        </p:nvSpPr>
        <p:spPr>
          <a:xfrm>
            <a:off x="0" y="0"/>
            <a:ext cx="9144000" cy="185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61" name="Google Shape;61;p14"/>
          <p:cNvSpPr txBox="1">
            <a:spLocks noGrp="1"/>
          </p:cNvSpPr>
          <p:nvPr>
            <p:ph type="subTitle" idx="1"/>
          </p:nvPr>
        </p:nvSpPr>
        <p:spPr>
          <a:xfrm>
            <a:off x="-1" y="1856225"/>
            <a:ext cx="9143999" cy="662607"/>
          </a:xfrm>
          <a:prstGeom prst="rect">
            <a:avLst/>
          </a:prstGeom>
          <a:solidFill>
            <a:schemeClr val="tx1"/>
          </a:solidFill>
          <a:ln w="38100" cmpd="sng">
            <a:solidFill>
              <a:schemeClr val="accent1"/>
            </a:solidFill>
          </a:ln>
        </p:spPr>
        <p:txBody>
          <a:bodyPr spcFirstLastPara="1" wrap="square" lIns="91425" tIns="91425" rIns="91425" bIns="91425" anchor="t" anchorCtr="0">
            <a:noAutofit/>
          </a:bodyPr>
          <a:lstStyle/>
          <a:p>
            <a:pPr marL="0" lvl="0" indent="0"/>
            <a:r>
              <a:rPr lang="en-US" dirty="0">
                <a:solidFill>
                  <a:schemeClr val="accent1"/>
                </a:solidFill>
              </a:rPr>
              <a:t>Student Engagement and Equity Consciousness</a:t>
            </a:r>
            <a:endParaRPr lang="en-US" sz="2400" dirty="0">
              <a:solidFill>
                <a:srgbClr val="000000"/>
              </a:solidFill>
            </a:endParaRPr>
          </a:p>
          <a:p>
            <a:pPr marL="0" lvl="0" indent="0">
              <a:lnSpc>
                <a:spcPct val="130000"/>
              </a:lnSpc>
            </a:pPr>
            <a:endParaRPr lang="en-US" sz="1400" dirty="0">
              <a:solidFill>
                <a:srgbClr val="000000"/>
              </a:solidFill>
            </a:endParaRPr>
          </a:p>
        </p:txBody>
      </p:sp>
      <p:pic>
        <p:nvPicPr>
          <p:cNvPr id="6" name="Picture 5" descr="NUA-mar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5403" y="402573"/>
            <a:ext cx="2881451" cy="966235"/>
          </a:xfrm>
          <a:prstGeom prst="rect">
            <a:avLst/>
          </a:prstGeom>
        </p:spPr>
      </p:pic>
      <p:sp>
        <p:nvSpPr>
          <p:cNvPr id="3" name="TextBox 2">
            <a:extLst>
              <a:ext uri="{FF2B5EF4-FFF2-40B4-BE49-F238E27FC236}">
                <a16:creationId xmlns:a16="http://schemas.microsoft.com/office/drawing/2014/main" id="{A280AFC4-E340-314F-9E0F-F28EFFA2B88A}"/>
              </a:ext>
            </a:extLst>
          </p:cNvPr>
          <p:cNvSpPr txBox="1"/>
          <p:nvPr/>
        </p:nvSpPr>
        <p:spPr>
          <a:xfrm>
            <a:off x="0" y="2729250"/>
            <a:ext cx="9144000" cy="2412968"/>
          </a:xfrm>
          <a:prstGeom prst="rect">
            <a:avLst/>
          </a:prstGeom>
          <a:noFill/>
        </p:spPr>
        <p:txBody>
          <a:bodyPr wrap="square" rtlCol="0">
            <a:spAutoFit/>
          </a:bodyPr>
          <a:lstStyle/>
          <a:p>
            <a:pPr algn="ctr">
              <a:lnSpc>
                <a:spcPct val="70000"/>
              </a:lnSpc>
            </a:pPr>
            <a:r>
              <a:rPr lang="en-US" sz="2400" b="1" dirty="0">
                <a:solidFill>
                  <a:schemeClr val="tx1"/>
                </a:solidFill>
                <a:latin typeface="Calibri" panose="020F0502020204030204" pitchFamily="34" charset="0"/>
                <a:cs typeface="Calibri" panose="020F0502020204030204" pitchFamily="34" charset="0"/>
              </a:rPr>
              <a:t>Palmer Lake Elementary</a:t>
            </a:r>
          </a:p>
          <a:p>
            <a:pPr algn="ctr"/>
            <a:r>
              <a:rPr lang="en-US" sz="1800" b="1" dirty="0">
                <a:latin typeface="Calibri" panose="020F0502020204030204" pitchFamily="34" charset="0"/>
                <a:cs typeface="Calibri" panose="020F0502020204030204" pitchFamily="34" charset="0"/>
              </a:rPr>
              <a:t>26 February 2021</a:t>
            </a:r>
          </a:p>
          <a:p>
            <a:pPr algn="ctr"/>
            <a:endParaRPr lang="en-US" sz="1800" b="1" dirty="0">
              <a:latin typeface="Calibri" panose="020F0502020204030204" pitchFamily="34" charset="0"/>
              <a:cs typeface="Calibri" panose="020F0502020204030204" pitchFamily="34" charset="0"/>
            </a:endParaRPr>
          </a:p>
          <a:p>
            <a:pPr algn="ctr"/>
            <a:r>
              <a:rPr lang="en-US" sz="1800" b="1" dirty="0">
                <a:latin typeface="Calibri" panose="020F0502020204030204" pitchFamily="34" charset="0"/>
                <a:cs typeface="Calibri" panose="020F0502020204030204" pitchFamily="34" charset="0"/>
              </a:rPr>
              <a:t>Robert Seth Price</a:t>
            </a:r>
          </a:p>
          <a:p>
            <a:pPr algn="ctr"/>
            <a:r>
              <a:rPr lang="en-US" b="1" dirty="0" err="1">
                <a:latin typeface="Calibri" panose="020F0502020204030204" pitchFamily="34" charset="0"/>
                <a:cs typeface="Calibri" panose="020F0502020204030204" pitchFamily="34" charset="0"/>
              </a:rPr>
              <a:t>www.eggplant.org</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robert@eggplant.org</a:t>
            </a:r>
            <a:r>
              <a:rPr lang="en-US" b="1" dirty="0">
                <a:latin typeface="Calibri" panose="020F0502020204030204" pitchFamily="34" charset="0"/>
                <a:cs typeface="Calibri" panose="020F0502020204030204" pitchFamily="34" charset="0"/>
              </a:rPr>
              <a:t> </a:t>
            </a:r>
            <a:br>
              <a:rPr lang="en-US" b="1" dirty="0">
                <a:latin typeface="Calibri" panose="020F0502020204030204" pitchFamily="34" charset="0"/>
                <a:cs typeface="Calibri" panose="020F0502020204030204" pitchFamily="34" charset="0"/>
              </a:rPr>
            </a:br>
            <a:br>
              <a:rPr lang="en-US" sz="1200" b="1" dirty="0">
                <a:latin typeface="Calibri" panose="020F0502020204030204" pitchFamily="34" charset="0"/>
                <a:cs typeface="Calibri" panose="020F0502020204030204" pitchFamily="34" charset="0"/>
              </a:rPr>
            </a:br>
            <a:r>
              <a:rPr lang="en-US" sz="1800" b="1" dirty="0">
                <a:latin typeface="Calibri" panose="020F0502020204030204" pitchFamily="34" charset="0"/>
                <a:cs typeface="Calibri" panose="020F0502020204030204" pitchFamily="34" charset="0"/>
              </a:rPr>
              <a:t>National Urban Alliance</a:t>
            </a:r>
          </a:p>
          <a:p>
            <a:pPr algn="ctr"/>
            <a:r>
              <a:rPr lang="en-US" b="1" dirty="0" err="1">
                <a:latin typeface="Calibri" panose="020F0502020204030204" pitchFamily="34" charset="0"/>
                <a:cs typeface="Calibri" panose="020F0502020204030204" pitchFamily="34" charset="0"/>
              </a:rPr>
              <a:t>www.nuatc.org</a:t>
            </a:r>
            <a:endParaRPr lang="en-US" b="1" dirty="0">
              <a:latin typeface="Calibri" panose="020F0502020204030204" pitchFamily="34" charset="0"/>
              <a:cs typeface="Calibri" panose="020F0502020204030204" pitchFamily="34" charset="0"/>
            </a:endParaRPr>
          </a:p>
          <a:p>
            <a:pPr algn="ctr"/>
            <a:endParaRPr lang="en-US" sz="1800" b="1"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88A2A26-A7D4-CC4A-AEBB-0B3743A54DAB}"/>
              </a:ext>
            </a:extLst>
          </p:cNvPr>
          <p:cNvPicPr>
            <a:picLocks noChangeAspect="1"/>
          </p:cNvPicPr>
          <p:nvPr/>
        </p:nvPicPr>
        <p:blipFill>
          <a:blip r:embed="rId4"/>
          <a:stretch>
            <a:fillRect/>
          </a:stretch>
        </p:blipFill>
        <p:spPr>
          <a:xfrm>
            <a:off x="4949704" y="444231"/>
            <a:ext cx="2509566" cy="924577"/>
          </a:xfrm>
          <a:prstGeom prst="rect">
            <a:avLst/>
          </a:prstGeom>
        </p:spPr>
      </p:pic>
    </p:spTree>
    <p:extLst>
      <p:ext uri="{BB962C8B-B14F-4D97-AF65-F5344CB8AC3E}">
        <p14:creationId xmlns:p14="http://schemas.microsoft.com/office/powerpoint/2010/main" val="3074339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84466-E48E-5D4C-AA14-8D3E50C48769}"/>
              </a:ext>
            </a:extLst>
          </p:cNvPr>
          <p:cNvSpPr txBox="1"/>
          <p:nvPr/>
        </p:nvSpPr>
        <p:spPr>
          <a:xfrm>
            <a:off x="308634" y="0"/>
            <a:ext cx="5410455" cy="1569660"/>
          </a:xfrm>
          <a:prstGeom prst="rect">
            <a:avLst/>
          </a:prstGeom>
          <a:noFill/>
        </p:spPr>
        <p:txBody>
          <a:bodyPr wrap="none" rtlCol="0">
            <a:spAutoFit/>
          </a:bodyPr>
          <a:lstStyle/>
          <a:p>
            <a:r>
              <a:rPr lang="en-US" sz="9600" b="1" dirty="0">
                <a:latin typeface="Calibri" panose="020F0502020204030204" pitchFamily="34" charset="0"/>
                <a:cs typeface="Calibri" panose="020F0502020204030204" pitchFamily="34" charset="0"/>
              </a:rPr>
              <a:t>Pro Active</a:t>
            </a:r>
          </a:p>
        </p:txBody>
      </p:sp>
      <p:pic>
        <p:nvPicPr>
          <p:cNvPr id="3" name="Picture 2">
            <a:extLst>
              <a:ext uri="{FF2B5EF4-FFF2-40B4-BE49-F238E27FC236}">
                <a16:creationId xmlns:a16="http://schemas.microsoft.com/office/drawing/2014/main" id="{34A11B59-E62F-8C40-8075-EB532ADECAA1}"/>
              </a:ext>
            </a:extLst>
          </p:cNvPr>
          <p:cNvPicPr>
            <a:picLocks noChangeAspect="1"/>
          </p:cNvPicPr>
          <p:nvPr/>
        </p:nvPicPr>
        <p:blipFill>
          <a:blip r:embed="rId2"/>
          <a:stretch>
            <a:fillRect/>
          </a:stretch>
        </p:blipFill>
        <p:spPr>
          <a:xfrm>
            <a:off x="3733545" y="1538784"/>
            <a:ext cx="5410455" cy="3604716"/>
          </a:xfrm>
          <a:prstGeom prst="rect">
            <a:avLst/>
          </a:prstGeom>
        </p:spPr>
      </p:pic>
    </p:spTree>
    <p:extLst>
      <p:ext uri="{BB962C8B-B14F-4D97-AF65-F5344CB8AC3E}">
        <p14:creationId xmlns:p14="http://schemas.microsoft.com/office/powerpoint/2010/main" val="25388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155A7-9765-CA48-B69B-F3FDFDF1F38E}"/>
              </a:ext>
            </a:extLst>
          </p:cNvPr>
          <p:cNvSpPr txBox="1"/>
          <p:nvPr/>
        </p:nvSpPr>
        <p:spPr>
          <a:xfrm>
            <a:off x="0" y="286118"/>
            <a:ext cx="9144000" cy="1200329"/>
          </a:xfrm>
          <a:prstGeom prst="rect">
            <a:avLst/>
          </a:prstGeom>
          <a:noFill/>
        </p:spPr>
        <p:txBody>
          <a:bodyPr wrap="square" rtlCol="0">
            <a:spAutoFit/>
          </a:bodyPr>
          <a:lstStyle/>
          <a:p>
            <a:pPr algn="ctr"/>
            <a:r>
              <a:rPr lang="en-US" sz="7200" b="1" dirty="0">
                <a:solidFill>
                  <a:schemeClr val="bg1">
                    <a:lumMod val="75000"/>
                  </a:schemeClr>
                </a:solidFill>
                <a:latin typeface="Calibri" panose="020F0502020204030204" pitchFamily="34" charset="0"/>
                <a:cs typeface="Calibri" panose="020F0502020204030204" pitchFamily="34" charset="0"/>
              </a:rPr>
              <a:t>Today:  Feb 26, 2021</a:t>
            </a:r>
          </a:p>
        </p:txBody>
      </p:sp>
      <p:sp>
        <p:nvSpPr>
          <p:cNvPr id="4" name="Rectangle 3">
            <a:extLst>
              <a:ext uri="{FF2B5EF4-FFF2-40B4-BE49-F238E27FC236}">
                <a16:creationId xmlns:a16="http://schemas.microsoft.com/office/drawing/2014/main" id="{201BA2EA-9391-7F47-96FF-D30E71BE8201}"/>
              </a:ext>
            </a:extLst>
          </p:cNvPr>
          <p:cNvSpPr/>
          <p:nvPr/>
        </p:nvSpPr>
        <p:spPr>
          <a:xfrm>
            <a:off x="226993" y="1660704"/>
            <a:ext cx="1872021" cy="1246105"/>
          </a:xfrm>
          <a:prstGeom prst="rect">
            <a:avLst/>
          </a:prstGeom>
          <a:solidFill>
            <a:srgbClr val="FF66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Community</a:t>
            </a:r>
          </a:p>
        </p:txBody>
      </p:sp>
      <p:cxnSp>
        <p:nvCxnSpPr>
          <p:cNvPr id="8" name="Straight Arrow Connector 7">
            <a:extLst>
              <a:ext uri="{FF2B5EF4-FFF2-40B4-BE49-F238E27FC236}">
                <a16:creationId xmlns:a16="http://schemas.microsoft.com/office/drawing/2014/main" id="{59A448EB-E955-BE4E-AD21-382AE3C2446C}"/>
              </a:ext>
            </a:extLst>
          </p:cNvPr>
          <p:cNvCxnSpPr>
            <a:cxnSpLocks/>
          </p:cNvCxnSpPr>
          <p:nvPr/>
        </p:nvCxnSpPr>
        <p:spPr>
          <a:xfrm>
            <a:off x="2099014" y="2283756"/>
            <a:ext cx="31830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772DDAD-DC34-C14B-8F98-0F2B0F0B4A62}"/>
              </a:ext>
            </a:extLst>
          </p:cNvPr>
          <p:cNvSpPr/>
          <p:nvPr/>
        </p:nvSpPr>
        <p:spPr>
          <a:xfrm>
            <a:off x="1210245" y="3105561"/>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Calibri" panose="020F0502020204030204" pitchFamily="34" charset="0"/>
                <a:cs typeface="Calibri" panose="020F0502020204030204" pitchFamily="34" charset="0"/>
              </a:rPr>
              <a:t>Relationships</a:t>
            </a:r>
          </a:p>
        </p:txBody>
      </p:sp>
      <p:cxnSp>
        <p:nvCxnSpPr>
          <p:cNvPr id="25" name="Straight Arrow Connector 24">
            <a:extLst>
              <a:ext uri="{FF2B5EF4-FFF2-40B4-BE49-F238E27FC236}">
                <a16:creationId xmlns:a16="http://schemas.microsoft.com/office/drawing/2014/main" id="{196344E2-C169-DC4E-A528-4CC67A6EC922}"/>
              </a:ext>
            </a:extLst>
          </p:cNvPr>
          <p:cNvCxnSpPr>
            <a:cxnSpLocks/>
          </p:cNvCxnSpPr>
          <p:nvPr/>
        </p:nvCxnSpPr>
        <p:spPr>
          <a:xfrm>
            <a:off x="6602668" y="5633204"/>
            <a:ext cx="31830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807CB22-BE84-6342-BE1A-C376A63EDCDC}"/>
              </a:ext>
            </a:extLst>
          </p:cNvPr>
          <p:cNvSpPr/>
          <p:nvPr/>
        </p:nvSpPr>
        <p:spPr>
          <a:xfrm>
            <a:off x="226994" y="3105561"/>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Calibri" panose="020F0502020204030204" pitchFamily="34" charset="0"/>
                <a:cs typeface="Calibri" panose="020F0502020204030204" pitchFamily="34" charset="0"/>
              </a:rPr>
              <a:t>Student Engagement</a:t>
            </a:r>
          </a:p>
        </p:txBody>
      </p:sp>
      <p:sp>
        <p:nvSpPr>
          <p:cNvPr id="27" name="Rectangle 26">
            <a:extLst>
              <a:ext uri="{FF2B5EF4-FFF2-40B4-BE49-F238E27FC236}">
                <a16:creationId xmlns:a16="http://schemas.microsoft.com/office/drawing/2014/main" id="{0C158915-FB67-8F40-9613-1D7A48392AB4}"/>
              </a:ext>
            </a:extLst>
          </p:cNvPr>
          <p:cNvSpPr/>
          <p:nvPr/>
        </p:nvSpPr>
        <p:spPr>
          <a:xfrm>
            <a:off x="2425907" y="1660704"/>
            <a:ext cx="1872021" cy="1246105"/>
          </a:xfrm>
          <a:prstGeom prst="rect">
            <a:avLst/>
          </a:prstGeom>
          <a:solidFill>
            <a:srgbClr val="FF66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Community with Social Distancing</a:t>
            </a:r>
          </a:p>
        </p:txBody>
      </p:sp>
      <p:cxnSp>
        <p:nvCxnSpPr>
          <p:cNvPr id="28" name="Straight Arrow Connector 27">
            <a:extLst>
              <a:ext uri="{FF2B5EF4-FFF2-40B4-BE49-F238E27FC236}">
                <a16:creationId xmlns:a16="http://schemas.microsoft.com/office/drawing/2014/main" id="{3B54E49D-CABE-594F-8FB9-E9FEB1025FE9}"/>
              </a:ext>
            </a:extLst>
          </p:cNvPr>
          <p:cNvCxnSpPr>
            <a:cxnSpLocks/>
          </p:cNvCxnSpPr>
          <p:nvPr/>
        </p:nvCxnSpPr>
        <p:spPr>
          <a:xfrm>
            <a:off x="4312442" y="2283756"/>
            <a:ext cx="31830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01E79CF-23D1-9C49-BB1B-EAD543999514}"/>
              </a:ext>
            </a:extLst>
          </p:cNvPr>
          <p:cNvSpPr/>
          <p:nvPr/>
        </p:nvSpPr>
        <p:spPr>
          <a:xfrm>
            <a:off x="4624821" y="1655565"/>
            <a:ext cx="1872021" cy="1246105"/>
          </a:xfrm>
          <a:prstGeom prst="rect">
            <a:avLst/>
          </a:prstGeom>
          <a:solidFill>
            <a:srgbClr val="FF66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Thinking</a:t>
            </a:r>
          </a:p>
          <a:p>
            <a:pPr algn="ctr"/>
            <a:r>
              <a:rPr lang="en-US" sz="1800" b="1" dirty="0">
                <a:solidFill>
                  <a:schemeClr val="tx1"/>
                </a:solidFill>
                <a:latin typeface="Calibri" panose="020F0502020204030204" pitchFamily="34" charset="0"/>
                <a:cs typeface="Calibri" panose="020F0502020204030204" pitchFamily="34" charset="0"/>
              </a:rPr>
              <a:t>Environments</a:t>
            </a:r>
          </a:p>
        </p:txBody>
      </p:sp>
      <p:cxnSp>
        <p:nvCxnSpPr>
          <p:cNvPr id="30" name="Straight Arrow Connector 29">
            <a:extLst>
              <a:ext uri="{FF2B5EF4-FFF2-40B4-BE49-F238E27FC236}">
                <a16:creationId xmlns:a16="http://schemas.microsoft.com/office/drawing/2014/main" id="{D576C4B5-515F-604E-B01D-E1D7D218B159}"/>
              </a:ext>
            </a:extLst>
          </p:cNvPr>
          <p:cNvCxnSpPr>
            <a:cxnSpLocks/>
          </p:cNvCxnSpPr>
          <p:nvPr/>
        </p:nvCxnSpPr>
        <p:spPr>
          <a:xfrm>
            <a:off x="6496842" y="2283756"/>
            <a:ext cx="31830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CAAD91E-1391-684F-9C6D-4F85D489017A}"/>
              </a:ext>
            </a:extLst>
          </p:cNvPr>
          <p:cNvSpPr/>
          <p:nvPr/>
        </p:nvSpPr>
        <p:spPr>
          <a:xfrm>
            <a:off x="3423673" y="3105561"/>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Calibri" panose="020F0502020204030204" pitchFamily="34" charset="0"/>
                <a:cs typeface="Calibri" panose="020F0502020204030204" pitchFamily="34" charset="0"/>
              </a:rPr>
              <a:t>Equity Consciousness</a:t>
            </a:r>
          </a:p>
        </p:txBody>
      </p:sp>
      <p:sp>
        <p:nvSpPr>
          <p:cNvPr id="36" name="Rectangle 35">
            <a:extLst>
              <a:ext uri="{FF2B5EF4-FFF2-40B4-BE49-F238E27FC236}">
                <a16:creationId xmlns:a16="http://schemas.microsoft.com/office/drawing/2014/main" id="{CF0E3485-C120-EF46-9A33-8A0EA2E4941E}"/>
              </a:ext>
            </a:extLst>
          </p:cNvPr>
          <p:cNvSpPr/>
          <p:nvPr/>
        </p:nvSpPr>
        <p:spPr>
          <a:xfrm>
            <a:off x="2440422" y="3105561"/>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Calibri" panose="020F0502020204030204" pitchFamily="34" charset="0"/>
                <a:cs typeface="Calibri" panose="020F0502020204030204" pitchFamily="34" charset="0"/>
              </a:rPr>
              <a:t>Belief and Belonging</a:t>
            </a:r>
          </a:p>
        </p:txBody>
      </p:sp>
      <p:sp>
        <p:nvSpPr>
          <p:cNvPr id="37" name="Rectangle 36">
            <a:extLst>
              <a:ext uri="{FF2B5EF4-FFF2-40B4-BE49-F238E27FC236}">
                <a16:creationId xmlns:a16="http://schemas.microsoft.com/office/drawing/2014/main" id="{2714CDEA-45C3-374E-802E-9AF579C1C0C3}"/>
              </a:ext>
            </a:extLst>
          </p:cNvPr>
          <p:cNvSpPr/>
          <p:nvPr/>
        </p:nvSpPr>
        <p:spPr>
          <a:xfrm>
            <a:off x="5637101" y="3105561"/>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Calibri" panose="020F0502020204030204" pitchFamily="34" charset="0"/>
                <a:cs typeface="Calibri" panose="020F0502020204030204" pitchFamily="34" charset="0"/>
              </a:rPr>
              <a:t>Materials</a:t>
            </a:r>
          </a:p>
          <a:p>
            <a:pPr algn="ctr"/>
            <a:r>
              <a:rPr lang="en-US" sz="1100" b="1" dirty="0">
                <a:solidFill>
                  <a:schemeClr val="tx1"/>
                </a:solidFill>
                <a:latin typeface="Calibri" panose="020F0502020204030204" pitchFamily="34" charset="0"/>
                <a:cs typeface="Calibri" panose="020F0502020204030204" pitchFamily="34" charset="0"/>
              </a:rPr>
              <a:t>Objects</a:t>
            </a:r>
          </a:p>
        </p:txBody>
      </p:sp>
      <p:sp>
        <p:nvSpPr>
          <p:cNvPr id="39" name="Rectangle 38">
            <a:extLst>
              <a:ext uri="{FF2B5EF4-FFF2-40B4-BE49-F238E27FC236}">
                <a16:creationId xmlns:a16="http://schemas.microsoft.com/office/drawing/2014/main" id="{145FE7C0-BE1E-934E-B68A-0DD4D4A93855}"/>
              </a:ext>
            </a:extLst>
          </p:cNvPr>
          <p:cNvSpPr/>
          <p:nvPr/>
        </p:nvSpPr>
        <p:spPr>
          <a:xfrm>
            <a:off x="4653850" y="3105561"/>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Calibri" panose="020F0502020204030204" pitchFamily="34" charset="0"/>
                <a:cs typeface="Calibri" panose="020F0502020204030204" pitchFamily="34" charset="0"/>
              </a:rPr>
              <a:t>Belief</a:t>
            </a:r>
          </a:p>
          <a:p>
            <a:pPr algn="ctr"/>
            <a:r>
              <a:rPr lang="en-US" sz="1100" b="1" dirty="0">
                <a:solidFill>
                  <a:schemeClr val="tx1"/>
                </a:solidFill>
                <a:latin typeface="Calibri" panose="020F0502020204030204" pitchFamily="34" charset="0"/>
                <a:cs typeface="Calibri" panose="020F0502020204030204" pitchFamily="34" charset="0"/>
              </a:rPr>
              <a:t>People</a:t>
            </a:r>
          </a:p>
        </p:txBody>
      </p:sp>
      <p:sp>
        <p:nvSpPr>
          <p:cNvPr id="40" name="Rectangle 39">
            <a:extLst>
              <a:ext uri="{FF2B5EF4-FFF2-40B4-BE49-F238E27FC236}">
                <a16:creationId xmlns:a16="http://schemas.microsoft.com/office/drawing/2014/main" id="{FB3B2D66-18CA-CD48-B509-96A571E4FCA9}"/>
              </a:ext>
            </a:extLst>
          </p:cNvPr>
          <p:cNvSpPr/>
          <p:nvPr/>
        </p:nvSpPr>
        <p:spPr>
          <a:xfrm>
            <a:off x="6809221" y="1660703"/>
            <a:ext cx="1872021" cy="1246105"/>
          </a:xfrm>
          <a:prstGeom prst="rect">
            <a:avLst/>
          </a:prstGeom>
          <a:solidFill>
            <a:srgbClr val="FF66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Collaboration</a:t>
            </a:r>
          </a:p>
        </p:txBody>
      </p:sp>
      <p:cxnSp>
        <p:nvCxnSpPr>
          <p:cNvPr id="41" name="Straight Arrow Connector 40">
            <a:extLst>
              <a:ext uri="{FF2B5EF4-FFF2-40B4-BE49-F238E27FC236}">
                <a16:creationId xmlns:a16="http://schemas.microsoft.com/office/drawing/2014/main" id="{0895D264-A99A-134D-998F-F70E28A0E066}"/>
              </a:ext>
            </a:extLst>
          </p:cNvPr>
          <p:cNvCxnSpPr>
            <a:cxnSpLocks/>
          </p:cNvCxnSpPr>
          <p:nvPr/>
        </p:nvCxnSpPr>
        <p:spPr>
          <a:xfrm>
            <a:off x="8681242" y="2288894"/>
            <a:ext cx="31830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9DE4F5EF-5196-5345-B6E2-B66BA1F4D6F2}"/>
              </a:ext>
            </a:extLst>
          </p:cNvPr>
          <p:cNvSpPr/>
          <p:nvPr/>
        </p:nvSpPr>
        <p:spPr>
          <a:xfrm>
            <a:off x="7821501" y="3110699"/>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alibri" panose="020F0502020204030204" pitchFamily="34" charset="0"/>
                <a:cs typeface="Calibri" panose="020F0502020204030204" pitchFamily="34" charset="0"/>
              </a:rPr>
              <a:t>Observing</a:t>
            </a:r>
          </a:p>
        </p:txBody>
      </p:sp>
      <p:sp>
        <p:nvSpPr>
          <p:cNvPr id="44" name="Rectangle 43">
            <a:extLst>
              <a:ext uri="{FF2B5EF4-FFF2-40B4-BE49-F238E27FC236}">
                <a16:creationId xmlns:a16="http://schemas.microsoft.com/office/drawing/2014/main" id="{0EB0C7D5-FE9B-CD48-82FA-27D02E419D42}"/>
              </a:ext>
            </a:extLst>
          </p:cNvPr>
          <p:cNvSpPr/>
          <p:nvPr/>
        </p:nvSpPr>
        <p:spPr>
          <a:xfrm>
            <a:off x="6838250" y="3110699"/>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Calibri" panose="020F0502020204030204" pitchFamily="34" charset="0"/>
                <a:cs typeface="Calibri" panose="020F0502020204030204" pitchFamily="34" charset="0"/>
              </a:rPr>
              <a:t>Whole Community</a:t>
            </a:r>
          </a:p>
        </p:txBody>
      </p:sp>
      <p:sp>
        <p:nvSpPr>
          <p:cNvPr id="3" name="Rectangle 2">
            <a:extLst>
              <a:ext uri="{FF2B5EF4-FFF2-40B4-BE49-F238E27FC236}">
                <a16:creationId xmlns:a16="http://schemas.microsoft.com/office/drawing/2014/main" id="{F762CF2F-A268-644C-84C7-4FDC1540D0FA}"/>
              </a:ext>
            </a:extLst>
          </p:cNvPr>
          <p:cNvSpPr/>
          <p:nvPr/>
        </p:nvSpPr>
        <p:spPr>
          <a:xfrm>
            <a:off x="0" y="4034589"/>
            <a:ext cx="9144000" cy="1108911"/>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Pedagogical Flow Map</a:t>
            </a:r>
          </a:p>
        </p:txBody>
      </p:sp>
    </p:spTree>
    <p:extLst>
      <p:ext uri="{BB962C8B-B14F-4D97-AF65-F5344CB8AC3E}">
        <p14:creationId xmlns:p14="http://schemas.microsoft.com/office/powerpoint/2010/main" val="60080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B29570-ED3E-2C43-AF85-25EA4313CA39}"/>
              </a:ext>
            </a:extLst>
          </p:cNvPr>
          <p:cNvSpPr/>
          <p:nvPr/>
        </p:nvSpPr>
        <p:spPr>
          <a:xfrm>
            <a:off x="0" y="7883"/>
            <a:ext cx="2814145" cy="5135617"/>
          </a:xfrm>
          <a:prstGeom prst="rect">
            <a:avLst/>
          </a:prstGeom>
          <a:solidFill>
            <a:srgbClr val="F06B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pedagogy of confidenc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1332" y="376605"/>
            <a:ext cx="1951480" cy="2869202"/>
          </a:xfrm>
          <a:prstGeom prst="rect">
            <a:avLst/>
          </a:prstGeom>
        </p:spPr>
      </p:pic>
      <p:pic>
        <p:nvPicPr>
          <p:cNvPr id="7" name="Picture 6" descr="NUA-mar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492" y="3751124"/>
            <a:ext cx="2568799" cy="851051"/>
          </a:xfrm>
          <a:prstGeom prst="rect">
            <a:avLst/>
          </a:prstGeom>
        </p:spPr>
      </p:pic>
      <p:sp>
        <p:nvSpPr>
          <p:cNvPr id="2" name="Rectangle 1"/>
          <p:cNvSpPr/>
          <p:nvPr/>
        </p:nvSpPr>
        <p:spPr>
          <a:xfrm>
            <a:off x="3057072" y="2079251"/>
            <a:ext cx="4668764" cy="2779415"/>
          </a:xfrm>
          <a:prstGeom prst="rect">
            <a:avLst/>
          </a:prstGeom>
        </p:spPr>
        <p:txBody>
          <a:bodyPr wrap="square">
            <a:spAutoFit/>
          </a:bodyPr>
          <a:lstStyle/>
          <a:p>
            <a:pPr marL="342900" indent="-342900">
              <a:lnSpc>
                <a:spcPct val="130000"/>
              </a:lnSpc>
              <a:buFont typeface="Arial"/>
              <a:buChar char="•"/>
            </a:pPr>
            <a:r>
              <a:rPr lang="en-US" sz="2400" b="1" baseline="30000" dirty="0">
                <a:latin typeface="Garamond"/>
                <a:cs typeface="Garamond"/>
              </a:rPr>
              <a:t>Identifying and activating student strengths </a:t>
            </a:r>
          </a:p>
          <a:p>
            <a:pPr marL="342900" indent="-342900">
              <a:lnSpc>
                <a:spcPct val="130000"/>
              </a:lnSpc>
              <a:buFont typeface="Arial"/>
              <a:buChar char="•"/>
            </a:pPr>
            <a:r>
              <a:rPr lang="en-US" sz="2400" b="1" baseline="30000" dirty="0">
                <a:latin typeface="Garamond"/>
                <a:cs typeface="Garamond"/>
              </a:rPr>
              <a:t>Eliciting high intellectual performance </a:t>
            </a:r>
          </a:p>
          <a:p>
            <a:pPr marL="342900" indent="-342900">
              <a:lnSpc>
                <a:spcPct val="130000"/>
              </a:lnSpc>
              <a:buFont typeface="Arial"/>
              <a:buChar char="•"/>
            </a:pPr>
            <a:r>
              <a:rPr lang="en-US" sz="2400" b="1" baseline="30000" dirty="0">
                <a:latin typeface="Garamond"/>
                <a:cs typeface="Garamond"/>
              </a:rPr>
              <a:t>Integrating prerequisites for academic learning </a:t>
            </a:r>
          </a:p>
          <a:p>
            <a:pPr marL="342900" indent="-342900">
              <a:lnSpc>
                <a:spcPct val="130000"/>
              </a:lnSpc>
              <a:buFont typeface="Arial"/>
              <a:buChar char="•"/>
            </a:pPr>
            <a:r>
              <a:rPr lang="en-US" sz="2400" b="1" baseline="30000" dirty="0">
                <a:latin typeface="Garamond"/>
                <a:cs typeface="Garamond"/>
              </a:rPr>
              <a:t>Situating learning in the lives of students</a:t>
            </a:r>
          </a:p>
          <a:p>
            <a:pPr marL="342900" indent="-342900">
              <a:lnSpc>
                <a:spcPct val="130000"/>
              </a:lnSpc>
              <a:buFont typeface="Arial"/>
              <a:buChar char="•"/>
            </a:pPr>
            <a:r>
              <a:rPr lang="en-US" sz="2400" b="1" baseline="30000" dirty="0">
                <a:latin typeface="Garamond"/>
                <a:cs typeface="Garamond"/>
              </a:rPr>
              <a:t>Building relationships</a:t>
            </a:r>
          </a:p>
          <a:p>
            <a:pPr marL="342900" indent="-342900">
              <a:lnSpc>
                <a:spcPct val="130000"/>
              </a:lnSpc>
              <a:buFont typeface="Arial"/>
              <a:buChar char="•"/>
            </a:pPr>
            <a:r>
              <a:rPr lang="en-US" sz="2400" b="1" baseline="30000" dirty="0">
                <a:latin typeface="Garamond"/>
                <a:cs typeface="Garamond"/>
              </a:rPr>
              <a:t>Providing enrichment</a:t>
            </a:r>
          </a:p>
          <a:p>
            <a:pPr marL="342900" indent="-342900">
              <a:lnSpc>
                <a:spcPct val="130000"/>
              </a:lnSpc>
              <a:buFont typeface="Arial"/>
              <a:buChar char="•"/>
            </a:pPr>
            <a:r>
              <a:rPr lang="en-US" sz="2400" b="1" baseline="30000" dirty="0">
                <a:latin typeface="Garamond"/>
                <a:cs typeface="Garamond"/>
              </a:rPr>
              <a:t>Amplifying student voice</a:t>
            </a:r>
            <a:br>
              <a:rPr lang="en-US" sz="2400" b="1" baseline="30000" dirty="0">
                <a:latin typeface="Garamond"/>
                <a:cs typeface="Garamond"/>
              </a:rPr>
            </a:br>
            <a:endParaRPr lang="en-US" sz="2400" b="1" dirty="0">
              <a:latin typeface="Garamond"/>
              <a:cs typeface="Garamond"/>
            </a:endParaRPr>
          </a:p>
        </p:txBody>
      </p:sp>
      <p:sp>
        <p:nvSpPr>
          <p:cNvPr id="3" name="Rectangle 2"/>
          <p:cNvSpPr/>
          <p:nvPr/>
        </p:nvSpPr>
        <p:spPr>
          <a:xfrm>
            <a:off x="3005524" y="755812"/>
            <a:ext cx="5016500" cy="1323439"/>
          </a:xfrm>
          <a:prstGeom prst="rect">
            <a:avLst/>
          </a:prstGeom>
        </p:spPr>
        <p:txBody>
          <a:bodyPr wrap="square">
            <a:spAutoFit/>
          </a:bodyPr>
          <a:lstStyle/>
          <a:p>
            <a:r>
              <a:rPr lang="en-US" sz="4800" b="1" baseline="30000" dirty="0">
                <a:solidFill>
                  <a:srgbClr val="F06B21"/>
                </a:solidFill>
                <a:latin typeface="Calibri" panose="020F0502020204030204" pitchFamily="34" charset="0"/>
                <a:cs typeface="Calibri" panose="020F0502020204030204" pitchFamily="34" charset="0"/>
              </a:rPr>
              <a:t>High Operational Practices </a:t>
            </a:r>
            <a:br>
              <a:rPr lang="en-US" sz="3600" b="1" baseline="30000" dirty="0">
                <a:solidFill>
                  <a:srgbClr val="F06B21"/>
                </a:solidFill>
                <a:latin typeface="Calibri" panose="020F0502020204030204" pitchFamily="34" charset="0"/>
                <a:cs typeface="Calibri" panose="020F0502020204030204" pitchFamily="34" charset="0"/>
              </a:rPr>
            </a:br>
            <a:r>
              <a:rPr lang="en-US" sz="3600" b="1" baseline="30000" dirty="0">
                <a:latin typeface="Calibri" panose="020F0502020204030204" pitchFamily="34" charset="0"/>
                <a:cs typeface="Calibri" panose="020F0502020204030204" pitchFamily="34" charset="0"/>
              </a:rPr>
              <a:t>of the Pedagogy of Confidence support and enhance equity:</a:t>
            </a:r>
          </a:p>
        </p:txBody>
      </p:sp>
      <p:sp>
        <p:nvSpPr>
          <p:cNvPr id="4" name="Rectangle 3"/>
          <p:cNvSpPr/>
          <p:nvPr/>
        </p:nvSpPr>
        <p:spPr>
          <a:xfrm>
            <a:off x="3057072" y="4358670"/>
            <a:ext cx="5479374" cy="784830"/>
          </a:xfrm>
          <a:prstGeom prst="rect">
            <a:avLst/>
          </a:prstGeom>
        </p:spPr>
        <p:txBody>
          <a:bodyPr wrap="square">
            <a:spAutoFit/>
          </a:bodyPr>
          <a:lstStyle/>
          <a:p>
            <a:pPr algn="dist"/>
            <a:r>
              <a:rPr lang="en-US" sz="4500" b="1" dirty="0">
                <a:solidFill>
                  <a:srgbClr val="F06B21"/>
                </a:solidFill>
                <a:latin typeface="Calibri" panose="020F0502020204030204" pitchFamily="34" charset="0"/>
                <a:cs typeface="Calibri" panose="020F0502020204030204" pitchFamily="34" charset="0"/>
              </a:rPr>
              <a:t>Belief and Belonging</a:t>
            </a:r>
          </a:p>
        </p:txBody>
      </p:sp>
      <p:sp>
        <p:nvSpPr>
          <p:cNvPr id="11" name="Rectangle 10"/>
          <p:cNvSpPr/>
          <p:nvPr/>
        </p:nvSpPr>
        <p:spPr>
          <a:xfrm>
            <a:off x="2868856" y="0"/>
            <a:ext cx="1447832" cy="707886"/>
          </a:xfrm>
          <a:prstGeom prst="rect">
            <a:avLst/>
          </a:prstGeom>
        </p:spPr>
        <p:txBody>
          <a:bodyPr wrap="none">
            <a:spAutoFit/>
          </a:bodyPr>
          <a:lstStyle/>
          <a:p>
            <a:r>
              <a:rPr lang="en-US" sz="4000" b="1" dirty="0">
                <a:solidFill>
                  <a:schemeClr val="bg1">
                    <a:lumMod val="75000"/>
                  </a:schemeClr>
                </a:solidFill>
                <a:latin typeface="Calibri" panose="020F0502020204030204" pitchFamily="34" charset="0"/>
                <a:cs typeface="Calibri" panose="020F0502020204030204" pitchFamily="34" charset="0"/>
              </a:rPr>
              <a:t> HOPs</a:t>
            </a:r>
          </a:p>
        </p:txBody>
      </p:sp>
    </p:spTree>
    <p:extLst>
      <p:ext uri="{BB962C8B-B14F-4D97-AF65-F5344CB8AC3E}">
        <p14:creationId xmlns:p14="http://schemas.microsoft.com/office/powerpoint/2010/main" val="720664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709" y="-539750"/>
            <a:ext cx="8741981" cy="2708434"/>
          </a:xfrm>
          <a:prstGeom prst="rect">
            <a:avLst/>
          </a:prstGeom>
          <a:noFill/>
        </p:spPr>
        <p:txBody>
          <a:bodyPr wrap="square" rtlCol="0">
            <a:spAutoFit/>
          </a:bodyPr>
          <a:lstStyle/>
          <a:p>
            <a:pPr algn="dist"/>
            <a:r>
              <a:rPr lang="en-US" sz="17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Calibri" panose="020F0502020204030204" pitchFamily="34" charset="0"/>
                <a:cs typeface="Calibri" panose="020F0502020204030204" pitchFamily="34" charset="0"/>
              </a:rPr>
              <a:t>C</a:t>
            </a:r>
            <a:r>
              <a:rPr lang="en-US" sz="17000" b="1" dirty="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Calibri" panose="020F0502020204030204" pitchFamily="34" charset="0"/>
                <a:cs typeface="Calibri" panose="020F0502020204030204" pitchFamily="34" charset="0"/>
              </a:rPr>
              <a:t>L</a:t>
            </a:r>
            <a:r>
              <a:rPr lang="en-US" sz="17000" b="1" dirty="0">
                <a:ln w="18000">
                  <a:solidFill>
                    <a:schemeClr val="accent2">
                      <a:satMod val="140000"/>
                    </a:schemeClr>
                  </a:solidFill>
                  <a:prstDash val="solid"/>
                  <a:miter lim="800000"/>
                </a:ln>
                <a:solidFill>
                  <a:srgbClr val="008000"/>
                </a:solidFill>
                <a:effectLst>
                  <a:outerShdw blurRad="25500" dist="23000" dir="7020000" algn="tl">
                    <a:srgbClr val="000000">
                      <a:alpha val="50000"/>
                    </a:srgbClr>
                  </a:outerShdw>
                </a:effectLst>
                <a:latin typeface="Calibri" panose="020F0502020204030204" pitchFamily="34" charset="0"/>
                <a:cs typeface="Calibri" panose="020F0502020204030204" pitchFamily="34" charset="0"/>
              </a:rPr>
              <a:t>E</a:t>
            </a:r>
            <a:r>
              <a:rPr lang="en-US" sz="17000" b="1" dirty="0">
                <a:ln w="18000">
                  <a:solidFill>
                    <a:schemeClr val="accent2">
                      <a:satMod val="140000"/>
                    </a:schemeClr>
                  </a:solidFill>
                  <a:prstDash val="solid"/>
                  <a:miter lim="800000"/>
                </a:ln>
                <a:solidFill>
                  <a:schemeClr val="accent1">
                    <a:lumMod val="50000"/>
                  </a:schemeClr>
                </a:solidFill>
                <a:effectLst>
                  <a:outerShdw blurRad="25500" dist="23000" dir="7020000" algn="tl">
                    <a:srgbClr val="000000">
                      <a:alpha val="50000"/>
                    </a:srgbClr>
                  </a:outerShdw>
                </a:effectLst>
                <a:latin typeface="Calibri" panose="020F0502020204030204" pitchFamily="34" charset="0"/>
                <a:cs typeface="Calibri" panose="020F0502020204030204" pitchFamily="34" charset="0"/>
              </a:rPr>
              <a:t>A</a:t>
            </a:r>
            <a:r>
              <a:rPr lang="en-US" sz="17000" b="1" dirty="0">
                <a:ln w="18000">
                  <a:solidFill>
                    <a:schemeClr val="accent2">
                      <a:satMod val="140000"/>
                    </a:schemeClr>
                  </a:solidFill>
                  <a:prstDash val="solid"/>
                  <a:miter lim="800000"/>
                </a:ln>
                <a:solidFill>
                  <a:srgbClr val="660066"/>
                </a:solidFill>
                <a:effectLst>
                  <a:outerShdw blurRad="25500" dist="23000" dir="7020000" algn="tl">
                    <a:srgbClr val="000000">
                      <a:alpha val="50000"/>
                    </a:srgbClr>
                  </a:outerShdw>
                </a:effectLst>
                <a:latin typeface="Calibri" panose="020F0502020204030204" pitchFamily="34" charset="0"/>
                <a:cs typeface="Calibri" panose="020F0502020204030204" pitchFamily="34" charset="0"/>
              </a:rPr>
              <a:t>R</a:t>
            </a:r>
            <a:r>
              <a:rPr lang="en-US" sz="17000" b="1" dirty="0">
                <a:latin typeface="Calibri" panose="020F0502020204030204" pitchFamily="34" charset="0"/>
                <a:cs typeface="Calibri" panose="020F0502020204030204" pitchFamily="34" charset="0"/>
              </a:rPr>
              <a:t> </a:t>
            </a:r>
          </a:p>
        </p:txBody>
      </p:sp>
      <p:sp>
        <p:nvSpPr>
          <p:cNvPr id="4" name="Rectangle 3"/>
          <p:cNvSpPr/>
          <p:nvPr/>
        </p:nvSpPr>
        <p:spPr>
          <a:xfrm>
            <a:off x="239748" y="1839901"/>
            <a:ext cx="1485337" cy="2319096"/>
          </a:xfrm>
          <a:prstGeom prst="rect">
            <a:avLst/>
          </a:prstGeom>
        </p:spPr>
        <p:txBody>
          <a:bodyPr wrap="square">
            <a:spAutoFit/>
          </a:bodyPr>
          <a:lstStyle/>
          <a:p>
            <a:r>
              <a:rPr lang="en-US" sz="1800" b="1" dirty="0">
                <a:solidFill>
                  <a:srgbClr val="FF0000"/>
                </a:solidFill>
                <a:latin typeface="Calibri" panose="020F0502020204030204" pitchFamily="34" charset="0"/>
                <a:cs typeface="Calibri" panose="020F0502020204030204" pitchFamily="34" charset="0"/>
              </a:rPr>
              <a:t>Cultural</a:t>
            </a:r>
          </a:p>
          <a:p>
            <a:pPr>
              <a:lnSpc>
                <a:spcPct val="130000"/>
              </a:lnSpc>
            </a:pPr>
            <a:r>
              <a:rPr lang="en-US" b="1" dirty="0">
                <a:solidFill>
                  <a:schemeClr val="tx1"/>
                </a:solidFill>
                <a:latin typeface="Calibri" panose="020F0502020204030204" pitchFamily="34" charset="0"/>
                <a:cs typeface="Calibri" panose="020F0502020204030204" pitchFamily="34" charset="0"/>
              </a:rPr>
              <a:t>emphasizes purpose of</a:t>
            </a:r>
          </a:p>
          <a:p>
            <a:pPr>
              <a:lnSpc>
                <a:spcPct val="130000"/>
              </a:lnSpc>
            </a:pPr>
            <a:r>
              <a:rPr lang="en-US" b="1" dirty="0">
                <a:solidFill>
                  <a:schemeClr val="tx1"/>
                </a:solidFill>
                <a:latin typeface="Calibri" panose="020F0502020204030204" pitchFamily="34" charset="0"/>
                <a:cs typeface="Calibri" panose="020F0502020204030204" pitchFamily="34" charset="0"/>
              </a:rPr>
              <a:t>what is</a:t>
            </a:r>
          </a:p>
          <a:p>
            <a:pPr>
              <a:lnSpc>
                <a:spcPct val="130000"/>
              </a:lnSpc>
            </a:pPr>
            <a:r>
              <a:rPr lang="en-US" b="1" dirty="0">
                <a:solidFill>
                  <a:schemeClr val="tx1"/>
                </a:solidFill>
                <a:latin typeface="Calibri" panose="020F0502020204030204" pitchFamily="34" charset="0"/>
                <a:cs typeface="Calibri" panose="020F0502020204030204" pitchFamily="34" charset="0"/>
              </a:rPr>
              <a:t>being learned</a:t>
            </a:r>
          </a:p>
          <a:p>
            <a:pPr>
              <a:lnSpc>
                <a:spcPct val="130000"/>
              </a:lnSpc>
            </a:pPr>
            <a:r>
              <a:rPr lang="en-US" b="1" dirty="0">
                <a:solidFill>
                  <a:schemeClr val="tx1"/>
                </a:solidFill>
                <a:latin typeface="Calibri" panose="020F0502020204030204" pitchFamily="34" charset="0"/>
                <a:cs typeface="Calibri" panose="020F0502020204030204" pitchFamily="34" charset="0"/>
              </a:rPr>
              <a:t>in relationship</a:t>
            </a:r>
          </a:p>
          <a:p>
            <a:pPr>
              <a:lnSpc>
                <a:spcPct val="130000"/>
              </a:lnSpc>
            </a:pPr>
            <a:r>
              <a:rPr lang="en-US" b="1" dirty="0">
                <a:solidFill>
                  <a:schemeClr val="tx1"/>
                </a:solidFill>
                <a:latin typeface="Calibri" panose="020F0502020204030204" pitchFamily="34" charset="0"/>
                <a:cs typeface="Calibri" panose="020F0502020204030204" pitchFamily="34" charset="0"/>
              </a:rPr>
              <a:t>to one’s </a:t>
            </a:r>
          </a:p>
          <a:p>
            <a:pPr>
              <a:lnSpc>
                <a:spcPct val="130000"/>
              </a:lnSpc>
            </a:pPr>
            <a:r>
              <a:rPr lang="en-US" b="1" dirty="0">
                <a:solidFill>
                  <a:schemeClr val="tx1"/>
                </a:solidFill>
                <a:latin typeface="Calibri" panose="020F0502020204030204" pitchFamily="34" charset="0"/>
                <a:cs typeface="Calibri" panose="020F0502020204030204" pitchFamily="34" charset="0"/>
              </a:rPr>
              <a:t>own culture</a:t>
            </a:r>
          </a:p>
        </p:txBody>
      </p:sp>
      <p:sp>
        <p:nvSpPr>
          <p:cNvPr id="5" name="Rectangle 4"/>
          <p:cNvSpPr/>
          <p:nvPr/>
        </p:nvSpPr>
        <p:spPr>
          <a:xfrm>
            <a:off x="2102416" y="1839901"/>
            <a:ext cx="1485334" cy="2319096"/>
          </a:xfrm>
          <a:prstGeom prst="rect">
            <a:avLst/>
          </a:prstGeom>
        </p:spPr>
        <p:txBody>
          <a:bodyPr wrap="square">
            <a:spAutoFit/>
          </a:bodyPr>
          <a:lstStyle/>
          <a:p>
            <a:r>
              <a:rPr lang="en-US" sz="1800" b="1" dirty="0">
                <a:solidFill>
                  <a:srgbClr val="0000FF"/>
                </a:solidFill>
                <a:latin typeface="Calibri" panose="020F0502020204030204" pitchFamily="34" charset="0"/>
                <a:cs typeface="Calibri" panose="020F0502020204030204" pitchFamily="34" charset="0"/>
              </a:rPr>
              <a:t>Learning</a:t>
            </a:r>
          </a:p>
          <a:p>
            <a:pPr>
              <a:lnSpc>
                <a:spcPct val="130000"/>
              </a:lnSpc>
            </a:pPr>
            <a:r>
              <a:rPr lang="en-US" b="1" dirty="0">
                <a:latin typeface="Calibri" panose="020F0502020204030204" pitchFamily="34" charset="0"/>
                <a:cs typeface="Calibri" panose="020F0502020204030204" pitchFamily="34" charset="0"/>
              </a:rPr>
              <a:t>choices in </a:t>
            </a:r>
          </a:p>
          <a:p>
            <a:pPr>
              <a:lnSpc>
                <a:spcPct val="130000"/>
              </a:lnSpc>
            </a:pPr>
            <a:r>
              <a:rPr lang="en-US" b="1" dirty="0">
                <a:latin typeface="Calibri" panose="020F0502020204030204" pitchFamily="34" charset="0"/>
                <a:cs typeface="Calibri" panose="020F0502020204030204" pitchFamily="34" charset="0"/>
              </a:rPr>
              <a:t>content &amp;</a:t>
            </a:r>
          </a:p>
          <a:p>
            <a:pPr>
              <a:lnSpc>
                <a:spcPct val="130000"/>
              </a:lnSpc>
            </a:pPr>
            <a:r>
              <a:rPr lang="en-US" b="1" dirty="0">
                <a:latin typeface="Calibri" panose="020F0502020204030204" pitchFamily="34" charset="0"/>
                <a:cs typeface="Calibri" panose="020F0502020204030204" pitchFamily="34" charset="0"/>
              </a:rPr>
              <a:t>assessment </a:t>
            </a:r>
          </a:p>
          <a:p>
            <a:pPr>
              <a:lnSpc>
                <a:spcPct val="130000"/>
              </a:lnSpc>
            </a:pPr>
            <a:r>
              <a:rPr lang="en-US" b="1" dirty="0">
                <a:latin typeface="Calibri" panose="020F0502020204030204" pitchFamily="34" charset="0"/>
                <a:cs typeface="Calibri" panose="020F0502020204030204" pitchFamily="34" charset="0"/>
              </a:rPr>
              <a:t>based on own experiences</a:t>
            </a:r>
          </a:p>
          <a:p>
            <a:pPr>
              <a:lnSpc>
                <a:spcPct val="130000"/>
              </a:lnSpc>
            </a:pPr>
            <a:r>
              <a:rPr lang="en-US" b="1" dirty="0">
                <a:latin typeface="Calibri" panose="020F0502020204030204" pitchFamily="34" charset="0"/>
                <a:cs typeface="Calibri" panose="020F0502020204030204" pitchFamily="34" charset="0"/>
              </a:rPr>
              <a:t>values, needs</a:t>
            </a:r>
          </a:p>
          <a:p>
            <a:pPr>
              <a:lnSpc>
                <a:spcPct val="130000"/>
              </a:lnSpc>
            </a:pPr>
            <a:r>
              <a:rPr lang="en-US" b="1" dirty="0">
                <a:latin typeface="Calibri" panose="020F0502020204030204" pitchFamily="34" charset="0"/>
                <a:cs typeface="Calibri" panose="020F0502020204030204" pitchFamily="34" charset="0"/>
              </a:rPr>
              <a:t>and strengths</a:t>
            </a:r>
          </a:p>
        </p:txBody>
      </p:sp>
      <p:sp>
        <p:nvSpPr>
          <p:cNvPr id="6" name="Rectangle 5"/>
          <p:cNvSpPr/>
          <p:nvPr/>
        </p:nvSpPr>
        <p:spPr>
          <a:xfrm>
            <a:off x="3774581" y="1839901"/>
            <a:ext cx="1622920" cy="2879250"/>
          </a:xfrm>
          <a:prstGeom prst="rect">
            <a:avLst/>
          </a:prstGeom>
        </p:spPr>
        <p:txBody>
          <a:bodyPr wrap="square">
            <a:spAutoFit/>
          </a:bodyPr>
          <a:lstStyle/>
          <a:p>
            <a:r>
              <a:rPr lang="en-US" sz="1800" b="1" dirty="0">
                <a:solidFill>
                  <a:srgbClr val="008000"/>
                </a:solidFill>
                <a:latin typeface="Calibri" panose="020F0502020204030204" pitchFamily="34" charset="0"/>
                <a:cs typeface="Calibri" panose="020F0502020204030204" pitchFamily="34" charset="0"/>
              </a:rPr>
              <a:t>Equitable</a:t>
            </a:r>
          </a:p>
          <a:p>
            <a:pPr>
              <a:lnSpc>
                <a:spcPct val="130000"/>
              </a:lnSpc>
            </a:pPr>
            <a:r>
              <a:rPr lang="en-US" b="1" dirty="0">
                <a:latin typeface="Calibri" panose="020F0502020204030204" pitchFamily="34" charset="0"/>
                <a:cs typeface="Calibri" panose="020F0502020204030204" pitchFamily="34" charset="0"/>
              </a:rPr>
              <a:t>with learning </a:t>
            </a:r>
          </a:p>
          <a:p>
            <a:pPr>
              <a:lnSpc>
                <a:spcPct val="130000"/>
              </a:lnSpc>
            </a:pPr>
            <a:r>
              <a:rPr lang="en-US" b="1" dirty="0">
                <a:latin typeface="Calibri" panose="020F0502020204030204" pitchFamily="34" charset="0"/>
                <a:cs typeface="Calibri" panose="020F0502020204030204" pitchFamily="34" charset="0"/>
              </a:rPr>
              <a:t>environments</a:t>
            </a:r>
          </a:p>
          <a:p>
            <a:pPr>
              <a:lnSpc>
                <a:spcPct val="130000"/>
              </a:lnSpc>
            </a:pPr>
            <a:r>
              <a:rPr lang="en-US" b="1" dirty="0">
                <a:latin typeface="Calibri" panose="020F0502020204030204" pitchFamily="34" charset="0"/>
                <a:cs typeface="Calibri" panose="020F0502020204030204" pitchFamily="34" charset="0"/>
              </a:rPr>
              <a:t>where students</a:t>
            </a:r>
          </a:p>
          <a:p>
            <a:pPr>
              <a:lnSpc>
                <a:spcPct val="130000"/>
              </a:lnSpc>
            </a:pPr>
            <a:r>
              <a:rPr lang="en-US" b="1" dirty="0">
                <a:latin typeface="Calibri" panose="020F0502020204030204" pitchFamily="34" charset="0"/>
                <a:cs typeface="Calibri" panose="020F0502020204030204" pitchFamily="34" charset="0"/>
              </a:rPr>
              <a:t>racial &amp; ethnic</a:t>
            </a:r>
          </a:p>
          <a:p>
            <a:pPr>
              <a:lnSpc>
                <a:spcPct val="130000"/>
              </a:lnSpc>
            </a:pPr>
            <a:r>
              <a:rPr lang="en-US" b="1" dirty="0">
                <a:latin typeface="Calibri" panose="020F0502020204030204" pitchFamily="34" charset="0"/>
                <a:cs typeface="Calibri" panose="020F0502020204030204" pitchFamily="34" charset="0"/>
              </a:rPr>
              <a:t>diversity is</a:t>
            </a:r>
          </a:p>
          <a:p>
            <a:pPr>
              <a:lnSpc>
                <a:spcPct val="130000"/>
              </a:lnSpc>
            </a:pPr>
            <a:r>
              <a:rPr lang="en-US" b="1" dirty="0">
                <a:latin typeface="Calibri" panose="020F0502020204030204" pitchFamily="34" charset="0"/>
                <a:cs typeface="Calibri" panose="020F0502020204030204" pitchFamily="34" charset="0"/>
              </a:rPr>
              <a:t>valued which</a:t>
            </a:r>
          </a:p>
          <a:p>
            <a:pPr>
              <a:lnSpc>
                <a:spcPct val="130000"/>
              </a:lnSpc>
            </a:pPr>
            <a:r>
              <a:rPr lang="en-US" b="1" dirty="0">
                <a:latin typeface="Calibri" panose="020F0502020204030204" pitchFamily="34" charset="0"/>
                <a:cs typeface="Calibri" panose="020F0502020204030204" pitchFamily="34" charset="0"/>
              </a:rPr>
              <a:t>contributes to </a:t>
            </a:r>
          </a:p>
          <a:p>
            <a:pPr>
              <a:lnSpc>
                <a:spcPct val="130000"/>
              </a:lnSpc>
            </a:pPr>
            <a:r>
              <a:rPr lang="en-US" b="1" dirty="0">
                <a:latin typeface="Calibri" panose="020F0502020204030204" pitchFamily="34" charset="0"/>
                <a:cs typeface="Calibri" panose="020F0502020204030204" pitchFamily="34" charset="0"/>
              </a:rPr>
              <a:t>successful</a:t>
            </a:r>
          </a:p>
          <a:p>
            <a:pPr>
              <a:lnSpc>
                <a:spcPct val="130000"/>
              </a:lnSpc>
            </a:pPr>
            <a:r>
              <a:rPr lang="en-US" b="1" dirty="0">
                <a:latin typeface="Calibri" panose="020F0502020204030204" pitchFamily="34" charset="0"/>
                <a:cs typeface="Calibri" panose="020F0502020204030204" pitchFamily="34" charset="0"/>
              </a:rPr>
              <a:t>outcomes</a:t>
            </a:r>
          </a:p>
        </p:txBody>
      </p:sp>
      <p:sp>
        <p:nvSpPr>
          <p:cNvPr id="7" name="Rectangle 6"/>
          <p:cNvSpPr/>
          <p:nvPr/>
        </p:nvSpPr>
        <p:spPr>
          <a:xfrm>
            <a:off x="5471584" y="1839901"/>
            <a:ext cx="1735666" cy="2599173"/>
          </a:xfrm>
          <a:prstGeom prst="rect">
            <a:avLst/>
          </a:prstGeom>
        </p:spPr>
        <p:txBody>
          <a:bodyPr wrap="square">
            <a:spAutoFit/>
          </a:bodyPr>
          <a:lstStyle/>
          <a:p>
            <a:r>
              <a:rPr lang="en-US" sz="1800" b="1" dirty="0">
                <a:solidFill>
                  <a:schemeClr val="accent1">
                    <a:lumMod val="50000"/>
                  </a:schemeClr>
                </a:solidFill>
                <a:latin typeface="Calibri" panose="020F0502020204030204" pitchFamily="34" charset="0"/>
                <a:cs typeface="Calibri" panose="020F0502020204030204" pitchFamily="34" charset="0"/>
              </a:rPr>
              <a:t>Achievement</a:t>
            </a:r>
          </a:p>
          <a:p>
            <a:pPr>
              <a:lnSpc>
                <a:spcPct val="130000"/>
              </a:lnSpc>
            </a:pPr>
            <a:r>
              <a:rPr lang="en-US" b="1" dirty="0">
                <a:latin typeface="Calibri" panose="020F0502020204030204" pitchFamily="34" charset="0"/>
                <a:cs typeface="Calibri" panose="020F0502020204030204" pitchFamily="34" charset="0"/>
              </a:rPr>
              <a:t>in multiple ways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to represent knowledge and skills allowing for attainment of outcomes at</a:t>
            </a:r>
          </a:p>
          <a:p>
            <a:pPr>
              <a:lnSpc>
                <a:spcPct val="130000"/>
              </a:lnSpc>
            </a:pPr>
            <a:r>
              <a:rPr lang="en-US" b="1" dirty="0">
                <a:latin typeface="Calibri" panose="020F0502020204030204" pitchFamily="34" charset="0"/>
                <a:cs typeface="Calibri" panose="020F0502020204030204" pitchFamily="34" charset="0"/>
              </a:rPr>
              <a:t>different points of time</a:t>
            </a:r>
          </a:p>
        </p:txBody>
      </p:sp>
      <p:sp>
        <p:nvSpPr>
          <p:cNvPr id="8" name="Rectangle 7"/>
          <p:cNvSpPr/>
          <p:nvPr/>
        </p:nvSpPr>
        <p:spPr>
          <a:xfrm>
            <a:off x="7478752" y="1839901"/>
            <a:ext cx="1739334" cy="2867323"/>
          </a:xfrm>
          <a:prstGeom prst="rect">
            <a:avLst/>
          </a:prstGeom>
        </p:spPr>
        <p:txBody>
          <a:bodyPr wrap="square">
            <a:spAutoFit/>
          </a:bodyPr>
          <a:lstStyle/>
          <a:p>
            <a:r>
              <a:rPr lang="en-US" sz="1800" b="1" dirty="0">
                <a:solidFill>
                  <a:srgbClr val="660066"/>
                </a:solidFill>
                <a:latin typeface="Calibri" panose="020F0502020204030204" pitchFamily="34" charset="0"/>
                <a:cs typeface="Calibri" panose="020F0502020204030204" pitchFamily="34" charset="0"/>
              </a:rPr>
              <a:t>Responsive</a:t>
            </a:r>
          </a:p>
          <a:p>
            <a:pPr>
              <a:lnSpc>
                <a:spcPct val="130000"/>
              </a:lnSpc>
            </a:pPr>
            <a:r>
              <a:rPr lang="en-US" b="1" dirty="0">
                <a:latin typeface="Calibri" panose="020F0502020204030204" pitchFamily="34" charset="0"/>
                <a:cs typeface="Calibri" panose="020F0502020204030204" pitchFamily="34" charset="0"/>
              </a:rPr>
              <a:t>to positive relationships, rigorous learning experiences and higher order thinking to address the world in a relevant action oriented manner</a:t>
            </a:r>
          </a:p>
        </p:txBody>
      </p:sp>
    </p:spTree>
    <p:extLst>
      <p:ext uri="{BB962C8B-B14F-4D97-AF65-F5344CB8AC3E}">
        <p14:creationId xmlns:p14="http://schemas.microsoft.com/office/powerpoint/2010/main" val="4067320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76439" y="1094220"/>
            <a:ext cx="5143724" cy="3687094"/>
          </a:xfrm>
          <a:prstGeom prst="rect">
            <a:avLst/>
          </a:prstGeom>
        </p:spPr>
      </p:pic>
      <p:sp>
        <p:nvSpPr>
          <p:cNvPr id="7" name="Rectangle 6"/>
          <p:cNvSpPr/>
          <p:nvPr/>
        </p:nvSpPr>
        <p:spPr>
          <a:xfrm>
            <a:off x="2310488" y="241898"/>
            <a:ext cx="4954815" cy="702436"/>
          </a:xfrm>
          <a:prstGeom prst="rect">
            <a:avLst/>
          </a:prstGeom>
        </p:spPr>
        <p:txBody>
          <a:bodyPr wrap="square">
            <a:spAutoFit/>
          </a:bodyPr>
          <a:lstStyle/>
          <a:p>
            <a:pPr>
              <a:lnSpc>
                <a:spcPct val="130000"/>
              </a:lnSpc>
            </a:pPr>
            <a:r>
              <a:rPr lang="en-US" sz="2400" b="1" baseline="30000" dirty="0">
                <a:latin typeface="Calibri" panose="020F0502020204030204" pitchFamily="34" charset="0"/>
                <a:cs typeface="Calibri" panose="020F0502020204030204" pitchFamily="34" charset="0"/>
              </a:rPr>
              <a:t>High Operational Practices of the Pedagogy of Confidence support and enhance equity:</a:t>
            </a:r>
          </a:p>
        </p:txBody>
      </p:sp>
      <p:pic>
        <p:nvPicPr>
          <p:cNvPr id="9" name="Picture 8" descr="pedagogy of confidence.jpeg">
            <a:extLst>
              <a:ext uri="{FF2B5EF4-FFF2-40B4-BE49-F238E27FC236}">
                <a16:creationId xmlns:a16="http://schemas.microsoft.com/office/drawing/2014/main" id="{1F4F42A0-CE4D-5A4E-A1C8-C4EEBC6EC35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4057" y="241898"/>
            <a:ext cx="1132476" cy="1665045"/>
          </a:xfrm>
          <a:prstGeom prst="rect">
            <a:avLst/>
          </a:prstGeom>
        </p:spPr>
      </p:pic>
      <p:pic>
        <p:nvPicPr>
          <p:cNvPr id="8" name="Picture 7" descr="Text&#10;&#10;Description automatically generated">
            <a:extLst>
              <a:ext uri="{FF2B5EF4-FFF2-40B4-BE49-F238E27FC236}">
                <a16:creationId xmlns:a16="http://schemas.microsoft.com/office/drawing/2014/main" id="{3D9D8D55-091B-2A49-AC76-BFB6181D47C9}"/>
              </a:ext>
            </a:extLst>
          </p:cNvPr>
          <p:cNvPicPr>
            <a:picLocks noChangeAspect="1"/>
          </p:cNvPicPr>
          <p:nvPr/>
        </p:nvPicPr>
        <p:blipFill>
          <a:blip r:embed="rId5"/>
          <a:stretch>
            <a:fillRect/>
          </a:stretch>
        </p:blipFill>
        <p:spPr>
          <a:xfrm>
            <a:off x="7311337" y="241898"/>
            <a:ext cx="1408067" cy="1822204"/>
          </a:xfrm>
          <a:prstGeom prst="rect">
            <a:avLst/>
          </a:prstGeom>
        </p:spPr>
      </p:pic>
      <p:sp>
        <p:nvSpPr>
          <p:cNvPr id="2" name="Rectangle 1">
            <a:extLst>
              <a:ext uri="{FF2B5EF4-FFF2-40B4-BE49-F238E27FC236}">
                <a16:creationId xmlns:a16="http://schemas.microsoft.com/office/drawing/2014/main" id="{53951F8D-E8DC-AA48-AABC-60A5438F6DB2}"/>
              </a:ext>
            </a:extLst>
          </p:cNvPr>
          <p:cNvSpPr/>
          <p:nvPr/>
        </p:nvSpPr>
        <p:spPr>
          <a:xfrm>
            <a:off x="4674476" y="2908738"/>
            <a:ext cx="1371600" cy="187257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86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E46104-D3CE-4A49-BEFA-C123E86810FC}"/>
              </a:ext>
            </a:extLst>
          </p:cNvPr>
          <p:cNvSpPr txBox="1"/>
          <p:nvPr/>
        </p:nvSpPr>
        <p:spPr>
          <a:xfrm>
            <a:off x="973396" y="187781"/>
            <a:ext cx="7229864" cy="4708981"/>
          </a:xfrm>
          <a:prstGeom prst="rect">
            <a:avLst/>
          </a:prstGeom>
          <a:noFill/>
        </p:spPr>
        <p:txBody>
          <a:bodyPr wrap="none" rtlCol="0">
            <a:spAutoFit/>
          </a:bodyPr>
          <a:lstStyle/>
          <a:p>
            <a:pPr algn="ctr"/>
            <a:r>
              <a:rPr lang="en-US" sz="6000" b="1" dirty="0">
                <a:solidFill>
                  <a:srgbClr val="FFFF00"/>
                </a:solidFill>
                <a:latin typeface="Calibri" panose="020F0502020204030204" pitchFamily="34" charset="0"/>
                <a:cs typeface="Calibri" panose="020F0502020204030204" pitchFamily="34" charset="0"/>
              </a:rPr>
              <a:t>Thinking Environment</a:t>
            </a:r>
          </a:p>
          <a:p>
            <a:pPr algn="ctr"/>
            <a:r>
              <a:rPr lang="en-US" sz="6000" b="1" dirty="0">
                <a:solidFill>
                  <a:srgbClr val="FFFF00"/>
                </a:solidFill>
                <a:latin typeface="Calibri" panose="020F0502020204030204" pitchFamily="34" charset="0"/>
                <a:cs typeface="Calibri" panose="020F0502020204030204" pitchFamily="34" charset="0"/>
              </a:rPr>
              <a:t>Belief</a:t>
            </a:r>
          </a:p>
          <a:p>
            <a:pPr algn="ctr"/>
            <a:r>
              <a:rPr lang="en-US" sz="6000" b="1" dirty="0">
                <a:solidFill>
                  <a:srgbClr val="FFFF00"/>
                </a:solidFill>
                <a:latin typeface="Calibri" panose="020F0502020204030204" pitchFamily="34" charset="0"/>
                <a:cs typeface="Calibri" panose="020F0502020204030204" pitchFamily="34" charset="0"/>
              </a:rPr>
              <a:t>People</a:t>
            </a:r>
          </a:p>
          <a:p>
            <a:pPr algn="ctr"/>
            <a:r>
              <a:rPr lang="en-US" sz="6000" b="1" dirty="0">
                <a:solidFill>
                  <a:srgbClr val="FFFF00"/>
                </a:solidFill>
                <a:latin typeface="Calibri" panose="020F0502020204030204" pitchFamily="34" charset="0"/>
                <a:cs typeface="Calibri" panose="020F0502020204030204" pitchFamily="34" charset="0"/>
              </a:rPr>
              <a:t>Materials</a:t>
            </a:r>
          </a:p>
          <a:p>
            <a:pPr algn="ctr"/>
            <a:r>
              <a:rPr lang="en-US" sz="6000" b="1" dirty="0">
                <a:solidFill>
                  <a:srgbClr val="FFFF00"/>
                </a:solidFill>
                <a:latin typeface="Calibri" panose="020F0502020204030204" pitchFamily="34" charset="0"/>
                <a:cs typeface="Calibri" panose="020F0502020204030204" pitchFamily="34" charset="0"/>
              </a:rPr>
              <a:t>Objects</a:t>
            </a:r>
          </a:p>
        </p:txBody>
      </p:sp>
      <p:sp>
        <p:nvSpPr>
          <p:cNvPr id="2" name="TextBox 1">
            <a:extLst>
              <a:ext uri="{FF2B5EF4-FFF2-40B4-BE49-F238E27FC236}">
                <a16:creationId xmlns:a16="http://schemas.microsoft.com/office/drawing/2014/main" id="{11157420-862C-5541-B37A-1385F59DA1EB}"/>
              </a:ext>
            </a:extLst>
          </p:cNvPr>
          <p:cNvSpPr txBox="1"/>
          <p:nvPr/>
        </p:nvSpPr>
        <p:spPr>
          <a:xfrm>
            <a:off x="957068" y="146957"/>
            <a:ext cx="7229864" cy="4708981"/>
          </a:xfrm>
          <a:prstGeom prst="rect">
            <a:avLst/>
          </a:prstGeom>
          <a:noFill/>
        </p:spPr>
        <p:txBody>
          <a:bodyPr wrap="none" rtlCol="0">
            <a:spAutoFit/>
          </a:bodyPr>
          <a:lstStyle/>
          <a:p>
            <a:pPr algn="ctr"/>
            <a:r>
              <a:rPr lang="en-US" sz="6000" b="1" u="sng" dirty="0">
                <a:latin typeface="Calibri" panose="020F0502020204030204" pitchFamily="34" charset="0"/>
                <a:cs typeface="Calibri" panose="020F0502020204030204" pitchFamily="34" charset="0"/>
              </a:rPr>
              <a:t>Thinking Environment</a:t>
            </a:r>
          </a:p>
          <a:p>
            <a:pPr algn="ctr"/>
            <a:r>
              <a:rPr lang="en-US" sz="6000" b="1" dirty="0">
                <a:latin typeface="Calibri" panose="020F0502020204030204" pitchFamily="34" charset="0"/>
                <a:cs typeface="Calibri" panose="020F0502020204030204" pitchFamily="34" charset="0"/>
              </a:rPr>
              <a:t>Belief</a:t>
            </a:r>
          </a:p>
          <a:p>
            <a:pPr algn="ctr"/>
            <a:r>
              <a:rPr lang="en-US" sz="6000" b="1" dirty="0">
                <a:latin typeface="Calibri" panose="020F0502020204030204" pitchFamily="34" charset="0"/>
                <a:cs typeface="Calibri" panose="020F0502020204030204" pitchFamily="34" charset="0"/>
              </a:rPr>
              <a:t>People</a:t>
            </a:r>
          </a:p>
          <a:p>
            <a:pPr algn="ctr"/>
            <a:r>
              <a:rPr lang="en-US" sz="6000" b="1" dirty="0">
                <a:latin typeface="Calibri" panose="020F0502020204030204" pitchFamily="34" charset="0"/>
                <a:cs typeface="Calibri" panose="020F0502020204030204" pitchFamily="34" charset="0"/>
              </a:rPr>
              <a:t>Materials</a:t>
            </a:r>
          </a:p>
          <a:p>
            <a:pPr algn="ctr"/>
            <a:r>
              <a:rPr lang="en-US" sz="6000" b="1" dirty="0">
                <a:latin typeface="Calibri" panose="020F0502020204030204" pitchFamily="34" charset="0"/>
                <a:cs typeface="Calibri" panose="020F0502020204030204" pitchFamily="34" charset="0"/>
              </a:rPr>
              <a:t>Objects</a:t>
            </a:r>
          </a:p>
        </p:txBody>
      </p:sp>
    </p:spTree>
    <p:extLst>
      <p:ext uri="{BB962C8B-B14F-4D97-AF65-F5344CB8AC3E}">
        <p14:creationId xmlns:p14="http://schemas.microsoft.com/office/powerpoint/2010/main" val="4095070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84466-E48E-5D4C-AA14-8D3E50C48769}"/>
              </a:ext>
            </a:extLst>
          </p:cNvPr>
          <p:cNvSpPr txBox="1"/>
          <p:nvPr/>
        </p:nvSpPr>
        <p:spPr>
          <a:xfrm>
            <a:off x="308634" y="0"/>
            <a:ext cx="3111749" cy="1569660"/>
          </a:xfrm>
          <a:prstGeom prst="rect">
            <a:avLst/>
          </a:prstGeom>
          <a:noFill/>
        </p:spPr>
        <p:txBody>
          <a:bodyPr wrap="none" rtlCol="0">
            <a:spAutoFit/>
          </a:bodyPr>
          <a:lstStyle/>
          <a:p>
            <a:r>
              <a:rPr lang="en-US" sz="9600" b="1" dirty="0">
                <a:latin typeface="Calibri" panose="020F0502020204030204" pitchFamily="34" charset="0"/>
                <a:cs typeface="Calibri" panose="020F0502020204030204" pitchFamily="34" charset="0"/>
              </a:rPr>
              <a:t>Belief</a:t>
            </a:r>
          </a:p>
        </p:txBody>
      </p:sp>
      <p:pic>
        <p:nvPicPr>
          <p:cNvPr id="3" name="Picture 2">
            <a:extLst>
              <a:ext uri="{FF2B5EF4-FFF2-40B4-BE49-F238E27FC236}">
                <a16:creationId xmlns:a16="http://schemas.microsoft.com/office/drawing/2014/main" id="{34A11B59-E62F-8C40-8075-EB532ADECAA1}"/>
              </a:ext>
            </a:extLst>
          </p:cNvPr>
          <p:cNvPicPr>
            <a:picLocks noChangeAspect="1"/>
          </p:cNvPicPr>
          <p:nvPr/>
        </p:nvPicPr>
        <p:blipFill>
          <a:blip r:embed="rId2"/>
          <a:stretch>
            <a:fillRect/>
          </a:stretch>
        </p:blipFill>
        <p:spPr>
          <a:xfrm>
            <a:off x="3733545" y="1538784"/>
            <a:ext cx="5410455" cy="3604716"/>
          </a:xfrm>
          <a:prstGeom prst="rect">
            <a:avLst/>
          </a:prstGeom>
        </p:spPr>
      </p:pic>
    </p:spTree>
    <p:extLst>
      <p:ext uri="{BB962C8B-B14F-4D97-AF65-F5344CB8AC3E}">
        <p14:creationId xmlns:p14="http://schemas.microsoft.com/office/powerpoint/2010/main" val="3342056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7D7C63-CCA7-EF40-B4A7-B313258B6A9A}"/>
              </a:ext>
            </a:extLst>
          </p:cNvPr>
          <p:cNvSpPr txBox="1"/>
          <p:nvPr/>
        </p:nvSpPr>
        <p:spPr>
          <a:xfrm>
            <a:off x="698183" y="1126274"/>
            <a:ext cx="7747634" cy="769441"/>
          </a:xfrm>
          <a:prstGeom prst="rect">
            <a:avLst/>
          </a:prstGeom>
          <a:noFill/>
        </p:spPr>
        <p:txBody>
          <a:bodyPr wrap="none" rtlCol="0">
            <a:spAutoFit/>
          </a:bodyPr>
          <a:lstStyle/>
          <a:p>
            <a:pPr algn="ctr"/>
            <a:r>
              <a:rPr lang="en-US" sz="4400" b="1" dirty="0">
                <a:latin typeface="Calibri" panose="020F0502020204030204" pitchFamily="34" charset="0"/>
                <a:cs typeface="Calibri" panose="020F0502020204030204" pitchFamily="34" charset="0"/>
              </a:rPr>
              <a:t>Visualizing Belief and Belonging.</a:t>
            </a:r>
          </a:p>
        </p:txBody>
      </p:sp>
      <p:sp>
        <p:nvSpPr>
          <p:cNvPr id="3" name="TextBox 2">
            <a:extLst>
              <a:ext uri="{FF2B5EF4-FFF2-40B4-BE49-F238E27FC236}">
                <a16:creationId xmlns:a16="http://schemas.microsoft.com/office/drawing/2014/main" id="{BCFB0201-F750-5F48-A087-BD35482B97BD}"/>
              </a:ext>
            </a:extLst>
          </p:cNvPr>
          <p:cNvSpPr txBox="1"/>
          <p:nvPr/>
        </p:nvSpPr>
        <p:spPr>
          <a:xfrm>
            <a:off x="1761893" y="2124077"/>
            <a:ext cx="6423553" cy="1695208"/>
          </a:xfrm>
          <a:prstGeom prst="rect">
            <a:avLst/>
          </a:prstGeom>
          <a:noFill/>
        </p:spPr>
        <p:txBody>
          <a:bodyPr wrap="none" rtlCol="0">
            <a:spAutoFit/>
          </a:bodyPr>
          <a:lstStyle/>
          <a:p>
            <a:pPr>
              <a:lnSpc>
                <a:spcPct val="200000"/>
              </a:lnSpc>
            </a:pPr>
            <a:r>
              <a:rPr lang="en-US" sz="2800" b="1" i="1" dirty="0">
                <a:latin typeface="Calibri" panose="020F0502020204030204" pitchFamily="34" charset="0"/>
                <a:cs typeface="Calibri" panose="020F0502020204030204" pitchFamily="34" charset="0"/>
              </a:rPr>
              <a:t>Situating Learning in the Lives of Students</a:t>
            </a:r>
          </a:p>
          <a:p>
            <a:pPr>
              <a:lnSpc>
                <a:spcPct val="200000"/>
              </a:lnSpc>
            </a:pPr>
            <a:r>
              <a:rPr lang="en-US" sz="2800" b="1" i="1" dirty="0">
                <a:latin typeface="Calibri" panose="020F0502020204030204" pitchFamily="34" charset="0"/>
                <a:cs typeface="Calibri" panose="020F0502020204030204" pitchFamily="34" charset="0"/>
              </a:rPr>
              <a:t>Amplifying Student Voice</a:t>
            </a:r>
          </a:p>
        </p:txBody>
      </p:sp>
    </p:spTree>
    <p:extLst>
      <p:ext uri="{BB962C8B-B14F-4D97-AF65-F5344CB8AC3E}">
        <p14:creationId xmlns:p14="http://schemas.microsoft.com/office/powerpoint/2010/main" val="830162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8E04A2-54E0-FB49-8349-4EFB3BBC7688}"/>
              </a:ext>
            </a:extLst>
          </p:cNvPr>
          <p:cNvSpPr txBox="1"/>
          <p:nvPr/>
        </p:nvSpPr>
        <p:spPr>
          <a:xfrm>
            <a:off x="1119773" y="138794"/>
            <a:ext cx="6904454" cy="1015663"/>
          </a:xfrm>
          <a:prstGeom prst="rect">
            <a:avLst/>
          </a:prstGeom>
          <a:noFill/>
        </p:spPr>
        <p:txBody>
          <a:bodyPr wrap="none" rtlCol="0">
            <a:spAutoFit/>
          </a:bodyPr>
          <a:lstStyle/>
          <a:p>
            <a:r>
              <a:rPr lang="en-US" sz="6000" b="1" dirty="0">
                <a:latin typeface="Calibri" panose="020F0502020204030204" pitchFamily="34" charset="0"/>
                <a:cs typeface="Calibri" panose="020F0502020204030204" pitchFamily="34" charset="0"/>
              </a:rPr>
              <a:t>Models of Excellence</a:t>
            </a:r>
          </a:p>
        </p:txBody>
      </p:sp>
      <p:pic>
        <p:nvPicPr>
          <p:cNvPr id="4" name="Picture 3">
            <a:extLst>
              <a:ext uri="{FF2B5EF4-FFF2-40B4-BE49-F238E27FC236}">
                <a16:creationId xmlns:a16="http://schemas.microsoft.com/office/drawing/2014/main" id="{334E2D29-08F2-C74E-968A-5F131E210E42}"/>
              </a:ext>
            </a:extLst>
          </p:cNvPr>
          <p:cNvPicPr>
            <a:picLocks noChangeAspect="1"/>
          </p:cNvPicPr>
          <p:nvPr/>
        </p:nvPicPr>
        <p:blipFill>
          <a:blip r:embed="rId2"/>
          <a:stretch>
            <a:fillRect/>
          </a:stretch>
        </p:blipFill>
        <p:spPr>
          <a:xfrm>
            <a:off x="4171577" y="1301748"/>
            <a:ext cx="3759861" cy="2460065"/>
          </a:xfrm>
          <a:prstGeom prst="rect">
            <a:avLst/>
          </a:prstGeom>
        </p:spPr>
      </p:pic>
      <p:pic>
        <p:nvPicPr>
          <p:cNvPr id="5" name="Picture 4">
            <a:extLst>
              <a:ext uri="{FF2B5EF4-FFF2-40B4-BE49-F238E27FC236}">
                <a16:creationId xmlns:a16="http://schemas.microsoft.com/office/drawing/2014/main" id="{792872E1-9711-5741-BB10-04F8EEABF338}"/>
              </a:ext>
            </a:extLst>
          </p:cNvPr>
          <p:cNvPicPr>
            <a:picLocks noChangeAspect="1"/>
          </p:cNvPicPr>
          <p:nvPr/>
        </p:nvPicPr>
        <p:blipFill>
          <a:blip r:embed="rId3"/>
          <a:stretch>
            <a:fillRect/>
          </a:stretch>
        </p:blipFill>
        <p:spPr>
          <a:xfrm>
            <a:off x="1368238" y="1341715"/>
            <a:ext cx="2380129" cy="2380129"/>
          </a:xfrm>
          <a:prstGeom prst="rect">
            <a:avLst/>
          </a:prstGeom>
        </p:spPr>
      </p:pic>
      <p:sp>
        <p:nvSpPr>
          <p:cNvPr id="6" name="TextBox 5">
            <a:extLst>
              <a:ext uri="{FF2B5EF4-FFF2-40B4-BE49-F238E27FC236}">
                <a16:creationId xmlns:a16="http://schemas.microsoft.com/office/drawing/2014/main" id="{31971682-96AB-D849-A32B-BBDB811C0E2A}"/>
              </a:ext>
            </a:extLst>
          </p:cNvPr>
          <p:cNvSpPr txBox="1"/>
          <p:nvPr/>
        </p:nvSpPr>
        <p:spPr>
          <a:xfrm>
            <a:off x="1264024" y="4132730"/>
            <a:ext cx="6667414" cy="369332"/>
          </a:xfrm>
          <a:prstGeom prst="rect">
            <a:avLst/>
          </a:prstGeom>
          <a:noFill/>
        </p:spPr>
        <p:txBody>
          <a:bodyPr wrap="square" rtlCol="0">
            <a:spAutoFit/>
          </a:bodyPr>
          <a:lstStyle/>
          <a:p>
            <a:pPr algn="ctr"/>
            <a:r>
              <a:rPr lang="en-US" sz="1800" b="1" dirty="0">
                <a:latin typeface="Calibri" panose="020F0502020204030204" pitchFamily="34" charset="0"/>
                <a:cs typeface="Calibri" panose="020F0502020204030204" pitchFamily="34" charset="0"/>
              </a:rPr>
              <a:t>Create Models from and for the Class – Children Create Their Own</a:t>
            </a:r>
          </a:p>
        </p:txBody>
      </p:sp>
    </p:spTree>
    <p:extLst>
      <p:ext uri="{BB962C8B-B14F-4D97-AF65-F5344CB8AC3E}">
        <p14:creationId xmlns:p14="http://schemas.microsoft.com/office/powerpoint/2010/main" val="2365153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181F13-1FDD-A444-A0BB-F4D4053F09E0}"/>
              </a:ext>
            </a:extLst>
          </p:cNvPr>
          <p:cNvSpPr txBox="1"/>
          <p:nvPr/>
        </p:nvSpPr>
        <p:spPr>
          <a:xfrm>
            <a:off x="2506967" y="179612"/>
            <a:ext cx="4195379" cy="4708981"/>
          </a:xfrm>
          <a:prstGeom prst="rect">
            <a:avLst/>
          </a:prstGeom>
          <a:noFill/>
        </p:spPr>
        <p:txBody>
          <a:bodyPr wrap="none" rtlCol="0">
            <a:spAutoFit/>
          </a:bodyPr>
          <a:lstStyle/>
          <a:p>
            <a:pPr algn="ctr"/>
            <a:r>
              <a:rPr lang="en-US" sz="6000" b="1" u="sng" dirty="0">
                <a:solidFill>
                  <a:srgbClr val="FFFF00"/>
                </a:solidFill>
                <a:latin typeface="Calibri" panose="020F0502020204030204" pitchFamily="34" charset="0"/>
                <a:cs typeface="Calibri" panose="020F0502020204030204" pitchFamily="34" charset="0"/>
              </a:rPr>
              <a:t>Sequence</a:t>
            </a:r>
          </a:p>
          <a:p>
            <a:pPr algn="ctr"/>
            <a:r>
              <a:rPr lang="en-US" sz="6000" b="1" dirty="0">
                <a:solidFill>
                  <a:srgbClr val="FFFF00"/>
                </a:solidFill>
                <a:latin typeface="Calibri" panose="020F0502020204030204" pitchFamily="34" charset="0"/>
                <a:cs typeface="Calibri" panose="020F0502020204030204" pitchFamily="34" charset="0"/>
              </a:rPr>
              <a:t>Sharing</a:t>
            </a:r>
          </a:p>
          <a:p>
            <a:pPr algn="ctr"/>
            <a:r>
              <a:rPr lang="en-US" sz="6000" b="1" dirty="0">
                <a:solidFill>
                  <a:srgbClr val="FFFF00"/>
                </a:solidFill>
                <a:latin typeface="Calibri" panose="020F0502020204030204" pitchFamily="34" charset="0"/>
                <a:cs typeface="Calibri" panose="020F0502020204030204" pitchFamily="34" charset="0"/>
              </a:rPr>
              <a:t>Modeling</a:t>
            </a:r>
          </a:p>
          <a:p>
            <a:pPr algn="ctr"/>
            <a:r>
              <a:rPr lang="en-US" sz="6000" b="1" dirty="0">
                <a:solidFill>
                  <a:srgbClr val="FFFF00"/>
                </a:solidFill>
                <a:latin typeface="Calibri" panose="020F0502020204030204" pitchFamily="34" charset="0"/>
                <a:cs typeface="Calibri" panose="020F0502020204030204" pitchFamily="34" charset="0"/>
              </a:rPr>
              <a:t>Doing</a:t>
            </a:r>
          </a:p>
          <a:p>
            <a:pPr algn="ctr"/>
            <a:r>
              <a:rPr lang="en-US" sz="6000" b="1" dirty="0">
                <a:solidFill>
                  <a:srgbClr val="FFFF00"/>
                </a:solidFill>
                <a:latin typeface="Calibri" panose="020F0502020204030204" pitchFamily="34" charset="0"/>
                <a:cs typeface="Calibri" panose="020F0502020204030204" pitchFamily="34" charset="0"/>
              </a:rPr>
              <a:t>Affirmations</a:t>
            </a:r>
          </a:p>
        </p:txBody>
      </p:sp>
      <p:sp>
        <p:nvSpPr>
          <p:cNvPr id="2" name="TextBox 1">
            <a:extLst>
              <a:ext uri="{FF2B5EF4-FFF2-40B4-BE49-F238E27FC236}">
                <a16:creationId xmlns:a16="http://schemas.microsoft.com/office/drawing/2014/main" id="{F6257659-80B8-7348-8009-76DFDD5017DD}"/>
              </a:ext>
            </a:extLst>
          </p:cNvPr>
          <p:cNvSpPr txBox="1"/>
          <p:nvPr/>
        </p:nvSpPr>
        <p:spPr>
          <a:xfrm>
            <a:off x="2474312" y="146957"/>
            <a:ext cx="4195379" cy="4708981"/>
          </a:xfrm>
          <a:prstGeom prst="rect">
            <a:avLst/>
          </a:prstGeom>
          <a:noFill/>
        </p:spPr>
        <p:txBody>
          <a:bodyPr wrap="none" rtlCol="0">
            <a:spAutoFit/>
          </a:bodyPr>
          <a:lstStyle/>
          <a:p>
            <a:pPr algn="ctr"/>
            <a:r>
              <a:rPr lang="en-US" sz="6000" b="1" u="sng" dirty="0">
                <a:latin typeface="Calibri" panose="020F0502020204030204" pitchFamily="34" charset="0"/>
                <a:cs typeface="Calibri" panose="020F0502020204030204" pitchFamily="34" charset="0"/>
              </a:rPr>
              <a:t>Sequence</a:t>
            </a:r>
          </a:p>
          <a:p>
            <a:pPr algn="ctr"/>
            <a:r>
              <a:rPr lang="en-US" sz="6000" b="1" dirty="0">
                <a:latin typeface="Calibri" panose="020F0502020204030204" pitchFamily="34" charset="0"/>
                <a:cs typeface="Calibri" panose="020F0502020204030204" pitchFamily="34" charset="0"/>
              </a:rPr>
              <a:t>Sharing</a:t>
            </a:r>
          </a:p>
          <a:p>
            <a:pPr algn="ctr"/>
            <a:r>
              <a:rPr lang="en-US" sz="6000" b="1" dirty="0">
                <a:latin typeface="Calibri" panose="020F0502020204030204" pitchFamily="34" charset="0"/>
                <a:cs typeface="Calibri" panose="020F0502020204030204" pitchFamily="34" charset="0"/>
              </a:rPr>
              <a:t>Modeling</a:t>
            </a:r>
          </a:p>
          <a:p>
            <a:pPr algn="ctr"/>
            <a:r>
              <a:rPr lang="en-US" sz="6000" b="1" dirty="0">
                <a:latin typeface="Calibri" panose="020F0502020204030204" pitchFamily="34" charset="0"/>
                <a:cs typeface="Calibri" panose="020F0502020204030204" pitchFamily="34" charset="0"/>
              </a:rPr>
              <a:t>Doing</a:t>
            </a:r>
          </a:p>
          <a:p>
            <a:pPr algn="ctr"/>
            <a:r>
              <a:rPr lang="en-US" sz="6000" b="1" dirty="0">
                <a:latin typeface="Calibri" panose="020F0502020204030204" pitchFamily="34" charset="0"/>
                <a:cs typeface="Calibri" panose="020F0502020204030204" pitchFamily="34" charset="0"/>
              </a:rPr>
              <a:t>Affirmations</a:t>
            </a:r>
          </a:p>
        </p:txBody>
      </p:sp>
      <p:pic>
        <p:nvPicPr>
          <p:cNvPr id="5" name="Picture 4" descr="A picture containing shape&#10;&#10;Description automatically generated">
            <a:extLst>
              <a:ext uri="{FF2B5EF4-FFF2-40B4-BE49-F238E27FC236}">
                <a16:creationId xmlns:a16="http://schemas.microsoft.com/office/drawing/2014/main" id="{73CB6623-DEB3-4D4C-A9A4-09DC488D5D1C}"/>
              </a:ext>
            </a:extLst>
          </p:cNvPr>
          <p:cNvPicPr>
            <a:picLocks noChangeAspect="1"/>
          </p:cNvPicPr>
          <p:nvPr/>
        </p:nvPicPr>
        <p:blipFill>
          <a:blip r:embed="rId2"/>
          <a:stretch>
            <a:fillRect/>
          </a:stretch>
        </p:blipFill>
        <p:spPr>
          <a:xfrm>
            <a:off x="6702346" y="380334"/>
            <a:ext cx="1987927" cy="1365656"/>
          </a:xfrm>
          <a:prstGeom prst="rect">
            <a:avLst/>
          </a:prstGeom>
        </p:spPr>
      </p:pic>
      <p:sp>
        <p:nvSpPr>
          <p:cNvPr id="6" name="TextBox 5">
            <a:extLst>
              <a:ext uri="{FF2B5EF4-FFF2-40B4-BE49-F238E27FC236}">
                <a16:creationId xmlns:a16="http://schemas.microsoft.com/office/drawing/2014/main" id="{0EA52238-E4FB-E34C-926F-CEE54820A42E}"/>
              </a:ext>
            </a:extLst>
          </p:cNvPr>
          <p:cNvSpPr txBox="1"/>
          <p:nvPr/>
        </p:nvSpPr>
        <p:spPr>
          <a:xfrm>
            <a:off x="6925046" y="1932296"/>
            <a:ext cx="1765227" cy="923330"/>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Students Create </a:t>
            </a:r>
          </a:p>
          <a:p>
            <a:r>
              <a:rPr lang="en-US" sz="1800" b="1" dirty="0">
                <a:latin typeface="Calibri" panose="020F0502020204030204" pitchFamily="34" charset="0"/>
                <a:cs typeface="Calibri" panose="020F0502020204030204" pitchFamily="34" charset="0"/>
              </a:rPr>
              <a:t>Flow Maps of </a:t>
            </a:r>
          </a:p>
          <a:p>
            <a:r>
              <a:rPr lang="en-US" sz="1800" b="1" dirty="0">
                <a:latin typeface="Calibri" panose="020F0502020204030204" pitchFamily="34" charset="0"/>
                <a:cs typeface="Calibri" panose="020F0502020204030204" pitchFamily="34" charset="0"/>
              </a:rPr>
              <a:t>How To Do</a:t>
            </a:r>
          </a:p>
        </p:txBody>
      </p:sp>
    </p:spTree>
    <p:extLst>
      <p:ext uri="{BB962C8B-B14F-4D97-AF65-F5344CB8AC3E}">
        <p14:creationId xmlns:p14="http://schemas.microsoft.com/office/powerpoint/2010/main" val="223414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B1222-1471-5543-A409-8915ED6B99FD}"/>
              </a:ext>
            </a:extLst>
          </p:cNvPr>
          <p:cNvPicPr>
            <a:picLocks noChangeAspect="1"/>
          </p:cNvPicPr>
          <p:nvPr/>
        </p:nvPicPr>
        <p:blipFill>
          <a:blip r:embed="rId2"/>
          <a:stretch>
            <a:fillRect/>
          </a:stretch>
        </p:blipFill>
        <p:spPr>
          <a:xfrm>
            <a:off x="718457" y="0"/>
            <a:ext cx="7707086" cy="5134847"/>
          </a:xfrm>
          <a:prstGeom prst="rect">
            <a:avLst/>
          </a:prstGeom>
        </p:spPr>
      </p:pic>
    </p:spTree>
    <p:extLst>
      <p:ext uri="{BB962C8B-B14F-4D97-AF65-F5344CB8AC3E}">
        <p14:creationId xmlns:p14="http://schemas.microsoft.com/office/powerpoint/2010/main" val="3075403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8E04A2-54E0-FB49-8349-4EFB3BBC7688}"/>
              </a:ext>
            </a:extLst>
          </p:cNvPr>
          <p:cNvSpPr txBox="1"/>
          <p:nvPr/>
        </p:nvSpPr>
        <p:spPr>
          <a:xfrm>
            <a:off x="725326" y="183618"/>
            <a:ext cx="7949612" cy="1015663"/>
          </a:xfrm>
          <a:prstGeom prst="rect">
            <a:avLst/>
          </a:prstGeom>
          <a:noFill/>
        </p:spPr>
        <p:txBody>
          <a:bodyPr wrap="none" rtlCol="0">
            <a:spAutoFit/>
          </a:bodyPr>
          <a:lstStyle/>
          <a:p>
            <a:r>
              <a:rPr lang="en-US" sz="6000" b="1" dirty="0">
                <a:latin typeface="Calibri" panose="020F0502020204030204" pitchFamily="34" charset="0"/>
                <a:cs typeface="Calibri" panose="020F0502020204030204" pitchFamily="34" charset="0"/>
              </a:rPr>
              <a:t>Word Wall of Excellence</a:t>
            </a:r>
          </a:p>
        </p:txBody>
      </p:sp>
      <p:sp>
        <p:nvSpPr>
          <p:cNvPr id="3" name="TextBox 2">
            <a:extLst>
              <a:ext uri="{FF2B5EF4-FFF2-40B4-BE49-F238E27FC236}">
                <a16:creationId xmlns:a16="http://schemas.microsoft.com/office/drawing/2014/main" id="{E63566D2-A5BA-8346-B38C-D119C4C51CB5}"/>
              </a:ext>
            </a:extLst>
          </p:cNvPr>
          <p:cNvSpPr txBox="1"/>
          <p:nvPr/>
        </p:nvSpPr>
        <p:spPr>
          <a:xfrm>
            <a:off x="1281952" y="1371600"/>
            <a:ext cx="2486578" cy="3257174"/>
          </a:xfrm>
          <a:prstGeom prst="rect">
            <a:avLst/>
          </a:prstGeom>
          <a:noFill/>
        </p:spPr>
        <p:txBody>
          <a:bodyPr wrap="none" rtlCol="0">
            <a:spAutoFit/>
          </a:bodyPr>
          <a:lstStyle/>
          <a:p>
            <a:pPr>
              <a:lnSpc>
                <a:spcPct val="150000"/>
              </a:lnSpc>
            </a:pPr>
            <a:r>
              <a:rPr lang="en-US" sz="2800" b="1" dirty="0">
                <a:latin typeface="Calibri" panose="020F0502020204030204" pitchFamily="34" charset="0"/>
                <a:cs typeface="Calibri" panose="020F0502020204030204" pitchFamily="34" charset="0"/>
              </a:rPr>
              <a:t>Healthy Hands</a:t>
            </a:r>
          </a:p>
          <a:p>
            <a:pPr>
              <a:lnSpc>
                <a:spcPct val="150000"/>
              </a:lnSpc>
            </a:pPr>
            <a:r>
              <a:rPr lang="en-US" sz="2800" b="1" dirty="0">
                <a:latin typeface="Calibri" panose="020F0502020204030204" pitchFamily="34" charset="0"/>
                <a:cs typeface="Calibri" panose="020F0502020204030204" pitchFamily="34" charset="0"/>
              </a:rPr>
              <a:t>Space Together</a:t>
            </a:r>
          </a:p>
          <a:p>
            <a:pPr>
              <a:lnSpc>
                <a:spcPct val="150000"/>
              </a:lnSpc>
            </a:pPr>
            <a:r>
              <a:rPr lang="en-US" sz="2800" b="1" dirty="0">
                <a:latin typeface="Calibri" panose="020F0502020204030204" pitchFamily="34" charset="0"/>
                <a:cs typeface="Calibri" panose="020F0502020204030204" pitchFamily="34" charset="0"/>
              </a:rPr>
              <a:t>Hello Gestures</a:t>
            </a:r>
          </a:p>
          <a:p>
            <a:pPr>
              <a:lnSpc>
                <a:spcPct val="150000"/>
              </a:lnSpc>
            </a:pPr>
            <a:r>
              <a:rPr lang="en-US" sz="2800" b="1" dirty="0">
                <a:latin typeface="Calibri" panose="020F0502020204030204" pitchFamily="34" charset="0"/>
                <a:cs typeface="Calibri" panose="020F0502020204030204" pitchFamily="34" charset="0"/>
              </a:rPr>
              <a:t>Sanitizer</a:t>
            </a:r>
          </a:p>
          <a:p>
            <a:pPr>
              <a:lnSpc>
                <a:spcPct val="150000"/>
              </a:lnSpc>
            </a:pPr>
            <a:r>
              <a:rPr lang="en-US" sz="2800" b="1" dirty="0">
                <a:latin typeface="Calibri" panose="020F0502020204030204" pitchFamily="34" charset="0"/>
                <a:cs typeface="Calibri" panose="020F0502020204030204" pitchFamily="34" charset="0"/>
              </a:rPr>
              <a:t>Practice</a:t>
            </a:r>
          </a:p>
        </p:txBody>
      </p:sp>
      <p:sp>
        <p:nvSpPr>
          <p:cNvPr id="4" name="TextBox 3">
            <a:extLst>
              <a:ext uri="{FF2B5EF4-FFF2-40B4-BE49-F238E27FC236}">
                <a16:creationId xmlns:a16="http://schemas.microsoft.com/office/drawing/2014/main" id="{65BF7036-036C-5D4D-91B1-885D6E819719}"/>
              </a:ext>
            </a:extLst>
          </p:cNvPr>
          <p:cNvSpPr txBox="1"/>
          <p:nvPr/>
        </p:nvSpPr>
        <p:spPr>
          <a:xfrm>
            <a:off x="5029199" y="1371600"/>
            <a:ext cx="1810111" cy="3257174"/>
          </a:xfrm>
          <a:prstGeom prst="rect">
            <a:avLst/>
          </a:prstGeom>
          <a:noFill/>
        </p:spPr>
        <p:txBody>
          <a:bodyPr wrap="none" rtlCol="0">
            <a:spAutoFit/>
          </a:bodyPr>
          <a:lstStyle/>
          <a:p>
            <a:pPr>
              <a:lnSpc>
                <a:spcPct val="150000"/>
              </a:lnSpc>
            </a:pPr>
            <a:r>
              <a:rPr lang="en-US" sz="2800" b="1" dirty="0">
                <a:latin typeface="Calibri" panose="020F0502020204030204" pitchFamily="34" charset="0"/>
                <a:cs typeface="Calibri" panose="020F0502020204030204" pitchFamily="34" charset="0"/>
              </a:rPr>
              <a:t>Listening</a:t>
            </a:r>
          </a:p>
          <a:p>
            <a:pPr>
              <a:lnSpc>
                <a:spcPct val="150000"/>
              </a:lnSpc>
            </a:pPr>
            <a:r>
              <a:rPr lang="en-US" sz="2800" b="1" dirty="0">
                <a:latin typeface="Calibri" panose="020F0502020204030204" pitchFamily="34" charset="0"/>
                <a:cs typeface="Calibri" panose="020F0502020204030204" pitchFamily="34" charset="0"/>
              </a:rPr>
              <a:t>Observing</a:t>
            </a:r>
          </a:p>
          <a:p>
            <a:pPr>
              <a:lnSpc>
                <a:spcPct val="150000"/>
              </a:lnSpc>
            </a:pPr>
            <a:r>
              <a:rPr lang="en-US" sz="2800" b="1" dirty="0">
                <a:latin typeface="Calibri" panose="020F0502020204030204" pitchFamily="34" charset="0"/>
                <a:cs typeface="Calibri" panose="020F0502020204030204" pitchFamily="34" charset="0"/>
              </a:rPr>
              <a:t>Caring</a:t>
            </a:r>
          </a:p>
          <a:p>
            <a:pPr>
              <a:lnSpc>
                <a:spcPct val="150000"/>
              </a:lnSpc>
            </a:pPr>
            <a:r>
              <a:rPr lang="en-US" sz="2800" b="1" dirty="0">
                <a:latin typeface="Calibri" panose="020F0502020204030204" pitchFamily="34" charset="0"/>
                <a:cs typeface="Calibri" panose="020F0502020204030204" pitchFamily="34" charset="0"/>
              </a:rPr>
              <a:t>Respecting</a:t>
            </a:r>
          </a:p>
          <a:p>
            <a:pPr>
              <a:lnSpc>
                <a:spcPct val="150000"/>
              </a:lnSpc>
            </a:pP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6483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5A2E2E-D48C-5845-B08B-AED3B9797191}"/>
              </a:ext>
            </a:extLst>
          </p:cNvPr>
          <p:cNvSpPr txBox="1"/>
          <p:nvPr/>
        </p:nvSpPr>
        <p:spPr>
          <a:xfrm>
            <a:off x="364391" y="11150"/>
            <a:ext cx="3706464" cy="1569660"/>
          </a:xfrm>
          <a:prstGeom prst="rect">
            <a:avLst/>
          </a:prstGeom>
          <a:noFill/>
        </p:spPr>
        <p:txBody>
          <a:bodyPr wrap="none" rtlCol="0">
            <a:spAutoFit/>
          </a:bodyPr>
          <a:lstStyle/>
          <a:p>
            <a:r>
              <a:rPr lang="en-US" sz="9600" b="1" dirty="0">
                <a:solidFill>
                  <a:srgbClr val="FFFF00"/>
                </a:solidFill>
                <a:latin typeface="Calibri" panose="020F0502020204030204" pitchFamily="34" charset="0"/>
                <a:cs typeface="Calibri" panose="020F0502020204030204" pitchFamily="34" charset="0"/>
              </a:rPr>
              <a:t>People</a:t>
            </a:r>
          </a:p>
        </p:txBody>
      </p:sp>
      <p:sp>
        <p:nvSpPr>
          <p:cNvPr id="2" name="TextBox 1">
            <a:extLst>
              <a:ext uri="{FF2B5EF4-FFF2-40B4-BE49-F238E27FC236}">
                <a16:creationId xmlns:a16="http://schemas.microsoft.com/office/drawing/2014/main" id="{FFD84466-E48E-5D4C-AA14-8D3E50C48769}"/>
              </a:ext>
            </a:extLst>
          </p:cNvPr>
          <p:cNvSpPr txBox="1"/>
          <p:nvPr/>
        </p:nvSpPr>
        <p:spPr>
          <a:xfrm>
            <a:off x="308634" y="0"/>
            <a:ext cx="3706464" cy="1569660"/>
          </a:xfrm>
          <a:prstGeom prst="rect">
            <a:avLst/>
          </a:prstGeom>
          <a:noFill/>
        </p:spPr>
        <p:txBody>
          <a:bodyPr wrap="none" rtlCol="0">
            <a:spAutoFit/>
          </a:bodyPr>
          <a:lstStyle/>
          <a:p>
            <a:r>
              <a:rPr lang="en-US" sz="9600" b="1" dirty="0">
                <a:latin typeface="Calibri" panose="020F0502020204030204" pitchFamily="34" charset="0"/>
                <a:cs typeface="Calibri" panose="020F0502020204030204" pitchFamily="34" charset="0"/>
              </a:rPr>
              <a:t>People</a:t>
            </a:r>
          </a:p>
        </p:txBody>
      </p:sp>
      <p:pic>
        <p:nvPicPr>
          <p:cNvPr id="8" name="Picture 7">
            <a:extLst>
              <a:ext uri="{FF2B5EF4-FFF2-40B4-BE49-F238E27FC236}">
                <a16:creationId xmlns:a16="http://schemas.microsoft.com/office/drawing/2014/main" id="{CA70E8D6-A220-1146-B066-93F3AA46B213}"/>
              </a:ext>
            </a:extLst>
          </p:cNvPr>
          <p:cNvPicPr>
            <a:picLocks noChangeAspect="1"/>
          </p:cNvPicPr>
          <p:nvPr/>
        </p:nvPicPr>
        <p:blipFill>
          <a:blip r:embed="rId2"/>
          <a:stretch>
            <a:fillRect/>
          </a:stretch>
        </p:blipFill>
        <p:spPr>
          <a:xfrm>
            <a:off x="4015098" y="1296822"/>
            <a:ext cx="5128902" cy="3846677"/>
          </a:xfrm>
          <a:prstGeom prst="rect">
            <a:avLst/>
          </a:prstGeom>
        </p:spPr>
      </p:pic>
      <p:pic>
        <p:nvPicPr>
          <p:cNvPr id="11" name="Picture 10">
            <a:extLst>
              <a:ext uri="{FF2B5EF4-FFF2-40B4-BE49-F238E27FC236}">
                <a16:creationId xmlns:a16="http://schemas.microsoft.com/office/drawing/2014/main" id="{548DA12E-8FD1-2E43-94E1-2ED4A1841C26}"/>
              </a:ext>
            </a:extLst>
          </p:cNvPr>
          <p:cNvPicPr>
            <a:picLocks noChangeAspect="1"/>
          </p:cNvPicPr>
          <p:nvPr/>
        </p:nvPicPr>
        <p:blipFill>
          <a:blip r:embed="rId3"/>
          <a:stretch>
            <a:fillRect/>
          </a:stretch>
        </p:blipFill>
        <p:spPr>
          <a:xfrm>
            <a:off x="0" y="2475570"/>
            <a:ext cx="4001896" cy="2667930"/>
          </a:xfrm>
          <a:prstGeom prst="rect">
            <a:avLst/>
          </a:prstGeom>
        </p:spPr>
      </p:pic>
    </p:spTree>
    <p:extLst>
      <p:ext uri="{BB962C8B-B14F-4D97-AF65-F5344CB8AC3E}">
        <p14:creationId xmlns:p14="http://schemas.microsoft.com/office/powerpoint/2010/main" val="3001111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7D7C63-CCA7-EF40-B4A7-B313258B6A9A}"/>
              </a:ext>
            </a:extLst>
          </p:cNvPr>
          <p:cNvSpPr txBox="1"/>
          <p:nvPr/>
        </p:nvSpPr>
        <p:spPr>
          <a:xfrm>
            <a:off x="3048204" y="784830"/>
            <a:ext cx="5787161" cy="4050019"/>
          </a:xfrm>
          <a:prstGeom prst="rect">
            <a:avLst/>
          </a:prstGeom>
          <a:noFill/>
        </p:spPr>
        <p:txBody>
          <a:bodyPr wrap="none" rtlCol="0">
            <a:spAutoFit/>
          </a:bodyPr>
          <a:lstStyle/>
          <a:p>
            <a:pPr algn="ctr">
              <a:lnSpc>
                <a:spcPct val="150000"/>
              </a:lnSpc>
            </a:pPr>
            <a:r>
              <a:rPr lang="en-US" sz="4400" b="1" dirty="0">
                <a:latin typeface="Calibri" panose="020F0502020204030204" pitchFamily="34" charset="0"/>
                <a:cs typeface="Calibri" panose="020F0502020204030204" pitchFamily="34" charset="0"/>
              </a:rPr>
              <a:t>Space</a:t>
            </a:r>
          </a:p>
          <a:p>
            <a:pPr algn="ctr">
              <a:lnSpc>
                <a:spcPct val="150000"/>
              </a:lnSpc>
            </a:pPr>
            <a:r>
              <a:rPr lang="en-US" sz="4400" b="1" dirty="0">
                <a:latin typeface="Calibri" panose="020F0502020204030204" pitchFamily="34" charset="0"/>
                <a:cs typeface="Calibri" panose="020F0502020204030204" pitchFamily="34" charset="0"/>
              </a:rPr>
              <a:t>Collaboration</a:t>
            </a:r>
          </a:p>
          <a:p>
            <a:pPr algn="ctr">
              <a:lnSpc>
                <a:spcPct val="150000"/>
              </a:lnSpc>
            </a:pPr>
            <a:r>
              <a:rPr lang="en-US" sz="4400" b="1" dirty="0">
                <a:latin typeface="Calibri" panose="020F0502020204030204" pitchFamily="34" charset="0"/>
                <a:cs typeface="Calibri" panose="020F0502020204030204" pitchFamily="34" charset="0"/>
              </a:rPr>
              <a:t>Communicating</a:t>
            </a:r>
          </a:p>
          <a:p>
            <a:pPr algn="ctr">
              <a:lnSpc>
                <a:spcPct val="150000"/>
              </a:lnSpc>
            </a:pPr>
            <a:r>
              <a:rPr lang="en-US" sz="4400" b="1" dirty="0">
                <a:latin typeface="Calibri" panose="020F0502020204030204" pitchFamily="34" charset="0"/>
                <a:cs typeface="Calibri" panose="020F0502020204030204" pitchFamily="34" charset="0"/>
              </a:rPr>
              <a:t>Observing and Listening</a:t>
            </a:r>
          </a:p>
        </p:txBody>
      </p:sp>
      <p:sp>
        <p:nvSpPr>
          <p:cNvPr id="3" name="TextBox 2">
            <a:extLst>
              <a:ext uri="{FF2B5EF4-FFF2-40B4-BE49-F238E27FC236}">
                <a16:creationId xmlns:a16="http://schemas.microsoft.com/office/drawing/2014/main" id="{E81DAAE6-F719-0648-B01F-26E4A0D68642}"/>
              </a:ext>
            </a:extLst>
          </p:cNvPr>
          <p:cNvSpPr txBox="1"/>
          <p:nvPr/>
        </p:nvSpPr>
        <p:spPr>
          <a:xfrm>
            <a:off x="308634" y="0"/>
            <a:ext cx="3706464" cy="1569660"/>
          </a:xfrm>
          <a:prstGeom prst="rect">
            <a:avLst/>
          </a:prstGeom>
          <a:noFill/>
        </p:spPr>
        <p:txBody>
          <a:bodyPr wrap="none" rtlCol="0">
            <a:spAutoFit/>
          </a:bodyPr>
          <a:lstStyle/>
          <a:p>
            <a:r>
              <a:rPr lang="en-US" sz="9600" b="1" dirty="0">
                <a:latin typeface="Calibri" panose="020F0502020204030204" pitchFamily="34" charset="0"/>
                <a:cs typeface="Calibri" panose="020F0502020204030204" pitchFamily="34" charset="0"/>
              </a:rPr>
              <a:t>People</a:t>
            </a:r>
          </a:p>
        </p:txBody>
      </p:sp>
    </p:spTree>
    <p:extLst>
      <p:ext uri="{BB962C8B-B14F-4D97-AF65-F5344CB8AC3E}">
        <p14:creationId xmlns:p14="http://schemas.microsoft.com/office/powerpoint/2010/main" val="3112219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0BC8BC-62B1-2847-A333-58C075C8A52A}"/>
              </a:ext>
            </a:extLst>
          </p:cNvPr>
          <p:cNvSpPr txBox="1"/>
          <p:nvPr/>
        </p:nvSpPr>
        <p:spPr>
          <a:xfrm>
            <a:off x="735980" y="308824"/>
            <a:ext cx="7973658" cy="830997"/>
          </a:xfrm>
          <a:prstGeom prst="rect">
            <a:avLst/>
          </a:prstGeom>
          <a:noFill/>
        </p:spPr>
        <p:txBody>
          <a:bodyPr wrap="none" rtlCol="0">
            <a:spAutoFit/>
          </a:bodyPr>
          <a:lstStyle/>
          <a:p>
            <a:r>
              <a:rPr lang="en-US" sz="4800" b="1" dirty="0">
                <a:solidFill>
                  <a:srgbClr val="FFFF00"/>
                </a:solidFill>
                <a:latin typeface="Calibri" panose="020F0502020204030204" pitchFamily="34" charset="0"/>
                <a:cs typeface="Calibri" panose="020F0502020204030204" pitchFamily="34" charset="0"/>
              </a:rPr>
              <a:t>Community Building Exercises </a:t>
            </a:r>
          </a:p>
        </p:txBody>
      </p:sp>
      <p:sp>
        <p:nvSpPr>
          <p:cNvPr id="2" name="TextBox 1">
            <a:extLst>
              <a:ext uri="{FF2B5EF4-FFF2-40B4-BE49-F238E27FC236}">
                <a16:creationId xmlns:a16="http://schemas.microsoft.com/office/drawing/2014/main" id="{E97BC621-554B-0F41-9079-96FD2DF7E3B1}"/>
              </a:ext>
            </a:extLst>
          </p:cNvPr>
          <p:cNvSpPr txBox="1"/>
          <p:nvPr/>
        </p:nvSpPr>
        <p:spPr>
          <a:xfrm>
            <a:off x="702526" y="275370"/>
            <a:ext cx="7973658" cy="830997"/>
          </a:xfrm>
          <a:prstGeom prst="rect">
            <a:avLst/>
          </a:prstGeom>
          <a:noFill/>
        </p:spPr>
        <p:txBody>
          <a:bodyPr wrap="none" rtlCol="0">
            <a:spAutoFit/>
          </a:bodyPr>
          <a:lstStyle/>
          <a:p>
            <a:r>
              <a:rPr lang="en-US" sz="4800" b="1" dirty="0">
                <a:latin typeface="Calibri" panose="020F0502020204030204" pitchFamily="34" charset="0"/>
                <a:cs typeface="Calibri" panose="020F0502020204030204" pitchFamily="34" charset="0"/>
              </a:rPr>
              <a:t>Community Building Exercises </a:t>
            </a:r>
          </a:p>
        </p:txBody>
      </p:sp>
      <p:sp>
        <p:nvSpPr>
          <p:cNvPr id="3" name="TextBox 2">
            <a:extLst>
              <a:ext uri="{FF2B5EF4-FFF2-40B4-BE49-F238E27FC236}">
                <a16:creationId xmlns:a16="http://schemas.microsoft.com/office/drawing/2014/main" id="{420DAA53-30E1-5C49-B02F-0A7FC2595798}"/>
              </a:ext>
            </a:extLst>
          </p:cNvPr>
          <p:cNvSpPr txBox="1"/>
          <p:nvPr/>
        </p:nvSpPr>
        <p:spPr>
          <a:xfrm>
            <a:off x="802887" y="1248936"/>
            <a:ext cx="7545655" cy="3539430"/>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Mirroring – whole class, small groups, pairs</a:t>
            </a:r>
          </a:p>
          <a:p>
            <a:endParaRPr lang="en-US" sz="3200" b="1"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Pass the Ball</a:t>
            </a:r>
          </a:p>
          <a:p>
            <a:endParaRPr lang="en-US" sz="3200" b="1"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Hello</a:t>
            </a:r>
          </a:p>
          <a:p>
            <a:endParaRPr lang="en-US" sz="3200" b="1"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Students Creating Variations</a:t>
            </a:r>
          </a:p>
        </p:txBody>
      </p:sp>
    </p:spTree>
    <p:extLst>
      <p:ext uri="{BB962C8B-B14F-4D97-AF65-F5344CB8AC3E}">
        <p14:creationId xmlns:p14="http://schemas.microsoft.com/office/powerpoint/2010/main" val="34750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84466-E48E-5D4C-AA14-8D3E50C48769}"/>
              </a:ext>
            </a:extLst>
          </p:cNvPr>
          <p:cNvSpPr txBox="1"/>
          <p:nvPr/>
        </p:nvSpPr>
        <p:spPr>
          <a:xfrm>
            <a:off x="308634" y="0"/>
            <a:ext cx="8890575" cy="1569660"/>
          </a:xfrm>
          <a:prstGeom prst="rect">
            <a:avLst/>
          </a:prstGeom>
          <a:noFill/>
        </p:spPr>
        <p:txBody>
          <a:bodyPr wrap="none" rtlCol="0">
            <a:spAutoFit/>
          </a:bodyPr>
          <a:lstStyle/>
          <a:p>
            <a:r>
              <a:rPr lang="en-US" sz="9600" b="1" dirty="0">
                <a:latin typeface="Calibri" panose="020F0502020204030204" pitchFamily="34" charset="0"/>
                <a:cs typeface="Calibri" panose="020F0502020204030204" pitchFamily="34" charset="0"/>
              </a:rPr>
              <a:t>Teacher Location</a:t>
            </a:r>
          </a:p>
        </p:txBody>
      </p:sp>
      <p:pic>
        <p:nvPicPr>
          <p:cNvPr id="3" name="Picture 2">
            <a:extLst>
              <a:ext uri="{FF2B5EF4-FFF2-40B4-BE49-F238E27FC236}">
                <a16:creationId xmlns:a16="http://schemas.microsoft.com/office/drawing/2014/main" id="{43F05CB1-CB78-0541-9A8B-6F3EF1900BD8}"/>
              </a:ext>
            </a:extLst>
          </p:cNvPr>
          <p:cNvPicPr>
            <a:picLocks noChangeAspect="1"/>
          </p:cNvPicPr>
          <p:nvPr/>
        </p:nvPicPr>
        <p:blipFill>
          <a:blip r:embed="rId2"/>
          <a:stretch>
            <a:fillRect/>
          </a:stretch>
        </p:blipFill>
        <p:spPr>
          <a:xfrm>
            <a:off x="2698594" y="1517960"/>
            <a:ext cx="6445405" cy="3625540"/>
          </a:xfrm>
          <a:prstGeom prst="rect">
            <a:avLst/>
          </a:prstGeom>
        </p:spPr>
      </p:pic>
      <p:sp>
        <p:nvSpPr>
          <p:cNvPr id="4" name="TextBox 3">
            <a:extLst>
              <a:ext uri="{FF2B5EF4-FFF2-40B4-BE49-F238E27FC236}">
                <a16:creationId xmlns:a16="http://schemas.microsoft.com/office/drawing/2014/main" id="{471EB029-5AFB-B048-A191-95A51BFDE4DA}"/>
              </a:ext>
            </a:extLst>
          </p:cNvPr>
          <p:cNvSpPr txBox="1"/>
          <p:nvPr/>
        </p:nvSpPr>
        <p:spPr>
          <a:xfrm>
            <a:off x="89210" y="4583152"/>
            <a:ext cx="2339102"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Movement by Teacher</a:t>
            </a:r>
          </a:p>
        </p:txBody>
      </p:sp>
    </p:spTree>
    <p:extLst>
      <p:ext uri="{BB962C8B-B14F-4D97-AF65-F5344CB8AC3E}">
        <p14:creationId xmlns:p14="http://schemas.microsoft.com/office/powerpoint/2010/main" val="1502813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84466-E48E-5D4C-AA14-8D3E50C48769}"/>
              </a:ext>
            </a:extLst>
          </p:cNvPr>
          <p:cNvSpPr txBox="1"/>
          <p:nvPr/>
        </p:nvSpPr>
        <p:spPr>
          <a:xfrm>
            <a:off x="308634" y="0"/>
            <a:ext cx="6955750" cy="1569660"/>
          </a:xfrm>
          <a:prstGeom prst="rect">
            <a:avLst/>
          </a:prstGeom>
          <a:noFill/>
        </p:spPr>
        <p:txBody>
          <a:bodyPr wrap="none" rtlCol="0">
            <a:spAutoFit/>
          </a:bodyPr>
          <a:lstStyle/>
          <a:p>
            <a:r>
              <a:rPr lang="en-US" sz="9600" b="1" dirty="0">
                <a:latin typeface="Calibri" panose="020F0502020204030204" pitchFamily="34" charset="0"/>
                <a:cs typeface="Calibri" panose="020F0502020204030204" pitchFamily="34" charset="0"/>
              </a:rPr>
              <a:t>Small Groups</a:t>
            </a:r>
          </a:p>
        </p:txBody>
      </p:sp>
      <p:pic>
        <p:nvPicPr>
          <p:cNvPr id="4" name="Picture 3">
            <a:extLst>
              <a:ext uri="{FF2B5EF4-FFF2-40B4-BE49-F238E27FC236}">
                <a16:creationId xmlns:a16="http://schemas.microsoft.com/office/drawing/2014/main" id="{A9777726-F294-8F4D-B657-16045400740D}"/>
              </a:ext>
            </a:extLst>
          </p:cNvPr>
          <p:cNvPicPr>
            <a:picLocks noChangeAspect="1"/>
          </p:cNvPicPr>
          <p:nvPr/>
        </p:nvPicPr>
        <p:blipFill>
          <a:blip r:embed="rId2"/>
          <a:stretch>
            <a:fillRect/>
          </a:stretch>
        </p:blipFill>
        <p:spPr>
          <a:xfrm>
            <a:off x="2432956" y="1571492"/>
            <a:ext cx="6711043" cy="3572007"/>
          </a:xfrm>
          <a:prstGeom prst="rect">
            <a:avLst/>
          </a:prstGeom>
        </p:spPr>
      </p:pic>
      <p:sp>
        <p:nvSpPr>
          <p:cNvPr id="7" name="TextBox 6">
            <a:extLst>
              <a:ext uri="{FF2B5EF4-FFF2-40B4-BE49-F238E27FC236}">
                <a16:creationId xmlns:a16="http://schemas.microsoft.com/office/drawing/2014/main" id="{1BC1CDE9-3C6C-D64A-8920-4BF48E03FFE7}"/>
              </a:ext>
            </a:extLst>
          </p:cNvPr>
          <p:cNvSpPr txBox="1"/>
          <p:nvPr/>
        </p:nvSpPr>
        <p:spPr>
          <a:xfrm>
            <a:off x="100362" y="2978353"/>
            <a:ext cx="1954381" cy="2062103"/>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Model as a Fishbowl</a:t>
            </a:r>
            <a:br>
              <a:rPr lang="en-US" sz="1600" b="1" dirty="0">
                <a:latin typeface="Calibri" panose="020F0502020204030204" pitchFamily="34" charset="0"/>
                <a:cs typeface="Calibri" panose="020F0502020204030204" pitchFamily="34" charset="0"/>
              </a:rPr>
            </a:br>
            <a:r>
              <a:rPr lang="en-US" sz="1600" b="1" dirty="0">
                <a:latin typeface="Calibri" panose="020F0502020204030204" pitchFamily="34" charset="0"/>
                <a:cs typeface="Calibri" panose="020F0502020204030204" pitchFamily="34" charset="0"/>
              </a:rPr>
              <a:t>—with teacher</a:t>
            </a:r>
          </a:p>
          <a:p>
            <a:r>
              <a:rPr lang="en-US" sz="1600" b="1" dirty="0">
                <a:latin typeface="Calibri" panose="020F0502020204030204" pitchFamily="34" charset="0"/>
                <a:cs typeface="Calibri" panose="020F0502020204030204" pitchFamily="34" charset="0"/>
              </a:rPr>
              <a:t>—think aloud</a:t>
            </a:r>
          </a:p>
          <a:p>
            <a:r>
              <a:rPr lang="en-US" sz="1600" b="1" dirty="0">
                <a:latin typeface="Calibri" panose="020F0502020204030204" pitchFamily="34" charset="0"/>
                <a:cs typeface="Calibri" panose="020F0502020204030204" pitchFamily="34" charset="0"/>
              </a:rPr>
              <a:t>—students modeling</a:t>
            </a:r>
          </a:p>
          <a:p>
            <a:r>
              <a:rPr lang="en-US" sz="1600" b="1" dirty="0">
                <a:latin typeface="Calibri" panose="020F0502020204030204" pitchFamily="34" charset="0"/>
                <a:cs typeface="Calibri" panose="020F0502020204030204" pitchFamily="34" charset="0"/>
              </a:rPr>
              <a:t>—all small groups</a:t>
            </a:r>
          </a:p>
          <a:p>
            <a:endParaRPr lang="en-US" sz="16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Progressively </a:t>
            </a:r>
          </a:p>
          <a:p>
            <a:r>
              <a:rPr lang="en-US" sz="1600" b="1" dirty="0">
                <a:latin typeface="Calibri" panose="020F0502020204030204" pitchFamily="34" charset="0"/>
                <a:cs typeface="Calibri" panose="020F0502020204030204" pitchFamily="34" charset="0"/>
              </a:rPr>
              <a:t>Implementing</a:t>
            </a:r>
          </a:p>
        </p:txBody>
      </p:sp>
    </p:spTree>
    <p:extLst>
      <p:ext uri="{BB962C8B-B14F-4D97-AF65-F5344CB8AC3E}">
        <p14:creationId xmlns:p14="http://schemas.microsoft.com/office/powerpoint/2010/main" val="317072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84466-E48E-5D4C-AA14-8D3E50C48769}"/>
              </a:ext>
            </a:extLst>
          </p:cNvPr>
          <p:cNvSpPr txBox="1"/>
          <p:nvPr/>
        </p:nvSpPr>
        <p:spPr>
          <a:xfrm>
            <a:off x="308634" y="0"/>
            <a:ext cx="6748963" cy="1569660"/>
          </a:xfrm>
          <a:prstGeom prst="rect">
            <a:avLst/>
          </a:prstGeom>
          <a:noFill/>
        </p:spPr>
        <p:txBody>
          <a:bodyPr wrap="none" rtlCol="0">
            <a:spAutoFit/>
          </a:bodyPr>
          <a:lstStyle/>
          <a:p>
            <a:r>
              <a:rPr lang="en-US" sz="9600" b="1" dirty="0">
                <a:latin typeface="Calibri" panose="020F0502020204030204" pitchFamily="34" charset="0"/>
                <a:cs typeface="Calibri" panose="020F0502020204030204" pitchFamily="34" charset="0"/>
              </a:rPr>
              <a:t>Chat Feature</a:t>
            </a:r>
          </a:p>
        </p:txBody>
      </p:sp>
      <p:pic>
        <p:nvPicPr>
          <p:cNvPr id="5" name="Picture 4">
            <a:extLst>
              <a:ext uri="{FF2B5EF4-FFF2-40B4-BE49-F238E27FC236}">
                <a16:creationId xmlns:a16="http://schemas.microsoft.com/office/drawing/2014/main" id="{76E0D33E-05B5-D54A-9727-9013AC1C550E}"/>
              </a:ext>
            </a:extLst>
          </p:cNvPr>
          <p:cNvPicPr>
            <a:picLocks noChangeAspect="1"/>
          </p:cNvPicPr>
          <p:nvPr/>
        </p:nvPicPr>
        <p:blipFill>
          <a:blip r:embed="rId2"/>
          <a:stretch>
            <a:fillRect/>
          </a:stretch>
        </p:blipFill>
        <p:spPr>
          <a:xfrm>
            <a:off x="2854712" y="1559929"/>
            <a:ext cx="6368219" cy="3583571"/>
          </a:xfrm>
          <a:prstGeom prst="rect">
            <a:avLst/>
          </a:prstGeom>
        </p:spPr>
      </p:pic>
    </p:spTree>
    <p:extLst>
      <p:ext uri="{BB962C8B-B14F-4D97-AF65-F5344CB8AC3E}">
        <p14:creationId xmlns:p14="http://schemas.microsoft.com/office/powerpoint/2010/main" val="3259557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C48A2F-EAC4-1D47-8313-D58290928029}"/>
              </a:ext>
            </a:extLst>
          </p:cNvPr>
          <p:cNvSpPr txBox="1"/>
          <p:nvPr/>
        </p:nvSpPr>
        <p:spPr>
          <a:xfrm>
            <a:off x="364392" y="22302"/>
            <a:ext cx="5056192" cy="1569660"/>
          </a:xfrm>
          <a:prstGeom prst="rect">
            <a:avLst/>
          </a:prstGeom>
          <a:noFill/>
        </p:spPr>
        <p:txBody>
          <a:bodyPr wrap="none" rtlCol="0">
            <a:spAutoFit/>
          </a:bodyPr>
          <a:lstStyle/>
          <a:p>
            <a:r>
              <a:rPr lang="en-US" sz="9600" b="1" dirty="0">
                <a:solidFill>
                  <a:srgbClr val="FFFF00"/>
                </a:solidFill>
                <a:latin typeface="Calibri" panose="020F0502020204030204" pitchFamily="34" charset="0"/>
                <a:cs typeface="Calibri" panose="020F0502020204030204" pitchFamily="34" charset="0"/>
              </a:rPr>
              <a:t>Materials</a:t>
            </a:r>
          </a:p>
        </p:txBody>
      </p:sp>
      <p:sp>
        <p:nvSpPr>
          <p:cNvPr id="2" name="TextBox 1">
            <a:extLst>
              <a:ext uri="{FF2B5EF4-FFF2-40B4-BE49-F238E27FC236}">
                <a16:creationId xmlns:a16="http://schemas.microsoft.com/office/drawing/2014/main" id="{FFD84466-E48E-5D4C-AA14-8D3E50C48769}"/>
              </a:ext>
            </a:extLst>
          </p:cNvPr>
          <p:cNvSpPr txBox="1"/>
          <p:nvPr/>
        </p:nvSpPr>
        <p:spPr>
          <a:xfrm>
            <a:off x="308634" y="0"/>
            <a:ext cx="5056192" cy="1569660"/>
          </a:xfrm>
          <a:prstGeom prst="rect">
            <a:avLst/>
          </a:prstGeom>
          <a:noFill/>
        </p:spPr>
        <p:txBody>
          <a:bodyPr wrap="none" rtlCol="0">
            <a:spAutoFit/>
          </a:bodyPr>
          <a:lstStyle/>
          <a:p>
            <a:r>
              <a:rPr lang="en-US" sz="9600" b="1" dirty="0">
                <a:latin typeface="Calibri" panose="020F0502020204030204" pitchFamily="34" charset="0"/>
                <a:cs typeface="Calibri" panose="020F0502020204030204" pitchFamily="34" charset="0"/>
              </a:rPr>
              <a:t>Materials</a:t>
            </a:r>
          </a:p>
        </p:txBody>
      </p:sp>
      <p:pic>
        <p:nvPicPr>
          <p:cNvPr id="5" name="Picture 4">
            <a:extLst>
              <a:ext uri="{FF2B5EF4-FFF2-40B4-BE49-F238E27FC236}">
                <a16:creationId xmlns:a16="http://schemas.microsoft.com/office/drawing/2014/main" id="{BC000F64-75B4-E84B-B546-25592564CCF7}"/>
              </a:ext>
            </a:extLst>
          </p:cNvPr>
          <p:cNvPicPr>
            <a:picLocks noChangeAspect="1"/>
          </p:cNvPicPr>
          <p:nvPr/>
        </p:nvPicPr>
        <p:blipFill>
          <a:blip r:embed="rId2"/>
          <a:stretch>
            <a:fillRect/>
          </a:stretch>
        </p:blipFill>
        <p:spPr>
          <a:xfrm>
            <a:off x="3007385" y="1691654"/>
            <a:ext cx="6136615" cy="3451846"/>
          </a:xfrm>
          <a:prstGeom prst="rect">
            <a:avLst/>
          </a:prstGeom>
        </p:spPr>
      </p:pic>
    </p:spTree>
    <p:extLst>
      <p:ext uri="{BB962C8B-B14F-4D97-AF65-F5344CB8AC3E}">
        <p14:creationId xmlns:p14="http://schemas.microsoft.com/office/powerpoint/2010/main" val="2788476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D942CC-8642-B144-9B9E-5720AC9DFFA7}"/>
              </a:ext>
            </a:extLst>
          </p:cNvPr>
          <p:cNvSpPr txBox="1"/>
          <p:nvPr/>
        </p:nvSpPr>
        <p:spPr>
          <a:xfrm>
            <a:off x="0" y="3940581"/>
            <a:ext cx="9144000" cy="584775"/>
          </a:xfrm>
          <a:prstGeom prst="rect">
            <a:avLst/>
          </a:prstGeom>
          <a:noFill/>
        </p:spPr>
        <p:txBody>
          <a:bodyPr wrap="square" rtlCol="0">
            <a:spAutoFit/>
          </a:bodyPr>
          <a:lstStyle/>
          <a:p>
            <a:pPr algn="ctr"/>
            <a:r>
              <a:rPr lang="en-US" sz="3200" b="1" dirty="0">
                <a:solidFill>
                  <a:srgbClr val="FF6601"/>
                </a:solidFill>
                <a:latin typeface="Calibri" panose="020F0502020204030204" pitchFamily="34" charset="0"/>
                <a:cs typeface="Calibri" panose="020F0502020204030204" pitchFamily="34" charset="0"/>
              </a:rPr>
              <a:t>Object</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chemeClr val="bg1">
                    <a:lumMod val="75000"/>
                  </a:schemeClr>
                </a:solidFill>
                <a:latin typeface="Calibri" panose="020F0502020204030204" pitchFamily="34" charset="0"/>
                <a:cs typeface="Calibri" panose="020F0502020204030204" pitchFamily="34" charset="0"/>
              </a:rPr>
              <a:t>•</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rgbClr val="FF6601"/>
                </a:solidFill>
                <a:latin typeface="Calibri" panose="020F0502020204030204" pitchFamily="34" charset="0"/>
                <a:cs typeface="Calibri" panose="020F0502020204030204" pitchFamily="34" charset="0"/>
              </a:rPr>
              <a:t>Concept</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chemeClr val="bg1">
                    <a:lumMod val="75000"/>
                  </a:schemeClr>
                </a:solidFill>
                <a:latin typeface="Calibri" panose="020F0502020204030204" pitchFamily="34" charset="0"/>
                <a:cs typeface="Calibri" panose="020F0502020204030204" pitchFamily="34" charset="0"/>
              </a:rPr>
              <a:t>•</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rgbClr val="FF6601"/>
                </a:solidFill>
                <a:latin typeface="Calibri" panose="020F0502020204030204" pitchFamily="34" charset="0"/>
                <a:cs typeface="Calibri" panose="020F0502020204030204" pitchFamily="34" charset="0"/>
              </a:rPr>
              <a:t>Image</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chemeClr val="bg1">
                    <a:lumMod val="75000"/>
                  </a:schemeClr>
                </a:solidFill>
                <a:latin typeface="Calibri" panose="020F0502020204030204" pitchFamily="34" charset="0"/>
                <a:cs typeface="Calibri" panose="020F0502020204030204" pitchFamily="34" charset="0"/>
              </a:rPr>
              <a:t>•</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rgbClr val="FF6601"/>
                </a:solidFill>
                <a:latin typeface="Calibri" panose="020F0502020204030204" pitchFamily="34" charset="0"/>
                <a:cs typeface="Calibri" panose="020F0502020204030204" pitchFamily="34" charset="0"/>
              </a:rPr>
              <a:t>Video</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chemeClr val="bg1">
                    <a:lumMod val="75000"/>
                  </a:schemeClr>
                </a:solidFill>
                <a:latin typeface="Calibri" panose="020F0502020204030204" pitchFamily="34" charset="0"/>
                <a:cs typeface="Calibri" panose="020F0502020204030204" pitchFamily="34" charset="0"/>
              </a:rPr>
              <a:t>•</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rgbClr val="FF6601"/>
                </a:solidFill>
                <a:latin typeface="Calibri" panose="020F0502020204030204" pitchFamily="34" charset="0"/>
                <a:cs typeface="Calibri" panose="020F0502020204030204" pitchFamily="34" charset="0"/>
              </a:rPr>
              <a:t>Song</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chemeClr val="bg1">
                    <a:lumMod val="75000"/>
                  </a:schemeClr>
                </a:solidFill>
                <a:latin typeface="Calibri" panose="020F0502020204030204" pitchFamily="34" charset="0"/>
                <a:cs typeface="Calibri" panose="020F0502020204030204" pitchFamily="34" charset="0"/>
              </a:rPr>
              <a:t>•</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rgbClr val="FF6601"/>
                </a:solidFill>
                <a:latin typeface="Calibri" panose="020F0502020204030204" pitchFamily="34" charset="0"/>
                <a:cs typeface="Calibri" panose="020F0502020204030204" pitchFamily="34" charset="0"/>
              </a:rPr>
              <a:t>Lyrics</a:t>
            </a:r>
          </a:p>
        </p:txBody>
      </p:sp>
      <p:sp>
        <p:nvSpPr>
          <p:cNvPr id="6" name="Oval 5">
            <a:extLst>
              <a:ext uri="{FF2B5EF4-FFF2-40B4-BE49-F238E27FC236}">
                <a16:creationId xmlns:a16="http://schemas.microsoft.com/office/drawing/2014/main" id="{AAE9A445-89FA-924A-9733-C219FE2DBBA0}"/>
              </a:ext>
            </a:extLst>
          </p:cNvPr>
          <p:cNvSpPr/>
          <p:nvPr/>
        </p:nvSpPr>
        <p:spPr>
          <a:xfrm>
            <a:off x="2112580" y="435523"/>
            <a:ext cx="2136227" cy="2136227"/>
          </a:xfrm>
          <a:prstGeom prst="ellipse">
            <a:avLst/>
          </a:prstGeom>
          <a:solidFill>
            <a:srgbClr val="FF66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C6964BF-65D5-BD45-A262-7CD346225144}"/>
              </a:ext>
            </a:extLst>
          </p:cNvPr>
          <p:cNvSpPr/>
          <p:nvPr/>
        </p:nvSpPr>
        <p:spPr>
          <a:xfrm>
            <a:off x="4974021" y="435522"/>
            <a:ext cx="2136227" cy="2136227"/>
          </a:xfrm>
          <a:prstGeom prst="ellipse">
            <a:avLst/>
          </a:prstGeom>
          <a:solidFill>
            <a:srgbClr val="FF66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183965D-8C63-A442-A013-36085A44F9D9}"/>
              </a:ext>
            </a:extLst>
          </p:cNvPr>
          <p:cNvPicPr>
            <a:picLocks noChangeAspect="1"/>
          </p:cNvPicPr>
          <p:nvPr/>
        </p:nvPicPr>
        <p:blipFill>
          <a:blip r:embed="rId3"/>
          <a:stretch>
            <a:fillRect/>
          </a:stretch>
        </p:blipFill>
        <p:spPr>
          <a:xfrm>
            <a:off x="2602185" y="693706"/>
            <a:ext cx="1183711" cy="1641562"/>
          </a:xfrm>
          <a:prstGeom prst="rect">
            <a:avLst/>
          </a:prstGeom>
        </p:spPr>
      </p:pic>
      <p:sp>
        <p:nvSpPr>
          <p:cNvPr id="14" name="TextBox 13">
            <a:extLst>
              <a:ext uri="{FF2B5EF4-FFF2-40B4-BE49-F238E27FC236}">
                <a16:creationId xmlns:a16="http://schemas.microsoft.com/office/drawing/2014/main" id="{58A3B765-8836-B642-92E2-B322C6F1C47D}"/>
              </a:ext>
            </a:extLst>
          </p:cNvPr>
          <p:cNvSpPr txBox="1"/>
          <p:nvPr/>
        </p:nvSpPr>
        <p:spPr>
          <a:xfrm>
            <a:off x="5682488" y="548216"/>
            <a:ext cx="838691" cy="1785104"/>
          </a:xfrm>
          <a:prstGeom prst="rect">
            <a:avLst/>
          </a:prstGeom>
          <a:noFill/>
        </p:spPr>
        <p:txBody>
          <a:bodyPr wrap="none" rtlCol="0">
            <a:spAutoFit/>
          </a:bodyPr>
          <a:lstStyle/>
          <a:p>
            <a:r>
              <a:rPr lang="en-US" sz="11000" b="1" dirty="0">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246513F9-18EC-BB4C-9231-209FD4644E7A}"/>
              </a:ext>
            </a:extLst>
          </p:cNvPr>
          <p:cNvSpPr txBox="1"/>
          <p:nvPr/>
        </p:nvSpPr>
        <p:spPr>
          <a:xfrm>
            <a:off x="1187017" y="2829932"/>
            <a:ext cx="7116051" cy="1107996"/>
          </a:xfrm>
          <a:prstGeom prst="rect">
            <a:avLst/>
          </a:prstGeom>
          <a:noFill/>
        </p:spPr>
        <p:txBody>
          <a:bodyPr wrap="none" rtlCol="0">
            <a:spAutoFit/>
          </a:bodyPr>
          <a:lstStyle/>
          <a:p>
            <a:pPr algn="ctr"/>
            <a:r>
              <a:rPr lang="en-US" sz="6600" b="1" dirty="0">
                <a:latin typeface="Calibri" panose="020F0502020204030204" pitchFamily="34" charset="0"/>
                <a:cs typeface="Calibri" panose="020F0502020204030204" pitchFamily="34" charset="0"/>
              </a:rPr>
              <a:t>Powerful Questions</a:t>
            </a:r>
          </a:p>
        </p:txBody>
      </p:sp>
    </p:spTree>
    <p:extLst>
      <p:ext uri="{BB962C8B-B14F-4D97-AF65-F5344CB8AC3E}">
        <p14:creationId xmlns:p14="http://schemas.microsoft.com/office/powerpoint/2010/main" val="3884876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23C859-415E-B643-88C8-0353BCF09F34}"/>
              </a:ext>
            </a:extLst>
          </p:cNvPr>
          <p:cNvPicPr>
            <a:picLocks noChangeAspect="1"/>
          </p:cNvPicPr>
          <p:nvPr/>
        </p:nvPicPr>
        <p:blipFill>
          <a:blip r:embed="rId2"/>
          <a:stretch>
            <a:fillRect/>
          </a:stretch>
        </p:blipFill>
        <p:spPr>
          <a:xfrm>
            <a:off x="765488" y="0"/>
            <a:ext cx="7727324" cy="5143500"/>
          </a:xfrm>
          <a:prstGeom prst="rect">
            <a:avLst/>
          </a:prstGeom>
        </p:spPr>
      </p:pic>
    </p:spTree>
    <p:extLst>
      <p:ext uri="{BB962C8B-B14F-4D97-AF65-F5344CB8AC3E}">
        <p14:creationId xmlns:p14="http://schemas.microsoft.com/office/powerpoint/2010/main" val="1682004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84466-E48E-5D4C-AA14-8D3E50C48769}"/>
              </a:ext>
            </a:extLst>
          </p:cNvPr>
          <p:cNvSpPr txBox="1"/>
          <p:nvPr/>
        </p:nvSpPr>
        <p:spPr>
          <a:xfrm>
            <a:off x="308634" y="0"/>
            <a:ext cx="6136616" cy="1569660"/>
          </a:xfrm>
          <a:prstGeom prst="rect">
            <a:avLst/>
          </a:prstGeom>
          <a:noFill/>
        </p:spPr>
        <p:txBody>
          <a:bodyPr wrap="none" rtlCol="0">
            <a:spAutoFit/>
          </a:bodyPr>
          <a:lstStyle/>
          <a:p>
            <a:r>
              <a:rPr lang="en-US" sz="9600" b="1" dirty="0">
                <a:latin typeface="Calibri" panose="020F0502020204030204" pitchFamily="34" charset="0"/>
                <a:cs typeface="Calibri" panose="020F0502020204030204" pitchFamily="34" charset="0"/>
              </a:rPr>
              <a:t>Community</a:t>
            </a:r>
          </a:p>
        </p:txBody>
      </p:sp>
      <p:pic>
        <p:nvPicPr>
          <p:cNvPr id="4" name="Picture 3">
            <a:extLst>
              <a:ext uri="{FF2B5EF4-FFF2-40B4-BE49-F238E27FC236}">
                <a16:creationId xmlns:a16="http://schemas.microsoft.com/office/drawing/2014/main" id="{AD5584F3-3B1C-D642-8546-A0E860036850}"/>
              </a:ext>
            </a:extLst>
          </p:cNvPr>
          <p:cNvPicPr>
            <a:picLocks noChangeAspect="1"/>
          </p:cNvPicPr>
          <p:nvPr/>
        </p:nvPicPr>
        <p:blipFill>
          <a:blip r:embed="rId2"/>
          <a:stretch>
            <a:fillRect/>
          </a:stretch>
        </p:blipFill>
        <p:spPr>
          <a:xfrm>
            <a:off x="3007385" y="1691654"/>
            <a:ext cx="6136615" cy="3451846"/>
          </a:xfrm>
          <a:prstGeom prst="rect">
            <a:avLst/>
          </a:prstGeom>
        </p:spPr>
      </p:pic>
    </p:spTree>
    <p:extLst>
      <p:ext uri="{BB962C8B-B14F-4D97-AF65-F5344CB8AC3E}">
        <p14:creationId xmlns:p14="http://schemas.microsoft.com/office/powerpoint/2010/main" val="1158121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D942CC-8642-B144-9B9E-5720AC9DFFA7}"/>
              </a:ext>
            </a:extLst>
          </p:cNvPr>
          <p:cNvSpPr txBox="1"/>
          <p:nvPr/>
        </p:nvSpPr>
        <p:spPr>
          <a:xfrm>
            <a:off x="0" y="3940581"/>
            <a:ext cx="9144000" cy="584775"/>
          </a:xfrm>
          <a:prstGeom prst="rect">
            <a:avLst/>
          </a:prstGeom>
          <a:noFill/>
        </p:spPr>
        <p:txBody>
          <a:bodyPr wrap="square" rtlCol="0">
            <a:spAutoFit/>
          </a:bodyPr>
          <a:lstStyle/>
          <a:p>
            <a:pPr algn="ctr"/>
            <a:r>
              <a:rPr lang="en-US" sz="3200" b="1" dirty="0">
                <a:solidFill>
                  <a:srgbClr val="FF6601"/>
                </a:solidFill>
                <a:latin typeface="Calibri" panose="020F0502020204030204" pitchFamily="34" charset="0"/>
                <a:cs typeface="Calibri" panose="020F0502020204030204" pitchFamily="34" charset="0"/>
              </a:rPr>
              <a:t>Object</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chemeClr val="bg1">
                    <a:lumMod val="75000"/>
                  </a:schemeClr>
                </a:solidFill>
                <a:latin typeface="Calibri" panose="020F0502020204030204" pitchFamily="34" charset="0"/>
                <a:cs typeface="Calibri" panose="020F0502020204030204" pitchFamily="34" charset="0"/>
              </a:rPr>
              <a:t>•</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rgbClr val="FF6601"/>
                </a:solidFill>
                <a:latin typeface="Calibri" panose="020F0502020204030204" pitchFamily="34" charset="0"/>
                <a:cs typeface="Calibri" panose="020F0502020204030204" pitchFamily="34" charset="0"/>
              </a:rPr>
              <a:t>Concept</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chemeClr val="bg1">
                    <a:lumMod val="75000"/>
                  </a:schemeClr>
                </a:solidFill>
                <a:latin typeface="Calibri" panose="020F0502020204030204" pitchFamily="34" charset="0"/>
                <a:cs typeface="Calibri" panose="020F0502020204030204" pitchFamily="34" charset="0"/>
              </a:rPr>
              <a:t>•</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rgbClr val="FF6601"/>
                </a:solidFill>
                <a:latin typeface="Calibri" panose="020F0502020204030204" pitchFamily="34" charset="0"/>
                <a:cs typeface="Calibri" panose="020F0502020204030204" pitchFamily="34" charset="0"/>
              </a:rPr>
              <a:t>Image</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chemeClr val="bg1">
                    <a:lumMod val="75000"/>
                  </a:schemeClr>
                </a:solidFill>
                <a:latin typeface="Calibri" panose="020F0502020204030204" pitchFamily="34" charset="0"/>
                <a:cs typeface="Calibri" panose="020F0502020204030204" pitchFamily="34" charset="0"/>
              </a:rPr>
              <a:t>•</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rgbClr val="FF6601"/>
                </a:solidFill>
                <a:latin typeface="Calibri" panose="020F0502020204030204" pitchFamily="34" charset="0"/>
                <a:cs typeface="Calibri" panose="020F0502020204030204" pitchFamily="34" charset="0"/>
              </a:rPr>
              <a:t>Video</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chemeClr val="bg1">
                    <a:lumMod val="75000"/>
                  </a:schemeClr>
                </a:solidFill>
                <a:latin typeface="Calibri" panose="020F0502020204030204" pitchFamily="34" charset="0"/>
                <a:cs typeface="Calibri" panose="020F0502020204030204" pitchFamily="34" charset="0"/>
              </a:rPr>
              <a:t>•</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rgbClr val="FF6601"/>
                </a:solidFill>
                <a:latin typeface="Calibri" panose="020F0502020204030204" pitchFamily="34" charset="0"/>
                <a:cs typeface="Calibri" panose="020F0502020204030204" pitchFamily="34" charset="0"/>
              </a:rPr>
              <a:t>Song</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chemeClr val="bg1">
                    <a:lumMod val="75000"/>
                  </a:schemeClr>
                </a:solidFill>
                <a:latin typeface="Calibri" panose="020F0502020204030204" pitchFamily="34" charset="0"/>
                <a:cs typeface="Calibri" panose="020F0502020204030204" pitchFamily="34" charset="0"/>
              </a:rPr>
              <a:t>•</a:t>
            </a:r>
            <a:r>
              <a:rPr lang="en-US" sz="3200" b="1" dirty="0">
                <a:solidFill>
                  <a:srgbClr val="F8AB40"/>
                </a:solidFill>
                <a:latin typeface="Calibri" panose="020F0502020204030204" pitchFamily="34" charset="0"/>
                <a:cs typeface="Calibri" panose="020F0502020204030204" pitchFamily="34" charset="0"/>
              </a:rPr>
              <a:t> </a:t>
            </a:r>
            <a:r>
              <a:rPr lang="en-US" sz="3200" b="1" dirty="0">
                <a:solidFill>
                  <a:srgbClr val="FF6601"/>
                </a:solidFill>
                <a:latin typeface="Calibri" panose="020F0502020204030204" pitchFamily="34" charset="0"/>
                <a:cs typeface="Calibri" panose="020F0502020204030204" pitchFamily="34" charset="0"/>
              </a:rPr>
              <a:t>Lyrics</a:t>
            </a:r>
          </a:p>
        </p:txBody>
      </p:sp>
      <p:sp>
        <p:nvSpPr>
          <p:cNvPr id="6" name="Oval 5">
            <a:extLst>
              <a:ext uri="{FF2B5EF4-FFF2-40B4-BE49-F238E27FC236}">
                <a16:creationId xmlns:a16="http://schemas.microsoft.com/office/drawing/2014/main" id="{AAE9A445-89FA-924A-9733-C219FE2DBBA0}"/>
              </a:ext>
            </a:extLst>
          </p:cNvPr>
          <p:cNvSpPr/>
          <p:nvPr/>
        </p:nvSpPr>
        <p:spPr>
          <a:xfrm>
            <a:off x="2112580" y="435523"/>
            <a:ext cx="2136227" cy="2136227"/>
          </a:xfrm>
          <a:prstGeom prst="ellipse">
            <a:avLst/>
          </a:prstGeom>
          <a:solidFill>
            <a:srgbClr val="FF66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C6964BF-65D5-BD45-A262-7CD346225144}"/>
              </a:ext>
            </a:extLst>
          </p:cNvPr>
          <p:cNvSpPr/>
          <p:nvPr/>
        </p:nvSpPr>
        <p:spPr>
          <a:xfrm>
            <a:off x="4974021" y="435522"/>
            <a:ext cx="2136227" cy="2136227"/>
          </a:xfrm>
          <a:prstGeom prst="ellipse">
            <a:avLst/>
          </a:prstGeom>
          <a:solidFill>
            <a:srgbClr val="FF66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183965D-8C63-A442-A013-36085A44F9D9}"/>
              </a:ext>
            </a:extLst>
          </p:cNvPr>
          <p:cNvPicPr>
            <a:picLocks noChangeAspect="1"/>
          </p:cNvPicPr>
          <p:nvPr/>
        </p:nvPicPr>
        <p:blipFill>
          <a:blip r:embed="rId3"/>
          <a:stretch>
            <a:fillRect/>
          </a:stretch>
        </p:blipFill>
        <p:spPr>
          <a:xfrm>
            <a:off x="2602185" y="693706"/>
            <a:ext cx="1183711" cy="1641562"/>
          </a:xfrm>
          <a:prstGeom prst="rect">
            <a:avLst/>
          </a:prstGeom>
        </p:spPr>
      </p:pic>
      <p:sp>
        <p:nvSpPr>
          <p:cNvPr id="14" name="TextBox 13">
            <a:extLst>
              <a:ext uri="{FF2B5EF4-FFF2-40B4-BE49-F238E27FC236}">
                <a16:creationId xmlns:a16="http://schemas.microsoft.com/office/drawing/2014/main" id="{58A3B765-8836-B642-92E2-B322C6F1C47D}"/>
              </a:ext>
            </a:extLst>
          </p:cNvPr>
          <p:cNvSpPr txBox="1"/>
          <p:nvPr/>
        </p:nvSpPr>
        <p:spPr>
          <a:xfrm>
            <a:off x="5682488" y="548216"/>
            <a:ext cx="838691" cy="1785104"/>
          </a:xfrm>
          <a:prstGeom prst="rect">
            <a:avLst/>
          </a:prstGeom>
          <a:noFill/>
        </p:spPr>
        <p:txBody>
          <a:bodyPr wrap="none" rtlCol="0">
            <a:spAutoFit/>
          </a:bodyPr>
          <a:lstStyle/>
          <a:p>
            <a:r>
              <a:rPr lang="en-US" sz="11000" b="1" dirty="0">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246513F9-18EC-BB4C-9231-209FD4644E7A}"/>
              </a:ext>
            </a:extLst>
          </p:cNvPr>
          <p:cNvSpPr txBox="1"/>
          <p:nvPr/>
        </p:nvSpPr>
        <p:spPr>
          <a:xfrm>
            <a:off x="2322748" y="2829932"/>
            <a:ext cx="4844596" cy="1107996"/>
          </a:xfrm>
          <a:prstGeom prst="rect">
            <a:avLst/>
          </a:prstGeom>
          <a:noFill/>
        </p:spPr>
        <p:txBody>
          <a:bodyPr wrap="none" rtlCol="0">
            <a:spAutoFit/>
          </a:bodyPr>
          <a:lstStyle/>
          <a:p>
            <a:pPr algn="ctr"/>
            <a:r>
              <a:rPr lang="en-US" sz="6600" b="1" dirty="0">
                <a:latin typeface="Calibri" panose="020F0502020204030204" pitchFamily="34" charset="0"/>
                <a:cs typeface="Calibri" panose="020F0502020204030204" pitchFamily="34" charset="0"/>
              </a:rPr>
              <a:t>Observations</a:t>
            </a:r>
          </a:p>
        </p:txBody>
      </p:sp>
    </p:spTree>
    <p:extLst>
      <p:ext uri="{BB962C8B-B14F-4D97-AF65-F5344CB8AC3E}">
        <p14:creationId xmlns:p14="http://schemas.microsoft.com/office/powerpoint/2010/main" val="2644851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BE52AB-B74B-C54E-BFDC-AFA26687CAB0}"/>
              </a:ext>
            </a:extLst>
          </p:cNvPr>
          <p:cNvSpPr/>
          <p:nvPr/>
        </p:nvSpPr>
        <p:spPr>
          <a:xfrm>
            <a:off x="547007" y="424543"/>
            <a:ext cx="1273629" cy="840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FCDA779-B301-D94C-BA73-AEE4E39415AC}"/>
              </a:ext>
            </a:extLst>
          </p:cNvPr>
          <p:cNvSpPr/>
          <p:nvPr/>
        </p:nvSpPr>
        <p:spPr>
          <a:xfrm>
            <a:off x="3257549" y="595993"/>
            <a:ext cx="1273629" cy="840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B2D174A-806C-8545-920B-25CA9404A385}"/>
              </a:ext>
            </a:extLst>
          </p:cNvPr>
          <p:cNvSpPr/>
          <p:nvPr/>
        </p:nvSpPr>
        <p:spPr>
          <a:xfrm>
            <a:off x="5853793" y="457201"/>
            <a:ext cx="1273629" cy="840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0A42D7C-64A4-254E-97ED-20B1CCE93D4C}"/>
              </a:ext>
            </a:extLst>
          </p:cNvPr>
          <p:cNvSpPr/>
          <p:nvPr/>
        </p:nvSpPr>
        <p:spPr>
          <a:xfrm>
            <a:off x="1371599" y="3886201"/>
            <a:ext cx="7682594" cy="840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2AF5380-FA44-DF4D-9271-5B4711163DA3}"/>
              </a:ext>
            </a:extLst>
          </p:cNvPr>
          <p:cNvPicPr>
            <a:picLocks noChangeAspect="1"/>
          </p:cNvPicPr>
          <p:nvPr/>
        </p:nvPicPr>
        <p:blipFill>
          <a:blip r:embed="rId3"/>
          <a:stretch>
            <a:fillRect/>
          </a:stretch>
        </p:blipFill>
        <p:spPr>
          <a:xfrm>
            <a:off x="587828" y="1142999"/>
            <a:ext cx="2857500" cy="2857500"/>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652BE9E0-19E9-FE41-92C6-C38CF4C0370C}"/>
              </a:ext>
            </a:extLst>
          </p:cNvPr>
          <p:cNvPicPr>
            <a:picLocks noChangeAspect="1"/>
          </p:cNvPicPr>
          <p:nvPr/>
        </p:nvPicPr>
        <p:blipFill>
          <a:blip r:embed="rId4"/>
          <a:stretch>
            <a:fillRect/>
          </a:stretch>
        </p:blipFill>
        <p:spPr>
          <a:xfrm>
            <a:off x="4572000" y="1888921"/>
            <a:ext cx="1987927" cy="1365656"/>
          </a:xfrm>
          <a:prstGeom prst="rect">
            <a:avLst/>
          </a:prstGeom>
        </p:spPr>
      </p:pic>
      <p:sp>
        <p:nvSpPr>
          <p:cNvPr id="14" name="TextBox 13">
            <a:extLst>
              <a:ext uri="{FF2B5EF4-FFF2-40B4-BE49-F238E27FC236}">
                <a16:creationId xmlns:a16="http://schemas.microsoft.com/office/drawing/2014/main" id="{6159920F-3044-184B-A781-426FC80AC6DC}"/>
              </a:ext>
            </a:extLst>
          </p:cNvPr>
          <p:cNvSpPr txBox="1"/>
          <p:nvPr/>
        </p:nvSpPr>
        <p:spPr>
          <a:xfrm>
            <a:off x="7127422" y="2110084"/>
            <a:ext cx="1765227" cy="923330"/>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Students Create </a:t>
            </a:r>
          </a:p>
          <a:p>
            <a:r>
              <a:rPr lang="en-US" sz="1800" b="1" dirty="0">
                <a:latin typeface="Calibri" panose="020F0502020204030204" pitchFamily="34" charset="0"/>
                <a:cs typeface="Calibri" panose="020F0502020204030204" pitchFamily="34" charset="0"/>
              </a:rPr>
              <a:t>Flow Maps of </a:t>
            </a:r>
          </a:p>
          <a:p>
            <a:r>
              <a:rPr lang="en-US" sz="1800" b="1" dirty="0">
                <a:latin typeface="Calibri" panose="020F0502020204030204" pitchFamily="34" charset="0"/>
                <a:cs typeface="Calibri" panose="020F0502020204030204" pitchFamily="34" charset="0"/>
              </a:rPr>
              <a:t>How To Do</a:t>
            </a:r>
          </a:p>
        </p:txBody>
      </p:sp>
    </p:spTree>
    <p:extLst>
      <p:ext uri="{BB962C8B-B14F-4D97-AF65-F5344CB8AC3E}">
        <p14:creationId xmlns:p14="http://schemas.microsoft.com/office/powerpoint/2010/main" val="3268070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BE52AB-B74B-C54E-BFDC-AFA26687CAB0}"/>
              </a:ext>
            </a:extLst>
          </p:cNvPr>
          <p:cNvSpPr/>
          <p:nvPr/>
        </p:nvSpPr>
        <p:spPr>
          <a:xfrm>
            <a:off x="547007" y="424543"/>
            <a:ext cx="1273629" cy="840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FCDA779-B301-D94C-BA73-AEE4E39415AC}"/>
              </a:ext>
            </a:extLst>
          </p:cNvPr>
          <p:cNvSpPr/>
          <p:nvPr/>
        </p:nvSpPr>
        <p:spPr>
          <a:xfrm>
            <a:off x="3257549" y="595993"/>
            <a:ext cx="1273629" cy="840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B2D174A-806C-8545-920B-25CA9404A385}"/>
              </a:ext>
            </a:extLst>
          </p:cNvPr>
          <p:cNvSpPr/>
          <p:nvPr/>
        </p:nvSpPr>
        <p:spPr>
          <a:xfrm>
            <a:off x="5853793" y="457201"/>
            <a:ext cx="1273629" cy="840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0A42D7C-64A4-254E-97ED-20B1CCE93D4C}"/>
              </a:ext>
            </a:extLst>
          </p:cNvPr>
          <p:cNvSpPr/>
          <p:nvPr/>
        </p:nvSpPr>
        <p:spPr>
          <a:xfrm>
            <a:off x="1371599" y="3886201"/>
            <a:ext cx="7682594" cy="840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2AF5380-FA44-DF4D-9271-5B4711163DA3}"/>
              </a:ext>
            </a:extLst>
          </p:cNvPr>
          <p:cNvPicPr>
            <a:picLocks noChangeAspect="1"/>
          </p:cNvPicPr>
          <p:nvPr/>
        </p:nvPicPr>
        <p:blipFill>
          <a:blip r:embed="rId3"/>
          <a:stretch>
            <a:fillRect/>
          </a:stretch>
        </p:blipFill>
        <p:spPr>
          <a:xfrm>
            <a:off x="587828" y="1142999"/>
            <a:ext cx="2857500" cy="2857500"/>
          </a:xfrm>
          <a:prstGeom prst="rect">
            <a:avLst/>
          </a:prstGeom>
        </p:spPr>
      </p:pic>
      <p:pic>
        <p:nvPicPr>
          <p:cNvPr id="11" name="Picture 10">
            <a:extLst>
              <a:ext uri="{FF2B5EF4-FFF2-40B4-BE49-F238E27FC236}">
                <a16:creationId xmlns:a16="http://schemas.microsoft.com/office/drawing/2014/main" id="{12CD0791-3403-694E-A7A8-A76FD2F0AFEB}"/>
              </a:ext>
            </a:extLst>
          </p:cNvPr>
          <p:cNvPicPr>
            <a:picLocks noChangeAspect="1"/>
          </p:cNvPicPr>
          <p:nvPr/>
        </p:nvPicPr>
        <p:blipFill>
          <a:blip r:embed="rId4"/>
          <a:stretch>
            <a:fillRect/>
          </a:stretch>
        </p:blipFill>
        <p:spPr>
          <a:xfrm>
            <a:off x="3876378" y="1265464"/>
            <a:ext cx="4762500" cy="2717800"/>
          </a:xfrm>
          <a:prstGeom prst="rect">
            <a:avLst/>
          </a:prstGeom>
        </p:spPr>
      </p:pic>
    </p:spTree>
    <p:extLst>
      <p:ext uri="{BB962C8B-B14F-4D97-AF65-F5344CB8AC3E}">
        <p14:creationId xmlns:p14="http://schemas.microsoft.com/office/powerpoint/2010/main" val="1574864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7142C0-C670-5A4A-BAC6-E127B5F0EA88}"/>
              </a:ext>
            </a:extLst>
          </p:cNvPr>
          <p:cNvSpPr txBox="1"/>
          <p:nvPr/>
        </p:nvSpPr>
        <p:spPr>
          <a:xfrm>
            <a:off x="734785" y="164878"/>
            <a:ext cx="7674429" cy="4505401"/>
          </a:xfrm>
          <a:prstGeom prst="rect">
            <a:avLst/>
          </a:prstGeom>
          <a:noFill/>
        </p:spPr>
        <p:txBody>
          <a:bodyPr wrap="square" rtlCol="0">
            <a:spAutoFit/>
          </a:bodyPr>
          <a:lstStyle/>
          <a:p>
            <a:pPr>
              <a:lnSpc>
                <a:spcPct val="150000"/>
              </a:lnSpc>
            </a:pPr>
            <a:r>
              <a:rPr lang="en-US" sz="6600" b="1" dirty="0">
                <a:latin typeface="Calibri" panose="020F0502020204030204" pitchFamily="34" charset="0"/>
                <a:cs typeface="Calibri" panose="020F0502020204030204" pitchFamily="34" charset="0"/>
              </a:rPr>
              <a:t>What Do We Model as the School Adult Community Leaders?</a:t>
            </a:r>
          </a:p>
        </p:txBody>
      </p:sp>
    </p:spTree>
    <p:extLst>
      <p:ext uri="{BB962C8B-B14F-4D97-AF65-F5344CB8AC3E}">
        <p14:creationId xmlns:p14="http://schemas.microsoft.com/office/powerpoint/2010/main" val="2300643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7142C0-C670-5A4A-BAC6-E127B5F0EA88}"/>
              </a:ext>
            </a:extLst>
          </p:cNvPr>
          <p:cNvSpPr txBox="1"/>
          <p:nvPr/>
        </p:nvSpPr>
        <p:spPr>
          <a:xfrm>
            <a:off x="734785" y="164878"/>
            <a:ext cx="7674429" cy="4505401"/>
          </a:xfrm>
          <a:prstGeom prst="rect">
            <a:avLst/>
          </a:prstGeom>
          <a:noFill/>
        </p:spPr>
        <p:txBody>
          <a:bodyPr wrap="square" rtlCol="0">
            <a:spAutoFit/>
          </a:bodyPr>
          <a:lstStyle/>
          <a:p>
            <a:pPr>
              <a:lnSpc>
                <a:spcPct val="150000"/>
              </a:lnSpc>
            </a:pPr>
            <a:r>
              <a:rPr lang="en-US" sz="6600" b="1" dirty="0">
                <a:latin typeface="Calibri" panose="020F0502020204030204" pitchFamily="34" charset="0"/>
                <a:cs typeface="Calibri" panose="020F0502020204030204" pitchFamily="34" charset="0"/>
              </a:rPr>
              <a:t>Joy</a:t>
            </a:r>
          </a:p>
          <a:p>
            <a:pPr>
              <a:lnSpc>
                <a:spcPct val="150000"/>
              </a:lnSpc>
            </a:pPr>
            <a:r>
              <a:rPr lang="en-US" sz="6600" b="1" dirty="0">
                <a:latin typeface="Calibri" panose="020F0502020204030204" pitchFamily="34" charset="0"/>
                <a:cs typeface="Calibri" panose="020F0502020204030204" pitchFamily="34" charset="0"/>
              </a:rPr>
              <a:t>Belief</a:t>
            </a:r>
          </a:p>
          <a:p>
            <a:pPr>
              <a:lnSpc>
                <a:spcPct val="150000"/>
              </a:lnSpc>
            </a:pPr>
            <a:r>
              <a:rPr lang="en-US" sz="6600" b="1" dirty="0">
                <a:latin typeface="Calibri" panose="020F0502020204030204" pitchFamily="34" charset="0"/>
                <a:cs typeface="Calibri" panose="020F0502020204030204" pitchFamily="34" charset="0"/>
              </a:rPr>
              <a:t>Patience</a:t>
            </a:r>
          </a:p>
        </p:txBody>
      </p:sp>
    </p:spTree>
    <p:extLst>
      <p:ext uri="{BB962C8B-B14F-4D97-AF65-F5344CB8AC3E}">
        <p14:creationId xmlns:p14="http://schemas.microsoft.com/office/powerpoint/2010/main" val="2094459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C7060E-FF3E-D049-B0BA-15A8E469C903}"/>
              </a:ext>
            </a:extLst>
          </p:cNvPr>
          <p:cNvSpPr txBox="1"/>
          <p:nvPr/>
        </p:nvSpPr>
        <p:spPr>
          <a:xfrm>
            <a:off x="342089" y="67343"/>
            <a:ext cx="4043094" cy="1569660"/>
          </a:xfrm>
          <a:prstGeom prst="rect">
            <a:avLst/>
          </a:prstGeom>
          <a:noFill/>
        </p:spPr>
        <p:txBody>
          <a:bodyPr wrap="none" rtlCol="0">
            <a:spAutoFit/>
          </a:bodyPr>
          <a:lstStyle/>
          <a:p>
            <a:r>
              <a:rPr lang="en-US" sz="9600" b="1" dirty="0">
                <a:solidFill>
                  <a:srgbClr val="FFFF00"/>
                </a:solidFill>
                <a:latin typeface="Calibri" panose="020F0502020204030204" pitchFamily="34" charset="0"/>
                <a:cs typeface="Calibri" panose="020F0502020204030204" pitchFamily="34" charset="0"/>
              </a:rPr>
              <a:t>Objects</a:t>
            </a:r>
          </a:p>
        </p:txBody>
      </p:sp>
      <p:sp>
        <p:nvSpPr>
          <p:cNvPr id="2" name="TextBox 1">
            <a:extLst>
              <a:ext uri="{FF2B5EF4-FFF2-40B4-BE49-F238E27FC236}">
                <a16:creationId xmlns:a16="http://schemas.microsoft.com/office/drawing/2014/main" id="{FFD84466-E48E-5D4C-AA14-8D3E50C48769}"/>
              </a:ext>
            </a:extLst>
          </p:cNvPr>
          <p:cNvSpPr txBox="1"/>
          <p:nvPr/>
        </p:nvSpPr>
        <p:spPr>
          <a:xfrm>
            <a:off x="308634" y="0"/>
            <a:ext cx="4043094" cy="1569660"/>
          </a:xfrm>
          <a:prstGeom prst="rect">
            <a:avLst/>
          </a:prstGeom>
          <a:noFill/>
        </p:spPr>
        <p:txBody>
          <a:bodyPr wrap="none" rtlCol="0">
            <a:spAutoFit/>
          </a:bodyPr>
          <a:lstStyle/>
          <a:p>
            <a:r>
              <a:rPr lang="en-US" sz="9600" b="1" dirty="0">
                <a:latin typeface="Calibri" panose="020F0502020204030204" pitchFamily="34" charset="0"/>
                <a:cs typeface="Calibri" panose="020F0502020204030204" pitchFamily="34" charset="0"/>
              </a:rPr>
              <a:t>Objects</a:t>
            </a:r>
          </a:p>
        </p:txBody>
      </p:sp>
      <p:pic>
        <p:nvPicPr>
          <p:cNvPr id="5" name="Picture 4">
            <a:extLst>
              <a:ext uri="{FF2B5EF4-FFF2-40B4-BE49-F238E27FC236}">
                <a16:creationId xmlns:a16="http://schemas.microsoft.com/office/drawing/2014/main" id="{6605C44B-BEC5-BF48-AA67-99A3E5C80DB7}"/>
              </a:ext>
            </a:extLst>
          </p:cNvPr>
          <p:cNvPicPr>
            <a:picLocks noChangeAspect="1"/>
          </p:cNvPicPr>
          <p:nvPr/>
        </p:nvPicPr>
        <p:blipFill>
          <a:blip r:embed="rId2"/>
          <a:stretch>
            <a:fillRect/>
          </a:stretch>
        </p:blipFill>
        <p:spPr>
          <a:xfrm>
            <a:off x="3058510" y="1726647"/>
            <a:ext cx="6085490" cy="3416853"/>
          </a:xfrm>
          <a:prstGeom prst="rect">
            <a:avLst/>
          </a:prstGeom>
        </p:spPr>
      </p:pic>
    </p:spTree>
    <p:extLst>
      <p:ext uri="{BB962C8B-B14F-4D97-AF65-F5344CB8AC3E}">
        <p14:creationId xmlns:p14="http://schemas.microsoft.com/office/powerpoint/2010/main" val="2611760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84466-E48E-5D4C-AA14-8D3E50C48769}"/>
              </a:ext>
            </a:extLst>
          </p:cNvPr>
          <p:cNvSpPr txBox="1"/>
          <p:nvPr/>
        </p:nvSpPr>
        <p:spPr>
          <a:xfrm>
            <a:off x="308634" y="0"/>
            <a:ext cx="7962436" cy="1569660"/>
          </a:xfrm>
          <a:prstGeom prst="rect">
            <a:avLst/>
          </a:prstGeom>
          <a:noFill/>
        </p:spPr>
        <p:txBody>
          <a:bodyPr wrap="none" rtlCol="0">
            <a:spAutoFit/>
          </a:bodyPr>
          <a:lstStyle/>
          <a:p>
            <a:r>
              <a:rPr lang="en-US" sz="9600" b="1" dirty="0">
                <a:latin typeface="Calibri" panose="020F0502020204030204" pitchFamily="34" charset="0"/>
                <a:cs typeface="Calibri" panose="020F0502020204030204" pitchFamily="34" charset="0"/>
              </a:rPr>
              <a:t>Objects - Space</a:t>
            </a:r>
          </a:p>
        </p:txBody>
      </p:sp>
      <p:pic>
        <p:nvPicPr>
          <p:cNvPr id="6" name="Picture 5">
            <a:extLst>
              <a:ext uri="{FF2B5EF4-FFF2-40B4-BE49-F238E27FC236}">
                <a16:creationId xmlns:a16="http://schemas.microsoft.com/office/drawing/2014/main" id="{D8FF11D0-4C86-284E-8A32-018A70808BD3}"/>
              </a:ext>
            </a:extLst>
          </p:cNvPr>
          <p:cNvPicPr>
            <a:picLocks noChangeAspect="1"/>
          </p:cNvPicPr>
          <p:nvPr/>
        </p:nvPicPr>
        <p:blipFill>
          <a:blip r:embed="rId2"/>
          <a:stretch>
            <a:fillRect/>
          </a:stretch>
        </p:blipFill>
        <p:spPr>
          <a:xfrm>
            <a:off x="3007385" y="1691654"/>
            <a:ext cx="6136615" cy="3451846"/>
          </a:xfrm>
          <a:prstGeom prst="rect">
            <a:avLst/>
          </a:prstGeom>
        </p:spPr>
      </p:pic>
    </p:spTree>
    <p:extLst>
      <p:ext uri="{BB962C8B-B14F-4D97-AF65-F5344CB8AC3E}">
        <p14:creationId xmlns:p14="http://schemas.microsoft.com/office/powerpoint/2010/main" val="3109366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84466-E48E-5D4C-AA14-8D3E50C48769}"/>
              </a:ext>
            </a:extLst>
          </p:cNvPr>
          <p:cNvSpPr txBox="1"/>
          <p:nvPr/>
        </p:nvSpPr>
        <p:spPr>
          <a:xfrm>
            <a:off x="308634" y="0"/>
            <a:ext cx="7962436" cy="1569660"/>
          </a:xfrm>
          <a:prstGeom prst="rect">
            <a:avLst/>
          </a:prstGeom>
          <a:noFill/>
        </p:spPr>
        <p:txBody>
          <a:bodyPr wrap="none" rtlCol="0">
            <a:spAutoFit/>
          </a:bodyPr>
          <a:lstStyle/>
          <a:p>
            <a:r>
              <a:rPr lang="en-US" sz="9600" b="1" dirty="0">
                <a:latin typeface="Calibri" panose="020F0502020204030204" pitchFamily="34" charset="0"/>
                <a:cs typeface="Calibri" panose="020F0502020204030204" pitchFamily="34" charset="0"/>
              </a:rPr>
              <a:t>Objects - Space</a:t>
            </a:r>
          </a:p>
        </p:txBody>
      </p:sp>
      <p:pic>
        <p:nvPicPr>
          <p:cNvPr id="4" name="Picture 3">
            <a:extLst>
              <a:ext uri="{FF2B5EF4-FFF2-40B4-BE49-F238E27FC236}">
                <a16:creationId xmlns:a16="http://schemas.microsoft.com/office/drawing/2014/main" id="{9D308B13-2E5A-0E41-82EB-5D2A1FD1B8F2}"/>
              </a:ext>
            </a:extLst>
          </p:cNvPr>
          <p:cNvPicPr>
            <a:picLocks noChangeAspect="1"/>
          </p:cNvPicPr>
          <p:nvPr/>
        </p:nvPicPr>
        <p:blipFill>
          <a:blip r:embed="rId2"/>
          <a:stretch>
            <a:fillRect/>
          </a:stretch>
        </p:blipFill>
        <p:spPr>
          <a:xfrm>
            <a:off x="3594847" y="1453313"/>
            <a:ext cx="5549153" cy="3690187"/>
          </a:xfrm>
          <a:prstGeom prst="rect">
            <a:avLst/>
          </a:prstGeom>
        </p:spPr>
      </p:pic>
    </p:spTree>
    <p:extLst>
      <p:ext uri="{BB962C8B-B14F-4D97-AF65-F5344CB8AC3E}">
        <p14:creationId xmlns:p14="http://schemas.microsoft.com/office/powerpoint/2010/main" val="2710173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E46104-D3CE-4A49-BEFA-C123E86810FC}"/>
              </a:ext>
            </a:extLst>
          </p:cNvPr>
          <p:cNvSpPr txBox="1"/>
          <p:nvPr/>
        </p:nvSpPr>
        <p:spPr>
          <a:xfrm>
            <a:off x="973396" y="187781"/>
            <a:ext cx="7229864" cy="4708981"/>
          </a:xfrm>
          <a:prstGeom prst="rect">
            <a:avLst/>
          </a:prstGeom>
          <a:noFill/>
        </p:spPr>
        <p:txBody>
          <a:bodyPr wrap="none" rtlCol="0">
            <a:spAutoFit/>
          </a:bodyPr>
          <a:lstStyle/>
          <a:p>
            <a:pPr algn="ctr"/>
            <a:r>
              <a:rPr lang="en-US" sz="6000" b="1" dirty="0">
                <a:solidFill>
                  <a:srgbClr val="FFFF00"/>
                </a:solidFill>
                <a:latin typeface="Calibri" panose="020F0502020204030204" pitchFamily="34" charset="0"/>
                <a:cs typeface="Calibri" panose="020F0502020204030204" pitchFamily="34" charset="0"/>
              </a:rPr>
              <a:t>Thinking Environment</a:t>
            </a:r>
          </a:p>
          <a:p>
            <a:pPr algn="ctr"/>
            <a:r>
              <a:rPr lang="en-US" sz="6000" b="1" dirty="0">
                <a:solidFill>
                  <a:srgbClr val="FFFF00"/>
                </a:solidFill>
                <a:latin typeface="Calibri" panose="020F0502020204030204" pitchFamily="34" charset="0"/>
                <a:cs typeface="Calibri" panose="020F0502020204030204" pitchFamily="34" charset="0"/>
              </a:rPr>
              <a:t>Belief</a:t>
            </a:r>
          </a:p>
          <a:p>
            <a:pPr algn="ctr"/>
            <a:r>
              <a:rPr lang="en-US" sz="6000" b="1" dirty="0">
                <a:solidFill>
                  <a:srgbClr val="FFFF00"/>
                </a:solidFill>
                <a:latin typeface="Calibri" panose="020F0502020204030204" pitchFamily="34" charset="0"/>
                <a:cs typeface="Calibri" panose="020F0502020204030204" pitchFamily="34" charset="0"/>
              </a:rPr>
              <a:t>People</a:t>
            </a:r>
          </a:p>
          <a:p>
            <a:pPr algn="ctr"/>
            <a:r>
              <a:rPr lang="en-US" sz="6000" b="1" dirty="0">
                <a:solidFill>
                  <a:srgbClr val="FFFF00"/>
                </a:solidFill>
                <a:latin typeface="Calibri" panose="020F0502020204030204" pitchFamily="34" charset="0"/>
                <a:cs typeface="Calibri" panose="020F0502020204030204" pitchFamily="34" charset="0"/>
              </a:rPr>
              <a:t>Materials</a:t>
            </a:r>
          </a:p>
          <a:p>
            <a:pPr algn="ctr"/>
            <a:r>
              <a:rPr lang="en-US" sz="6000" b="1" dirty="0">
                <a:solidFill>
                  <a:srgbClr val="FFFF00"/>
                </a:solidFill>
                <a:latin typeface="Calibri" panose="020F0502020204030204" pitchFamily="34" charset="0"/>
                <a:cs typeface="Calibri" panose="020F0502020204030204" pitchFamily="34" charset="0"/>
              </a:rPr>
              <a:t>Objects</a:t>
            </a:r>
          </a:p>
        </p:txBody>
      </p:sp>
      <p:sp>
        <p:nvSpPr>
          <p:cNvPr id="2" name="TextBox 1">
            <a:extLst>
              <a:ext uri="{FF2B5EF4-FFF2-40B4-BE49-F238E27FC236}">
                <a16:creationId xmlns:a16="http://schemas.microsoft.com/office/drawing/2014/main" id="{11157420-862C-5541-B37A-1385F59DA1EB}"/>
              </a:ext>
            </a:extLst>
          </p:cNvPr>
          <p:cNvSpPr txBox="1"/>
          <p:nvPr/>
        </p:nvSpPr>
        <p:spPr>
          <a:xfrm>
            <a:off x="957068" y="146957"/>
            <a:ext cx="7229864" cy="4708981"/>
          </a:xfrm>
          <a:prstGeom prst="rect">
            <a:avLst/>
          </a:prstGeom>
          <a:noFill/>
        </p:spPr>
        <p:txBody>
          <a:bodyPr wrap="none" rtlCol="0">
            <a:spAutoFit/>
          </a:bodyPr>
          <a:lstStyle/>
          <a:p>
            <a:pPr algn="ctr"/>
            <a:r>
              <a:rPr lang="en-US" sz="6000" b="1" u="sng" dirty="0">
                <a:latin typeface="Calibri" panose="020F0502020204030204" pitchFamily="34" charset="0"/>
                <a:cs typeface="Calibri" panose="020F0502020204030204" pitchFamily="34" charset="0"/>
              </a:rPr>
              <a:t>Thinking Environment</a:t>
            </a:r>
          </a:p>
          <a:p>
            <a:pPr algn="ctr"/>
            <a:r>
              <a:rPr lang="en-US" sz="6000" b="1" dirty="0">
                <a:latin typeface="Calibri" panose="020F0502020204030204" pitchFamily="34" charset="0"/>
                <a:cs typeface="Calibri" panose="020F0502020204030204" pitchFamily="34" charset="0"/>
              </a:rPr>
              <a:t>Belief</a:t>
            </a:r>
          </a:p>
          <a:p>
            <a:pPr algn="ctr"/>
            <a:r>
              <a:rPr lang="en-US" sz="6000" b="1" dirty="0">
                <a:latin typeface="Calibri" panose="020F0502020204030204" pitchFamily="34" charset="0"/>
                <a:cs typeface="Calibri" panose="020F0502020204030204" pitchFamily="34" charset="0"/>
              </a:rPr>
              <a:t>People</a:t>
            </a:r>
          </a:p>
          <a:p>
            <a:pPr algn="ctr"/>
            <a:r>
              <a:rPr lang="en-US" sz="6000" b="1" dirty="0">
                <a:latin typeface="Calibri" panose="020F0502020204030204" pitchFamily="34" charset="0"/>
                <a:cs typeface="Calibri" panose="020F0502020204030204" pitchFamily="34" charset="0"/>
              </a:rPr>
              <a:t>Materials</a:t>
            </a:r>
          </a:p>
          <a:p>
            <a:pPr algn="ctr"/>
            <a:r>
              <a:rPr lang="en-US" sz="6000" b="1" dirty="0">
                <a:latin typeface="Calibri" panose="020F0502020204030204" pitchFamily="34" charset="0"/>
                <a:cs typeface="Calibri" panose="020F0502020204030204" pitchFamily="34" charset="0"/>
              </a:rPr>
              <a:t>Objects</a:t>
            </a:r>
          </a:p>
        </p:txBody>
      </p:sp>
    </p:spTree>
    <p:extLst>
      <p:ext uri="{BB962C8B-B14F-4D97-AF65-F5344CB8AC3E}">
        <p14:creationId xmlns:p14="http://schemas.microsoft.com/office/powerpoint/2010/main" val="3222393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8772" y="1153813"/>
            <a:ext cx="6966457" cy="3106178"/>
          </a:xfrm>
          <a:prstGeom prst="rect">
            <a:avLst/>
          </a:prstGeom>
        </p:spPr>
      </p:pic>
      <p:sp>
        <p:nvSpPr>
          <p:cNvPr id="3" name="Rectangle 2"/>
          <p:cNvSpPr/>
          <p:nvPr/>
        </p:nvSpPr>
        <p:spPr>
          <a:xfrm>
            <a:off x="1478004" y="574912"/>
            <a:ext cx="580608"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input</a:t>
            </a:r>
            <a:endParaRPr lang="en-US" dirty="0"/>
          </a:p>
        </p:txBody>
      </p:sp>
      <p:sp>
        <p:nvSpPr>
          <p:cNvPr id="4" name="Rectangle 3"/>
          <p:cNvSpPr/>
          <p:nvPr/>
        </p:nvSpPr>
        <p:spPr>
          <a:xfrm>
            <a:off x="6437438" y="574912"/>
            <a:ext cx="1601721"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Effects / Outcomes</a:t>
            </a:r>
            <a:endParaRPr lang="en-US" dirty="0"/>
          </a:p>
        </p:txBody>
      </p:sp>
      <p:sp>
        <p:nvSpPr>
          <p:cNvPr id="6" name="Rectangle 5"/>
          <p:cNvSpPr/>
          <p:nvPr/>
        </p:nvSpPr>
        <p:spPr>
          <a:xfrm>
            <a:off x="711613" y="72769"/>
            <a:ext cx="4365298"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Multi-Flow Map:  Cause and Effect + Frame of Reference</a:t>
            </a:r>
          </a:p>
        </p:txBody>
      </p:sp>
      <p:sp>
        <p:nvSpPr>
          <p:cNvPr id="7" name="Rectangle 6"/>
          <p:cNvSpPr/>
          <p:nvPr/>
        </p:nvSpPr>
        <p:spPr>
          <a:xfrm>
            <a:off x="4236352" y="576424"/>
            <a:ext cx="607859"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event</a:t>
            </a:r>
            <a:endParaRPr lang="en-US" dirty="0"/>
          </a:p>
        </p:txBody>
      </p:sp>
      <p:sp>
        <p:nvSpPr>
          <p:cNvPr id="9" name="TextBox 8">
            <a:extLst>
              <a:ext uri="{FF2B5EF4-FFF2-40B4-BE49-F238E27FC236}">
                <a16:creationId xmlns:a16="http://schemas.microsoft.com/office/drawing/2014/main" id="{6A21D83F-CDF8-7441-86AE-E346BBD4B769}"/>
              </a:ext>
            </a:extLst>
          </p:cNvPr>
          <p:cNvSpPr txBox="1"/>
          <p:nvPr/>
        </p:nvSpPr>
        <p:spPr>
          <a:xfrm>
            <a:off x="6437438" y="1515753"/>
            <a:ext cx="1688668" cy="738664"/>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Provides a space to build trust</a:t>
            </a:r>
          </a:p>
          <a:p>
            <a:endParaRPr lang="en-US" dirty="0"/>
          </a:p>
        </p:txBody>
      </p:sp>
      <p:sp>
        <p:nvSpPr>
          <p:cNvPr id="10" name="TextBox 9">
            <a:extLst>
              <a:ext uri="{FF2B5EF4-FFF2-40B4-BE49-F238E27FC236}">
                <a16:creationId xmlns:a16="http://schemas.microsoft.com/office/drawing/2014/main" id="{C62B4FE1-48DB-E847-B07B-41F9E9A8C5FC}"/>
              </a:ext>
            </a:extLst>
          </p:cNvPr>
          <p:cNvSpPr txBox="1"/>
          <p:nvPr/>
        </p:nvSpPr>
        <p:spPr>
          <a:xfrm>
            <a:off x="6505493" y="3364202"/>
            <a:ext cx="1552558" cy="738664"/>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Promotes a growth mindset</a:t>
            </a:r>
          </a:p>
          <a:p>
            <a:endParaRPr lang="en-US" dirty="0"/>
          </a:p>
        </p:txBody>
      </p:sp>
      <p:sp>
        <p:nvSpPr>
          <p:cNvPr id="8" name="Rectangle 7">
            <a:extLst>
              <a:ext uri="{FF2B5EF4-FFF2-40B4-BE49-F238E27FC236}">
                <a16:creationId xmlns:a16="http://schemas.microsoft.com/office/drawing/2014/main" id="{10016463-CE48-0043-BC95-55B9F32868EB}"/>
              </a:ext>
            </a:extLst>
          </p:cNvPr>
          <p:cNvSpPr/>
          <p:nvPr/>
        </p:nvSpPr>
        <p:spPr>
          <a:xfrm>
            <a:off x="267197" y="380546"/>
            <a:ext cx="8734300" cy="4636779"/>
          </a:xfrm>
          <a:prstGeom prst="rect">
            <a:avLst/>
          </a:prstGeom>
          <a:noFill/>
          <a:ln w="57150">
            <a:solidFill>
              <a:srgbClr val="FF6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63F506-28F4-4542-9A78-BC95DA4B2BC4}"/>
              </a:ext>
            </a:extLst>
          </p:cNvPr>
          <p:cNvSpPr txBox="1"/>
          <p:nvPr/>
        </p:nvSpPr>
        <p:spPr>
          <a:xfrm>
            <a:off x="3088911" y="4547943"/>
            <a:ext cx="5747086" cy="338554"/>
          </a:xfrm>
          <a:prstGeom prst="rect">
            <a:avLst/>
          </a:prstGeom>
          <a:noFill/>
        </p:spPr>
        <p:txBody>
          <a:bodyPr wrap="none" rtlCol="0">
            <a:spAutoFit/>
          </a:bodyPr>
          <a:lstStyle/>
          <a:p>
            <a:r>
              <a:rPr lang="en-US" sz="1600" b="1" i="1" dirty="0">
                <a:solidFill>
                  <a:srgbClr val="FF6601"/>
                </a:solidFill>
                <a:latin typeface="Calibri" panose="020F0502020204030204" pitchFamily="34" charset="0"/>
                <a:cs typeface="Calibri" panose="020F0502020204030204" pitchFamily="34" charset="0"/>
              </a:rPr>
              <a:t>Who • How • Regularity • Practice • Models of Excellence • Roles</a:t>
            </a:r>
          </a:p>
        </p:txBody>
      </p:sp>
      <p:sp>
        <p:nvSpPr>
          <p:cNvPr id="13" name="Rectangle 12">
            <a:extLst>
              <a:ext uri="{FF2B5EF4-FFF2-40B4-BE49-F238E27FC236}">
                <a16:creationId xmlns:a16="http://schemas.microsoft.com/office/drawing/2014/main" id="{E2CBEFDF-E4E0-AF4F-8EA3-C5678ED6B85F}"/>
              </a:ext>
            </a:extLst>
          </p:cNvPr>
          <p:cNvSpPr/>
          <p:nvPr/>
        </p:nvSpPr>
        <p:spPr>
          <a:xfrm>
            <a:off x="3703137" y="1922072"/>
            <a:ext cx="1688669" cy="1569660"/>
          </a:xfrm>
          <a:prstGeom prst="rect">
            <a:avLst/>
          </a:prstGeom>
        </p:spPr>
        <p:txBody>
          <a:bodyPr wrap="square">
            <a:spAutoFit/>
          </a:bodyPr>
          <a:lstStyle/>
          <a:p>
            <a:pPr algn="ctr"/>
            <a:r>
              <a:rPr lang="en-US" sz="2400" b="1" dirty="0">
                <a:latin typeface="Calibri" panose="020F0502020204030204" pitchFamily="34" charset="0"/>
                <a:cs typeface="Calibri" panose="020F0502020204030204" pitchFamily="34" charset="0"/>
              </a:rPr>
              <a:t>Building</a:t>
            </a:r>
          </a:p>
          <a:p>
            <a:pPr algn="ctr"/>
            <a:r>
              <a:rPr lang="en-US" sz="2400" b="1" dirty="0">
                <a:latin typeface="Calibri" panose="020F0502020204030204" pitchFamily="34" charset="0"/>
                <a:cs typeface="Calibri" panose="020F0502020204030204" pitchFamily="34" charset="0"/>
              </a:rPr>
              <a:t>Community</a:t>
            </a:r>
          </a:p>
          <a:p>
            <a:pPr algn="ctr"/>
            <a:r>
              <a:rPr lang="en-US" sz="2400" b="1" dirty="0">
                <a:latin typeface="Calibri" panose="020F0502020204030204" pitchFamily="34" charset="0"/>
                <a:cs typeface="Calibri" panose="020F0502020204030204" pitchFamily="34" charset="0"/>
              </a:rPr>
              <a:t>&amp; Social Distancing</a:t>
            </a:r>
            <a:endParaRPr lang="en-US" sz="2400" dirty="0"/>
          </a:p>
        </p:txBody>
      </p:sp>
    </p:spTree>
    <p:extLst>
      <p:ext uri="{BB962C8B-B14F-4D97-AF65-F5344CB8AC3E}">
        <p14:creationId xmlns:p14="http://schemas.microsoft.com/office/powerpoint/2010/main" val="1901740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84466-E48E-5D4C-AA14-8D3E50C48769}"/>
              </a:ext>
            </a:extLst>
          </p:cNvPr>
          <p:cNvSpPr txBox="1"/>
          <p:nvPr/>
        </p:nvSpPr>
        <p:spPr>
          <a:xfrm>
            <a:off x="308634" y="0"/>
            <a:ext cx="6136616" cy="1569660"/>
          </a:xfrm>
          <a:prstGeom prst="rect">
            <a:avLst/>
          </a:prstGeom>
          <a:noFill/>
        </p:spPr>
        <p:txBody>
          <a:bodyPr wrap="none" rtlCol="0">
            <a:spAutoFit/>
          </a:bodyPr>
          <a:lstStyle/>
          <a:p>
            <a:r>
              <a:rPr lang="en-US" sz="9600" b="1" dirty="0">
                <a:latin typeface="Calibri" panose="020F0502020204030204" pitchFamily="34" charset="0"/>
                <a:cs typeface="Calibri" panose="020F0502020204030204" pitchFamily="34" charset="0"/>
              </a:rPr>
              <a:t>Community</a:t>
            </a:r>
          </a:p>
        </p:txBody>
      </p:sp>
      <p:pic>
        <p:nvPicPr>
          <p:cNvPr id="7" name="Picture 6">
            <a:extLst>
              <a:ext uri="{FF2B5EF4-FFF2-40B4-BE49-F238E27FC236}">
                <a16:creationId xmlns:a16="http://schemas.microsoft.com/office/drawing/2014/main" id="{21AA852F-998F-054E-9DF1-4BC8151A64E3}"/>
              </a:ext>
            </a:extLst>
          </p:cNvPr>
          <p:cNvPicPr>
            <a:picLocks noChangeAspect="1"/>
          </p:cNvPicPr>
          <p:nvPr/>
        </p:nvPicPr>
        <p:blipFill>
          <a:blip r:embed="rId2"/>
          <a:stretch>
            <a:fillRect/>
          </a:stretch>
        </p:blipFill>
        <p:spPr>
          <a:xfrm>
            <a:off x="3048091" y="1384161"/>
            <a:ext cx="5510895" cy="3664746"/>
          </a:xfrm>
          <a:prstGeom prst="rect">
            <a:avLst/>
          </a:prstGeom>
        </p:spPr>
      </p:pic>
    </p:spTree>
    <p:extLst>
      <p:ext uri="{BB962C8B-B14F-4D97-AF65-F5344CB8AC3E}">
        <p14:creationId xmlns:p14="http://schemas.microsoft.com/office/powerpoint/2010/main" val="2099198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a:extLst>
              <a:ext uri="{FF2B5EF4-FFF2-40B4-BE49-F238E27FC236}">
                <a16:creationId xmlns:a16="http://schemas.microsoft.com/office/drawing/2014/main" id="{F5582DE6-9EA3-EC4B-9800-0C71B65BEB3F}"/>
              </a:ext>
            </a:extLst>
          </p:cNvPr>
          <p:cNvSpPr>
            <a:spLocks noGrp="1" noChangeArrowheads="1"/>
          </p:cNvSpPr>
          <p:nvPr>
            <p:ph type="title"/>
          </p:nvPr>
        </p:nvSpPr>
        <p:spPr>
          <a:xfrm>
            <a:off x="1143000" y="68944"/>
            <a:ext cx="6858000" cy="458986"/>
          </a:xfrm>
        </p:spPr>
        <p:txBody>
          <a:bodyPr>
            <a:noAutofit/>
          </a:bodyPr>
          <a:lstStyle/>
          <a:p>
            <a:pPr algn="ctr"/>
            <a:r>
              <a:rPr lang="en-US" altLang="en-US" sz="3600" dirty="0">
                <a:ea typeface="ＭＳ Ｐゴシック" panose="020B0600070205080204" pitchFamily="34" charset="-128"/>
              </a:rPr>
              <a:t> Strategy Review Chart</a:t>
            </a:r>
          </a:p>
        </p:txBody>
      </p:sp>
      <p:graphicFrame>
        <p:nvGraphicFramePr>
          <p:cNvPr id="5" name="Group 2">
            <a:extLst>
              <a:ext uri="{FF2B5EF4-FFF2-40B4-BE49-F238E27FC236}">
                <a16:creationId xmlns:a16="http://schemas.microsoft.com/office/drawing/2014/main" id="{B9D7B809-1265-C242-9545-273379358BBE}"/>
              </a:ext>
            </a:extLst>
          </p:cNvPr>
          <p:cNvGraphicFramePr>
            <a:graphicFrameLocks/>
          </p:cNvGraphicFramePr>
          <p:nvPr>
            <p:extLst>
              <p:ext uri="{D42A27DB-BD31-4B8C-83A1-F6EECF244321}">
                <p14:modId xmlns:p14="http://schemas.microsoft.com/office/powerpoint/2010/main" val="4234549156"/>
              </p:ext>
            </p:extLst>
          </p:nvPr>
        </p:nvGraphicFramePr>
        <p:xfrm>
          <a:off x="762000" y="687586"/>
          <a:ext cx="7924800" cy="3485502"/>
        </p:xfrm>
        <a:graphic>
          <a:graphicData uri="http://schemas.openxmlformats.org/drawingml/2006/table">
            <a:tbl>
              <a:tblPr/>
              <a:tblGrid>
                <a:gridCol w="1245015">
                  <a:extLst>
                    <a:ext uri="{9D8B030D-6E8A-4147-A177-3AD203B41FA5}">
                      <a16:colId xmlns:a16="http://schemas.microsoft.com/office/drawing/2014/main" val="20000"/>
                    </a:ext>
                  </a:extLst>
                </a:gridCol>
                <a:gridCol w="1418236">
                  <a:extLst>
                    <a:ext uri="{9D8B030D-6E8A-4147-A177-3AD203B41FA5}">
                      <a16:colId xmlns:a16="http://schemas.microsoft.com/office/drawing/2014/main" val="20001"/>
                    </a:ext>
                  </a:extLst>
                </a:gridCol>
                <a:gridCol w="1288321">
                  <a:extLst>
                    <a:ext uri="{9D8B030D-6E8A-4147-A177-3AD203B41FA5}">
                      <a16:colId xmlns:a16="http://schemas.microsoft.com/office/drawing/2014/main" val="20002"/>
                    </a:ext>
                  </a:extLst>
                </a:gridCol>
                <a:gridCol w="1350856">
                  <a:extLst>
                    <a:ext uri="{9D8B030D-6E8A-4147-A177-3AD203B41FA5}">
                      <a16:colId xmlns:a16="http://schemas.microsoft.com/office/drawing/2014/main" val="20003"/>
                    </a:ext>
                  </a:extLst>
                </a:gridCol>
                <a:gridCol w="1263343">
                  <a:extLst>
                    <a:ext uri="{9D8B030D-6E8A-4147-A177-3AD203B41FA5}">
                      <a16:colId xmlns:a16="http://schemas.microsoft.com/office/drawing/2014/main" val="20004"/>
                    </a:ext>
                  </a:extLst>
                </a:gridCol>
                <a:gridCol w="1359029">
                  <a:extLst>
                    <a:ext uri="{9D8B030D-6E8A-4147-A177-3AD203B41FA5}">
                      <a16:colId xmlns:a16="http://schemas.microsoft.com/office/drawing/2014/main" val="751396265"/>
                    </a:ext>
                  </a:extLst>
                </a:gridCol>
              </a:tblGrid>
              <a:tr h="1327023">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x-none" sz="800" b="1" i="0" u="none" strike="noStrike" cap="none" normalizeH="0" baseline="0" dirty="0">
                        <a:ln>
                          <a:noFill/>
                        </a:ln>
                        <a:solidFill>
                          <a:schemeClr val="tx1"/>
                        </a:solidFill>
                        <a:effectLst/>
                        <a:latin typeface="Calibri" panose="020F0502020204030204" pitchFamily="34"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Name &amp; Primitive</a:t>
                      </a: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x-none" sz="700" b="1" i="0" u="none" strike="noStrike" cap="none" normalizeH="0" baseline="0" dirty="0">
                        <a:ln>
                          <a:noFill/>
                        </a:ln>
                        <a:solidFill>
                          <a:schemeClr val="tx1"/>
                        </a:solidFill>
                        <a:effectLst/>
                        <a:latin typeface="Calibri" panose="020F0502020204030204" pitchFamily="34"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Cognitive Process/</a:t>
                      </a:r>
                      <a:b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b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Function</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x-none" sz="700" b="1" i="0" u="none" strike="noStrike" cap="none" normalizeH="0" baseline="0" dirty="0">
                        <a:ln>
                          <a:noFill/>
                        </a:ln>
                        <a:solidFill>
                          <a:schemeClr val="tx1"/>
                        </a:solidFill>
                        <a:effectLst/>
                        <a:latin typeface="Calibri" panose="020F0502020204030204" pitchFamily="34"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000000"/>
                          </a:solidFill>
                          <a:effectLst/>
                          <a:latin typeface="Calibri" panose="020F0502020204030204" pitchFamily="34" charset="0"/>
                          <a:ea typeface="ＭＳ Ｐゴシック" charset="-128"/>
                          <a:cs typeface="Calibri" panose="020F0502020204030204" pitchFamily="34" charset="0"/>
                        </a:rPr>
                        <a:t>Remember</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Best Use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(Priming, Processing, Retaining for Mastery)</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x-none" sz="700" b="1" i="0" u="none" strike="noStrike" cap="none" normalizeH="0" baseline="0" dirty="0">
                        <a:ln>
                          <a:noFill/>
                        </a:ln>
                        <a:solidFill>
                          <a:schemeClr val="tx1"/>
                        </a:solidFill>
                        <a:effectLst/>
                        <a:latin typeface="Calibri" panose="020F0502020204030204" pitchFamily="34"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500" b="1" i="0" u="none" strike="noStrike" cap="none" normalizeH="0" baseline="0" dirty="0">
                          <a:ln>
                            <a:noFill/>
                          </a:ln>
                          <a:solidFill>
                            <a:srgbClr val="000000"/>
                          </a:solidFill>
                          <a:effectLst/>
                          <a:latin typeface="Calibri" panose="020F0502020204030204" pitchFamily="34" charset="0"/>
                          <a:ea typeface="ＭＳ Ｐゴシック" charset="-128"/>
                          <a:cs typeface="Calibri" panose="020F0502020204030204" pitchFamily="34" charset="0"/>
                        </a:rPr>
                        <a:t>Source</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Connection to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HOPs, CLEAR</a:t>
                      </a:r>
                    </a:p>
                  </a:txBody>
                  <a:tcPr marL="51435" marR="51435"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6789">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dirty="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dirty="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5845">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5845">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dirty="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dirty="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9" name="Picture 8" descr="comp book.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2428" y="4223340"/>
            <a:ext cx="1504349" cy="920160"/>
          </a:xfrm>
          <a:prstGeom prst="rect">
            <a:avLst/>
          </a:prstGeom>
        </p:spPr>
      </p:pic>
    </p:spTree>
    <p:extLst>
      <p:ext uri="{BB962C8B-B14F-4D97-AF65-F5344CB8AC3E}">
        <p14:creationId xmlns:p14="http://schemas.microsoft.com/office/powerpoint/2010/main" val="1276924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6123" y="977371"/>
            <a:ext cx="1771639" cy="523220"/>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Describing in Context</a:t>
            </a:r>
          </a:p>
          <a:p>
            <a:pPr algn="ctr"/>
            <a:r>
              <a:rPr lang="en-US" sz="1400" b="1" dirty="0">
                <a:latin typeface="Calibri" panose="020F0502020204030204" pitchFamily="34" charset="0"/>
                <a:cs typeface="Calibri" panose="020F0502020204030204" pitchFamily="34" charset="0"/>
              </a:rPr>
              <a:t>Brainstorming</a:t>
            </a:r>
          </a:p>
        </p:txBody>
      </p:sp>
      <p:sp>
        <p:nvSpPr>
          <p:cNvPr id="6" name="TextBox 5"/>
          <p:cNvSpPr txBox="1"/>
          <p:nvPr/>
        </p:nvSpPr>
        <p:spPr>
          <a:xfrm>
            <a:off x="2491619" y="1138953"/>
            <a:ext cx="1935238" cy="307777"/>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Categorizing</a:t>
            </a:r>
          </a:p>
        </p:txBody>
      </p:sp>
      <p:sp>
        <p:nvSpPr>
          <p:cNvPr id="7" name="TextBox 6"/>
          <p:cNvSpPr txBox="1"/>
          <p:nvPr/>
        </p:nvSpPr>
        <p:spPr>
          <a:xfrm>
            <a:off x="4801810" y="1138953"/>
            <a:ext cx="1751389" cy="307777"/>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Describing</a:t>
            </a:r>
          </a:p>
        </p:txBody>
      </p:sp>
      <p:sp>
        <p:nvSpPr>
          <p:cNvPr id="8" name="TextBox 7"/>
          <p:cNvSpPr txBox="1"/>
          <p:nvPr/>
        </p:nvSpPr>
        <p:spPr>
          <a:xfrm>
            <a:off x="7024842" y="977371"/>
            <a:ext cx="1895671" cy="523220"/>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Comparing</a:t>
            </a:r>
          </a:p>
          <a:p>
            <a:pPr algn="ctr"/>
            <a:r>
              <a:rPr lang="en-US" sz="1400" b="1" dirty="0">
                <a:latin typeface="Calibri" panose="020F0502020204030204" pitchFamily="34" charset="0"/>
                <a:cs typeface="Calibri" panose="020F0502020204030204" pitchFamily="34" charset="0"/>
              </a:rPr>
              <a:t>&amp; Contrasting</a:t>
            </a:r>
          </a:p>
        </p:txBody>
      </p:sp>
      <p:sp>
        <p:nvSpPr>
          <p:cNvPr id="9" name="TextBox 8"/>
          <p:cNvSpPr txBox="1"/>
          <p:nvPr/>
        </p:nvSpPr>
        <p:spPr>
          <a:xfrm>
            <a:off x="2763539" y="4107008"/>
            <a:ext cx="1414169" cy="307777"/>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Cause and Effect</a:t>
            </a:r>
          </a:p>
        </p:txBody>
      </p:sp>
      <p:sp>
        <p:nvSpPr>
          <p:cNvPr id="10" name="TextBox 9"/>
          <p:cNvSpPr txBox="1"/>
          <p:nvPr/>
        </p:nvSpPr>
        <p:spPr>
          <a:xfrm>
            <a:off x="4705048" y="4107008"/>
            <a:ext cx="1884437" cy="307777"/>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Whole / Part</a:t>
            </a:r>
          </a:p>
        </p:txBody>
      </p:sp>
      <p:sp>
        <p:nvSpPr>
          <p:cNvPr id="11" name="TextBox 10"/>
          <p:cNvSpPr txBox="1"/>
          <p:nvPr/>
        </p:nvSpPr>
        <p:spPr>
          <a:xfrm>
            <a:off x="7024842" y="4107008"/>
            <a:ext cx="1780491" cy="523220"/>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Analogies</a:t>
            </a:r>
          </a:p>
          <a:p>
            <a:pPr algn="ctr"/>
            <a:r>
              <a:rPr lang="en-US" sz="1400" b="1" dirty="0">
                <a:latin typeface="Calibri" panose="020F0502020204030204" pitchFamily="34" charset="0"/>
                <a:cs typeface="Calibri" panose="020F0502020204030204" pitchFamily="34" charset="0"/>
              </a:rPr>
              <a:t>Relationships</a:t>
            </a:r>
          </a:p>
        </p:txBody>
      </p:sp>
      <p:sp>
        <p:nvSpPr>
          <p:cNvPr id="12" name="TextBox 11"/>
          <p:cNvSpPr txBox="1"/>
          <p:nvPr/>
        </p:nvSpPr>
        <p:spPr>
          <a:xfrm>
            <a:off x="399144" y="4107008"/>
            <a:ext cx="1777999" cy="307777"/>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Sequencing</a:t>
            </a:r>
          </a:p>
        </p:txBody>
      </p:sp>
      <p:pic>
        <p:nvPicPr>
          <p:cNvPr id="13" name="Picture 12"/>
          <p:cNvPicPr>
            <a:picLocks noChangeAspect="1"/>
          </p:cNvPicPr>
          <p:nvPr/>
        </p:nvPicPr>
        <p:blipFill>
          <a:blip r:embed="rId3"/>
          <a:stretch>
            <a:fillRect/>
          </a:stretch>
        </p:blipFill>
        <p:spPr>
          <a:xfrm>
            <a:off x="311483" y="1440539"/>
            <a:ext cx="8609030" cy="2544808"/>
          </a:xfrm>
          <a:prstGeom prst="rect">
            <a:avLst/>
          </a:prstGeom>
        </p:spPr>
      </p:pic>
      <p:sp>
        <p:nvSpPr>
          <p:cNvPr id="14" name="TextBox 13"/>
          <p:cNvSpPr txBox="1"/>
          <p:nvPr/>
        </p:nvSpPr>
        <p:spPr>
          <a:xfrm>
            <a:off x="0" y="101729"/>
            <a:ext cx="9143999" cy="584776"/>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Thinking Maps as a Language</a:t>
            </a:r>
          </a:p>
        </p:txBody>
      </p:sp>
      <p:sp>
        <p:nvSpPr>
          <p:cNvPr id="15" name="TextBox 14"/>
          <p:cNvSpPr txBox="1"/>
          <p:nvPr/>
        </p:nvSpPr>
        <p:spPr>
          <a:xfrm>
            <a:off x="2" y="4602527"/>
            <a:ext cx="9143999" cy="523220"/>
          </a:xfrm>
          <a:prstGeom prst="rect">
            <a:avLst/>
          </a:prstGeom>
          <a:noFill/>
        </p:spPr>
        <p:txBody>
          <a:bodyPr wrap="square" rtlCol="0">
            <a:spAutoFit/>
          </a:bodyPr>
          <a:lstStyle/>
          <a:p>
            <a:pPr algn="ctr"/>
            <a:r>
              <a:rPr lang="en-US" sz="2800" b="1" dirty="0">
                <a:solidFill>
                  <a:schemeClr val="bg1">
                    <a:lumMod val="65000"/>
                  </a:schemeClr>
                </a:solidFill>
                <a:latin typeface="Calibri" panose="020F0502020204030204" pitchFamily="34" charset="0"/>
                <a:cs typeface="Calibri" panose="020F0502020204030204" pitchFamily="34" charset="0"/>
              </a:rPr>
              <a:t>To Organize Thinking – Student Centered</a:t>
            </a:r>
          </a:p>
        </p:txBody>
      </p:sp>
    </p:spTree>
    <p:extLst>
      <p:ext uri="{BB962C8B-B14F-4D97-AF65-F5344CB8AC3E}">
        <p14:creationId xmlns:p14="http://schemas.microsoft.com/office/powerpoint/2010/main" val="2864715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he NUA’s mission is to substantiate an irrefutable belief in the capacity of all public school children to achieve the high intellectual performances demanded by our ever changing global community. Our focus is teacher and administrator quality through professional development which incorporates current research from cognitive neuroscience on learning, teaching, and leading. We partner with school districts to support the building of their capacity to advocate community-wide responsibility for realizing the learning potential of its children."/>
          <p:cNvSpPr txBox="1"/>
          <p:nvPr/>
        </p:nvSpPr>
        <p:spPr>
          <a:xfrm>
            <a:off x="-2915481" y="-2454979"/>
            <a:ext cx="5930006" cy="1841686"/>
          </a:xfrm>
          <a:prstGeom prst="rect">
            <a:avLst/>
          </a:prstGeom>
          <a:ln w="12700">
            <a:miter lim="400000"/>
          </a:ln>
          <a:extLst>
            <a:ext uri="{C572A759-6A51-4108-AA02-DFA0A04FC94B}">
              <ma14:wrappingTextBoxFlag xmlns="" xmlns:ma14="http://schemas.microsoft.com/office/mac/drawingml/2011/main" val="1"/>
            </a:ext>
          </a:extLst>
        </p:spPr>
        <p:txBody>
          <a:bodyPr wrap="square" lIns="26779" tIns="26779" rIns="26779" bIns="26779" anchor="ctr">
            <a:spAutoFit/>
          </a:bodyPr>
          <a:lstStyle>
            <a:lvl1pPr algn="l" defTabSz="457200">
              <a:lnSpc>
                <a:spcPts val="4900"/>
              </a:lnSpc>
              <a:spcBef>
                <a:spcPts val="2400"/>
              </a:spcBef>
              <a:defRPr sz="1800" b="0">
                <a:solidFill>
                  <a:schemeClr val="accent4">
                    <a:hueOff val="468000"/>
                    <a:satOff val="-4761"/>
                    <a:lumOff val="10196"/>
                  </a:schemeClr>
                </a:solidFill>
                <a:latin typeface="Verdana"/>
                <a:ea typeface="Verdana"/>
                <a:cs typeface="Verdana"/>
                <a:sym typeface="Verdana"/>
              </a:defRPr>
            </a:lvl1pPr>
          </a:lstStyle>
          <a:p>
            <a:pPr>
              <a:lnSpc>
                <a:spcPct val="120000"/>
              </a:lnSpc>
            </a:pPr>
            <a:r>
              <a:rPr lang="en-US" sz="2700" b="1" dirty="0">
                <a:solidFill>
                  <a:srgbClr val="0D0D0D"/>
                </a:solidFill>
                <a:latin typeface="Calibri" panose="020F0502020204030204" pitchFamily="34" charset="0"/>
                <a:cs typeface="Calibri" panose="020F0502020204030204" pitchFamily="34" charset="0"/>
              </a:rPr>
              <a:t>Community Building</a:t>
            </a:r>
          </a:p>
          <a:p>
            <a:pPr marL="257162" indent="-257162">
              <a:lnSpc>
                <a:spcPct val="120000"/>
              </a:lnSpc>
              <a:buFont typeface="Arial"/>
              <a:buChar char="•"/>
            </a:pPr>
            <a:r>
              <a:rPr lang="en-US" sz="1875" b="1" dirty="0">
                <a:solidFill>
                  <a:srgbClr val="0D0D0D"/>
                </a:solidFill>
                <a:latin typeface="Garamond"/>
                <a:cs typeface="Garamond"/>
              </a:rPr>
              <a:t>Take a poll</a:t>
            </a:r>
          </a:p>
          <a:p>
            <a:pPr marL="257162" indent="-257162">
              <a:lnSpc>
                <a:spcPct val="120000"/>
              </a:lnSpc>
              <a:buFont typeface="Arial"/>
              <a:buChar char="•"/>
            </a:pPr>
            <a:r>
              <a:rPr lang="en-US" sz="1875" b="1" dirty="0">
                <a:solidFill>
                  <a:srgbClr val="0D0D0D"/>
                </a:solidFill>
                <a:latin typeface="Garamond"/>
                <a:cs typeface="Garamond"/>
              </a:rPr>
              <a:t>How</a:t>
            </a:r>
          </a:p>
        </p:txBody>
      </p:sp>
      <p:pic>
        <p:nvPicPr>
          <p:cNvPr id="5" name="Picture 4" descr="graffiti wall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20250" y="762001"/>
            <a:ext cx="2333625" cy="3111500"/>
          </a:xfrm>
          <a:prstGeom prst="rect">
            <a:avLst/>
          </a:prstGeom>
        </p:spPr>
      </p:pic>
      <p:pic>
        <p:nvPicPr>
          <p:cNvPr id="4" name="Picture 3"/>
          <p:cNvPicPr>
            <a:picLocks noChangeAspect="1"/>
          </p:cNvPicPr>
          <p:nvPr/>
        </p:nvPicPr>
        <p:blipFill>
          <a:blip r:embed="rId4"/>
          <a:stretch>
            <a:fillRect/>
          </a:stretch>
        </p:blipFill>
        <p:spPr>
          <a:xfrm>
            <a:off x="1976439" y="1094220"/>
            <a:ext cx="5143724" cy="3687094"/>
          </a:xfrm>
          <a:prstGeom prst="rect">
            <a:avLst/>
          </a:prstGeom>
        </p:spPr>
      </p:pic>
      <p:sp>
        <p:nvSpPr>
          <p:cNvPr id="3" name="Slide Number Placeholder 2"/>
          <p:cNvSpPr>
            <a:spLocks noGrp="1"/>
          </p:cNvSpPr>
          <p:nvPr>
            <p:ph type="sldNum" sz="quarter" idx="12"/>
          </p:nvPr>
        </p:nvSpPr>
        <p:spPr/>
        <p:txBody>
          <a:bodyPr/>
          <a:lstStyle/>
          <a:p>
            <a:fld id="{230328CC-4F7D-A845-8B2B-D7F20DED636A}" type="slidenum">
              <a:rPr lang="en-US" smtClean="0"/>
              <a:t>42</a:t>
            </a:fld>
            <a:endParaRPr lang="en-US" dirty="0"/>
          </a:p>
        </p:txBody>
      </p:sp>
      <p:sp>
        <p:nvSpPr>
          <p:cNvPr id="7" name="Rectangle 6"/>
          <p:cNvSpPr/>
          <p:nvPr/>
        </p:nvSpPr>
        <p:spPr>
          <a:xfrm>
            <a:off x="2310488" y="241898"/>
            <a:ext cx="4954815" cy="702436"/>
          </a:xfrm>
          <a:prstGeom prst="rect">
            <a:avLst/>
          </a:prstGeom>
        </p:spPr>
        <p:txBody>
          <a:bodyPr wrap="square">
            <a:spAutoFit/>
          </a:bodyPr>
          <a:lstStyle/>
          <a:p>
            <a:pPr>
              <a:lnSpc>
                <a:spcPct val="130000"/>
              </a:lnSpc>
            </a:pPr>
            <a:r>
              <a:rPr lang="en-US" sz="2400" b="1" baseline="30000" dirty="0">
                <a:latin typeface="Calibri" panose="020F0502020204030204" pitchFamily="34" charset="0"/>
                <a:cs typeface="Calibri" panose="020F0502020204030204" pitchFamily="34" charset="0"/>
              </a:rPr>
              <a:t>High Operational Practices of the Pedagogy of Confidence support and enhance equity:</a:t>
            </a:r>
          </a:p>
        </p:txBody>
      </p:sp>
      <p:pic>
        <p:nvPicPr>
          <p:cNvPr id="9" name="Picture 8" descr="pedagogy of confidence.jpeg">
            <a:extLst>
              <a:ext uri="{FF2B5EF4-FFF2-40B4-BE49-F238E27FC236}">
                <a16:creationId xmlns:a16="http://schemas.microsoft.com/office/drawing/2014/main" id="{1F4F42A0-CE4D-5A4E-A1C8-C4EEBC6EC35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4057" y="241898"/>
            <a:ext cx="1132476" cy="1665045"/>
          </a:xfrm>
          <a:prstGeom prst="rect">
            <a:avLst/>
          </a:prstGeom>
        </p:spPr>
      </p:pic>
      <p:pic>
        <p:nvPicPr>
          <p:cNvPr id="8" name="Picture 7" descr="Text&#10;&#10;Description automatically generated">
            <a:extLst>
              <a:ext uri="{FF2B5EF4-FFF2-40B4-BE49-F238E27FC236}">
                <a16:creationId xmlns:a16="http://schemas.microsoft.com/office/drawing/2014/main" id="{3D9D8D55-091B-2A49-AC76-BFB6181D47C9}"/>
              </a:ext>
            </a:extLst>
          </p:cNvPr>
          <p:cNvPicPr>
            <a:picLocks noChangeAspect="1"/>
          </p:cNvPicPr>
          <p:nvPr/>
        </p:nvPicPr>
        <p:blipFill>
          <a:blip r:embed="rId6"/>
          <a:stretch>
            <a:fillRect/>
          </a:stretch>
        </p:blipFill>
        <p:spPr>
          <a:xfrm>
            <a:off x="7311337" y="241898"/>
            <a:ext cx="1408067" cy="1822204"/>
          </a:xfrm>
          <a:prstGeom prst="rect">
            <a:avLst/>
          </a:prstGeom>
        </p:spPr>
      </p:pic>
    </p:spTree>
    <p:extLst>
      <p:ext uri="{BB962C8B-B14F-4D97-AF65-F5344CB8AC3E}">
        <p14:creationId xmlns:p14="http://schemas.microsoft.com/office/powerpoint/2010/main" val="26227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36A437-63E3-C94C-A1BC-B1E1516E26FF}"/>
              </a:ext>
            </a:extLst>
          </p:cNvPr>
          <p:cNvSpPr txBox="1"/>
          <p:nvPr/>
        </p:nvSpPr>
        <p:spPr>
          <a:xfrm>
            <a:off x="2106591" y="509286"/>
            <a:ext cx="3206327" cy="646331"/>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Thinking Maps Who Am I Guide</a:t>
            </a:r>
          </a:p>
          <a:p>
            <a:endParaRPr lang="en-US" sz="18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B98ACD2-204D-EF48-8F89-92EA2F8D8F92}"/>
              </a:ext>
            </a:extLst>
          </p:cNvPr>
          <p:cNvSpPr txBox="1"/>
          <p:nvPr/>
        </p:nvSpPr>
        <p:spPr>
          <a:xfrm>
            <a:off x="2106590" y="1273216"/>
            <a:ext cx="4015843"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NUA – OAS Critical Thinking Tools Guide</a:t>
            </a:r>
          </a:p>
        </p:txBody>
      </p:sp>
      <p:sp>
        <p:nvSpPr>
          <p:cNvPr id="4" name="TextBox 3">
            <a:extLst>
              <a:ext uri="{FF2B5EF4-FFF2-40B4-BE49-F238E27FC236}">
                <a16:creationId xmlns:a16="http://schemas.microsoft.com/office/drawing/2014/main" id="{3416E92F-A9A4-5746-8EF7-E782854F2C17}"/>
              </a:ext>
            </a:extLst>
          </p:cNvPr>
          <p:cNvSpPr txBox="1"/>
          <p:nvPr/>
        </p:nvSpPr>
        <p:spPr>
          <a:xfrm>
            <a:off x="2108063" y="2037146"/>
            <a:ext cx="1845377"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Robert Seth Price</a:t>
            </a:r>
          </a:p>
        </p:txBody>
      </p:sp>
      <p:sp>
        <p:nvSpPr>
          <p:cNvPr id="9" name="TextBox 8">
            <a:extLst>
              <a:ext uri="{FF2B5EF4-FFF2-40B4-BE49-F238E27FC236}">
                <a16:creationId xmlns:a16="http://schemas.microsoft.com/office/drawing/2014/main" id="{7878F5A5-699D-A34D-8BF9-192D6A91A3F6}"/>
              </a:ext>
            </a:extLst>
          </p:cNvPr>
          <p:cNvSpPr txBox="1"/>
          <p:nvPr/>
        </p:nvSpPr>
        <p:spPr>
          <a:xfrm>
            <a:off x="2106590" y="832451"/>
            <a:ext cx="5586786" cy="307777"/>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http://</a:t>
            </a:r>
            <a:r>
              <a:rPr lang="en-US" b="1" dirty="0" err="1">
                <a:latin typeface="Calibri" panose="020F0502020204030204" pitchFamily="34" charset="0"/>
                <a:cs typeface="Calibri" panose="020F0502020204030204" pitchFamily="34" charset="0"/>
              </a:rPr>
              <a:t>www.eggplant.org</a:t>
            </a:r>
            <a:r>
              <a:rPr lang="en-US" b="1" dirty="0">
                <a:latin typeface="Calibri" panose="020F0502020204030204" pitchFamily="34" charset="0"/>
                <a:cs typeface="Calibri" panose="020F0502020204030204" pitchFamily="34" charset="0"/>
              </a:rPr>
              <a:t>/pdf/</a:t>
            </a:r>
            <a:r>
              <a:rPr lang="en-US" b="1" dirty="0" err="1">
                <a:latin typeface="Calibri" panose="020F0502020204030204" pitchFamily="34" charset="0"/>
                <a:cs typeface="Calibri" panose="020F0502020204030204" pitchFamily="34" charset="0"/>
              </a:rPr>
              <a:t>WhoAmIStudentGuide-ThinkingMaps.pdf</a:t>
            </a:r>
            <a:endParaRPr lang="en-US"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2DA78F9-DFA6-9C4E-9FC6-61BEA7AC81F9}"/>
              </a:ext>
            </a:extLst>
          </p:cNvPr>
          <p:cNvSpPr txBox="1"/>
          <p:nvPr/>
        </p:nvSpPr>
        <p:spPr>
          <a:xfrm>
            <a:off x="2106590" y="1621647"/>
            <a:ext cx="5918608" cy="307777"/>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http://</a:t>
            </a:r>
            <a:r>
              <a:rPr lang="en-US" b="1" dirty="0" err="1">
                <a:latin typeface="Calibri" panose="020F0502020204030204" pitchFamily="34" charset="0"/>
                <a:cs typeface="Calibri" panose="020F0502020204030204" pitchFamily="34" charset="0"/>
              </a:rPr>
              <a:t>www.eggplant.org</a:t>
            </a:r>
            <a:r>
              <a:rPr lang="en-US" b="1" dirty="0">
                <a:latin typeface="Calibri" panose="020F0502020204030204" pitchFamily="34" charset="0"/>
                <a:cs typeface="Calibri" panose="020F0502020204030204" pitchFamily="34" charset="0"/>
              </a:rPr>
              <a:t>/pdf/</a:t>
            </a:r>
            <a:r>
              <a:rPr lang="en-US" b="1" dirty="0" err="1">
                <a:latin typeface="Calibri" panose="020F0502020204030204" pitchFamily="34" charset="0"/>
                <a:cs typeface="Calibri" panose="020F0502020204030204" pitchFamily="34" charset="0"/>
              </a:rPr>
              <a:t>Critical_Thinking_Guide_RSP_NUA_Osseo.pdf</a:t>
            </a:r>
            <a:endParaRPr lang="en-US"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6746E11-83EF-8C4B-BE08-476A175AA8D2}"/>
              </a:ext>
            </a:extLst>
          </p:cNvPr>
          <p:cNvSpPr txBox="1"/>
          <p:nvPr/>
        </p:nvSpPr>
        <p:spPr>
          <a:xfrm>
            <a:off x="2106590" y="2432777"/>
            <a:ext cx="2105063" cy="307777"/>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http://</a:t>
            </a:r>
            <a:r>
              <a:rPr lang="en-US" b="1" dirty="0" err="1">
                <a:latin typeface="Calibri" panose="020F0502020204030204" pitchFamily="34" charset="0"/>
                <a:cs typeface="Calibri" panose="020F0502020204030204" pitchFamily="34" charset="0"/>
              </a:rPr>
              <a:t>www.eggplant.org</a:t>
            </a:r>
            <a:endParaRPr lang="en-US"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FDC4641-D0C4-6B4E-869A-ED9F53B087F2}"/>
              </a:ext>
            </a:extLst>
          </p:cNvPr>
          <p:cNvSpPr txBox="1"/>
          <p:nvPr/>
        </p:nvSpPr>
        <p:spPr>
          <a:xfrm>
            <a:off x="2108063" y="2909831"/>
            <a:ext cx="2800767"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PowerPoint of this meeting</a:t>
            </a:r>
          </a:p>
        </p:txBody>
      </p:sp>
      <p:sp>
        <p:nvSpPr>
          <p:cNvPr id="12" name="TextBox 11">
            <a:extLst>
              <a:ext uri="{FF2B5EF4-FFF2-40B4-BE49-F238E27FC236}">
                <a16:creationId xmlns:a16="http://schemas.microsoft.com/office/drawing/2014/main" id="{A0E2E13B-EF5F-4647-AC88-AE846E70E081}"/>
              </a:ext>
            </a:extLst>
          </p:cNvPr>
          <p:cNvSpPr txBox="1"/>
          <p:nvPr/>
        </p:nvSpPr>
        <p:spPr>
          <a:xfrm>
            <a:off x="2106590" y="3305462"/>
            <a:ext cx="5267789" cy="307777"/>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http://</a:t>
            </a:r>
            <a:r>
              <a:rPr lang="en-US" b="1" dirty="0" err="1">
                <a:latin typeface="Calibri" panose="020F0502020204030204" pitchFamily="34" charset="0"/>
                <a:cs typeface="Calibri" panose="020F0502020204030204" pitchFamily="34" charset="0"/>
              </a:rPr>
              <a:t>www.eggplant.org</a:t>
            </a:r>
            <a:r>
              <a:rPr lang="en-US" b="1" dirty="0">
                <a:latin typeface="Calibri" panose="020F0502020204030204" pitchFamily="34" charset="0"/>
                <a:cs typeface="Calibri" panose="020F0502020204030204" pitchFamily="34" charset="0"/>
              </a:rPr>
              <a:t>/pp/RSP-NUA-Osseo_</a:t>
            </a:r>
            <a:r>
              <a:rPr lang="en-US" b="1">
                <a:latin typeface="Calibri" panose="020F0502020204030204" pitchFamily="34" charset="0"/>
                <a:cs typeface="Calibri" panose="020F0502020204030204" pitchFamily="34" charset="0"/>
              </a:rPr>
              <a:t>PLE_26Feb2021</a:t>
            </a:r>
            <a:r>
              <a:rPr lang="en-US" b="1" dirty="0">
                <a:latin typeface="Calibri" panose="020F0502020204030204" pitchFamily="34" charset="0"/>
                <a:cs typeface="Calibri" panose="020F0502020204030204" pitchFamily="34" charset="0"/>
              </a:rPr>
              <a:t>.pptx</a:t>
            </a:r>
          </a:p>
        </p:txBody>
      </p:sp>
    </p:spTree>
    <p:extLst>
      <p:ext uri="{BB962C8B-B14F-4D97-AF65-F5344CB8AC3E}">
        <p14:creationId xmlns:p14="http://schemas.microsoft.com/office/powerpoint/2010/main" val="40017595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E066726F-B981-1047-A3D7-1E67FC9AECA2}"/>
              </a:ext>
            </a:extLst>
          </p:cNvPr>
          <p:cNvSpPr/>
          <p:nvPr/>
        </p:nvSpPr>
        <p:spPr>
          <a:xfrm>
            <a:off x="-1146" y="-9969"/>
            <a:ext cx="9145146" cy="2790046"/>
          </a:xfrm>
          <a:prstGeom prst="rect">
            <a:avLst/>
          </a:prstGeom>
          <a:solidFill>
            <a:srgbClr val="F06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3" name="TextBox 2"/>
          <p:cNvSpPr txBox="1"/>
          <p:nvPr/>
        </p:nvSpPr>
        <p:spPr>
          <a:xfrm>
            <a:off x="1558088" y="87112"/>
            <a:ext cx="3658374"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3 Phases of Learning</a:t>
            </a:r>
          </a:p>
        </p:txBody>
      </p:sp>
      <p:sp>
        <p:nvSpPr>
          <p:cNvPr id="4" name="TextBox 3"/>
          <p:cNvSpPr txBox="1"/>
          <p:nvPr/>
        </p:nvSpPr>
        <p:spPr>
          <a:xfrm>
            <a:off x="1561657" y="1572923"/>
            <a:ext cx="1698293" cy="1035855"/>
          </a:xfrm>
          <a:prstGeom prst="rect">
            <a:avLst/>
          </a:prstGeom>
          <a:noFill/>
        </p:spPr>
        <p:txBody>
          <a:bodyPr wrap="square" lIns="68573" tIns="34287" rIns="68573" bIns="34287" rtlCol="0">
            <a:spAutoFit/>
          </a:bodyPr>
          <a:lstStyle/>
          <a:p>
            <a:pPr algn="ctr">
              <a:lnSpc>
                <a:spcPct val="120000"/>
              </a:lnSpc>
            </a:pPr>
            <a:r>
              <a:rPr lang="en-US" sz="1800" b="1" dirty="0">
                <a:latin typeface="Calibri" panose="020F0502020204030204" pitchFamily="34" charset="0"/>
                <a:cs typeface="Calibri" panose="020F0502020204030204" pitchFamily="34" charset="0"/>
              </a:rPr>
              <a:t>Getting </a:t>
            </a:r>
          </a:p>
          <a:p>
            <a:pPr algn="ctr">
              <a:lnSpc>
                <a:spcPct val="120000"/>
              </a:lnSpc>
            </a:pPr>
            <a:r>
              <a:rPr lang="en-US" sz="1800" b="1" dirty="0">
                <a:latin typeface="Calibri" panose="020F0502020204030204" pitchFamily="34" charset="0"/>
                <a:cs typeface="Calibri" panose="020F0502020204030204" pitchFamily="34" charset="0"/>
              </a:rPr>
              <a:t>Ready </a:t>
            </a:r>
          </a:p>
          <a:p>
            <a:pPr algn="ctr">
              <a:lnSpc>
                <a:spcPct val="120000"/>
              </a:lnSpc>
            </a:pPr>
            <a:r>
              <a:rPr lang="en-US" sz="1800" b="1" dirty="0">
                <a:latin typeface="Calibri" panose="020F0502020204030204" pitchFamily="34" charset="0"/>
                <a:cs typeface="Calibri" panose="020F0502020204030204" pitchFamily="34" charset="0"/>
              </a:rPr>
              <a:t>to Learn</a:t>
            </a:r>
          </a:p>
        </p:txBody>
      </p:sp>
      <p:sp>
        <p:nvSpPr>
          <p:cNvPr id="5" name="Rectangle 4"/>
          <p:cNvSpPr/>
          <p:nvPr/>
        </p:nvSpPr>
        <p:spPr>
          <a:xfrm>
            <a:off x="1558087" y="848469"/>
            <a:ext cx="1698294" cy="658811"/>
          </a:xfrm>
          <a:prstGeom prst="rect">
            <a:avLst/>
          </a:prstGeom>
          <a:solidFill>
            <a:schemeClr val="bg1">
              <a:lumMod val="6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lIns="68573" tIns="34287" rIns="68573" bIns="34287" spcCol="0" rtlCol="0" anchor="ctr"/>
          <a:lstStyle/>
          <a:p>
            <a:pPr algn="ctr"/>
            <a:endParaRPr lang="en-US" sz="1050" b="1" dirty="0">
              <a:solidFill>
                <a:schemeClr val="bg1">
                  <a:lumMod val="65000"/>
                </a:schemeClr>
              </a:solidFill>
              <a:latin typeface="Calibri" panose="020F0502020204030204" pitchFamily="34" charset="0"/>
            </a:endParaRPr>
          </a:p>
        </p:txBody>
      </p:sp>
      <p:cxnSp>
        <p:nvCxnSpPr>
          <p:cNvPr id="6" name="Straight Arrow Connector 5"/>
          <p:cNvCxnSpPr/>
          <p:nvPr/>
        </p:nvCxnSpPr>
        <p:spPr>
          <a:xfrm>
            <a:off x="3259949" y="1177874"/>
            <a:ext cx="31069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1475146" y="1004752"/>
            <a:ext cx="1864180" cy="346243"/>
          </a:xfrm>
          <a:prstGeom prst="rect">
            <a:avLst/>
          </a:prstGeom>
          <a:noFill/>
        </p:spPr>
        <p:txBody>
          <a:bodyPr wrap="square" lIns="68573" tIns="34287" rIns="68573" bIns="34287" rtlCol="0">
            <a:spAutoFit/>
          </a:bodyPr>
          <a:lstStyle/>
          <a:p>
            <a:pPr algn="ctr"/>
            <a:r>
              <a:rPr lang="en-US" sz="1800" b="1" dirty="0">
                <a:solidFill>
                  <a:schemeClr val="tx1"/>
                </a:solidFill>
                <a:latin typeface="Calibri" panose="020F0502020204030204" pitchFamily="34" charset="0"/>
                <a:cs typeface="Calibri" panose="020F0502020204030204" pitchFamily="34" charset="0"/>
              </a:rPr>
              <a:t>Priming</a:t>
            </a:r>
          </a:p>
        </p:txBody>
      </p:sp>
      <p:sp>
        <p:nvSpPr>
          <p:cNvPr id="8" name="Rectangle 7"/>
          <p:cNvSpPr/>
          <p:nvPr/>
        </p:nvSpPr>
        <p:spPr>
          <a:xfrm>
            <a:off x="3748838" y="848469"/>
            <a:ext cx="1698294" cy="658811"/>
          </a:xfrm>
          <a:prstGeom prst="rect">
            <a:avLst/>
          </a:prstGeom>
          <a:solidFill>
            <a:schemeClr val="bg1">
              <a:lumMod val="6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lIns="68573" tIns="34287" rIns="68573" bIns="34287" spcCol="0" rtlCol="0" anchor="ctr"/>
          <a:lstStyle/>
          <a:p>
            <a:pPr algn="ctr"/>
            <a:endParaRPr lang="en-US" sz="1050" b="1" dirty="0">
              <a:solidFill>
                <a:schemeClr val="bg1">
                  <a:lumMod val="50000"/>
                </a:schemeClr>
              </a:solidFill>
              <a:latin typeface="Calibri" panose="020F0502020204030204" pitchFamily="34" charset="0"/>
            </a:endParaRPr>
          </a:p>
        </p:txBody>
      </p:sp>
      <p:cxnSp>
        <p:nvCxnSpPr>
          <p:cNvPr id="9" name="Straight Arrow Connector 8"/>
          <p:cNvCxnSpPr/>
          <p:nvPr/>
        </p:nvCxnSpPr>
        <p:spPr>
          <a:xfrm>
            <a:off x="5450700" y="1177874"/>
            <a:ext cx="31069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3665896" y="1004752"/>
            <a:ext cx="1864180" cy="346243"/>
          </a:xfrm>
          <a:prstGeom prst="rect">
            <a:avLst/>
          </a:prstGeom>
          <a:noFill/>
        </p:spPr>
        <p:txBody>
          <a:bodyPr wrap="square" lIns="68573" tIns="34287" rIns="68573" bIns="34287" rtlCol="0">
            <a:spAutoFit/>
          </a:bodyPr>
          <a:lstStyle/>
          <a:p>
            <a:pPr algn="ctr"/>
            <a:r>
              <a:rPr lang="en-US" sz="1800" b="1" dirty="0">
                <a:solidFill>
                  <a:schemeClr val="tx1"/>
                </a:solidFill>
                <a:latin typeface="Calibri" panose="020F0502020204030204" pitchFamily="34" charset="0"/>
                <a:cs typeface="Calibri" panose="020F0502020204030204" pitchFamily="34" charset="0"/>
              </a:rPr>
              <a:t>Processing</a:t>
            </a:r>
          </a:p>
        </p:txBody>
      </p:sp>
      <p:sp>
        <p:nvSpPr>
          <p:cNvPr id="11" name="Rectangle 10"/>
          <p:cNvSpPr/>
          <p:nvPr/>
        </p:nvSpPr>
        <p:spPr>
          <a:xfrm>
            <a:off x="5893954" y="848469"/>
            <a:ext cx="1698294" cy="658811"/>
          </a:xfrm>
          <a:prstGeom prst="rect">
            <a:avLst/>
          </a:prstGeom>
          <a:solidFill>
            <a:schemeClr val="bg1">
              <a:lumMod val="6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lIns="68573" tIns="34287" rIns="68573" bIns="34287" spcCol="0" rtlCol="0" anchor="ctr"/>
          <a:lstStyle/>
          <a:p>
            <a:pPr algn="ctr"/>
            <a:endParaRPr lang="en-US" sz="1050" b="1" dirty="0">
              <a:solidFill>
                <a:schemeClr val="bg1">
                  <a:lumMod val="50000"/>
                </a:schemeClr>
              </a:solidFill>
              <a:latin typeface="Calibri" panose="020F0502020204030204" pitchFamily="34" charset="0"/>
            </a:endParaRPr>
          </a:p>
        </p:txBody>
      </p:sp>
      <p:cxnSp>
        <p:nvCxnSpPr>
          <p:cNvPr id="12" name="Straight Arrow Connector 11"/>
          <p:cNvCxnSpPr/>
          <p:nvPr/>
        </p:nvCxnSpPr>
        <p:spPr>
          <a:xfrm>
            <a:off x="7595815" y="1177874"/>
            <a:ext cx="31069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5811012" y="846000"/>
            <a:ext cx="1864180" cy="623241"/>
          </a:xfrm>
          <a:prstGeom prst="rect">
            <a:avLst/>
          </a:prstGeom>
          <a:noFill/>
        </p:spPr>
        <p:txBody>
          <a:bodyPr wrap="square" lIns="68573" tIns="34287" rIns="68573" bIns="34287" rtlCol="0">
            <a:spAutoFit/>
          </a:bodyPr>
          <a:lstStyle/>
          <a:p>
            <a:pPr algn="ctr"/>
            <a:r>
              <a:rPr lang="en-US" sz="1800" b="1" dirty="0">
                <a:solidFill>
                  <a:schemeClr val="tx1"/>
                </a:solidFill>
                <a:latin typeface="Calibri" panose="020F0502020204030204" pitchFamily="34" charset="0"/>
                <a:cs typeface="Calibri" panose="020F0502020204030204" pitchFamily="34" charset="0"/>
              </a:rPr>
              <a:t>Retaining for</a:t>
            </a:r>
          </a:p>
          <a:p>
            <a:pPr algn="ctr"/>
            <a:r>
              <a:rPr lang="en-US" sz="1800" b="1" dirty="0">
                <a:solidFill>
                  <a:schemeClr val="tx1"/>
                </a:solidFill>
                <a:latin typeface="Calibri" panose="020F0502020204030204" pitchFamily="34" charset="0"/>
                <a:cs typeface="Calibri" panose="020F0502020204030204" pitchFamily="34" charset="0"/>
              </a:rPr>
              <a:t>Understanding</a:t>
            </a:r>
          </a:p>
        </p:txBody>
      </p:sp>
      <p:sp>
        <p:nvSpPr>
          <p:cNvPr id="14" name="TextBox 13"/>
          <p:cNvSpPr txBox="1"/>
          <p:nvPr/>
        </p:nvSpPr>
        <p:spPr>
          <a:xfrm>
            <a:off x="3752408" y="1572923"/>
            <a:ext cx="1698293" cy="711855"/>
          </a:xfrm>
          <a:prstGeom prst="rect">
            <a:avLst/>
          </a:prstGeom>
          <a:noFill/>
        </p:spPr>
        <p:txBody>
          <a:bodyPr wrap="square" lIns="68573" tIns="34287" rIns="68573" bIns="34287" rtlCol="0">
            <a:spAutoFit/>
          </a:bodyPr>
          <a:lstStyle/>
          <a:p>
            <a:pPr algn="ctr">
              <a:lnSpc>
                <a:spcPct val="120000"/>
              </a:lnSpc>
            </a:pPr>
            <a:r>
              <a:rPr lang="en-US" sz="1800" b="1" dirty="0">
                <a:latin typeface="Calibri" panose="020F0502020204030204" pitchFamily="34" charset="0"/>
                <a:cs typeface="Calibri" panose="020F0502020204030204" pitchFamily="34" charset="0"/>
              </a:rPr>
              <a:t>Unpacking</a:t>
            </a:r>
          </a:p>
          <a:p>
            <a:pPr algn="ctr">
              <a:lnSpc>
                <a:spcPct val="120000"/>
              </a:lnSpc>
            </a:pPr>
            <a:r>
              <a:rPr lang="en-US" sz="1800" b="1" dirty="0">
                <a:latin typeface="Calibri" panose="020F0502020204030204" pitchFamily="34" charset="0"/>
                <a:cs typeface="Calibri" panose="020F0502020204030204" pitchFamily="34" charset="0"/>
              </a:rPr>
              <a:t>Meaning</a:t>
            </a:r>
          </a:p>
        </p:txBody>
      </p:sp>
      <p:sp>
        <p:nvSpPr>
          <p:cNvPr id="15" name="TextBox 14"/>
          <p:cNvSpPr txBox="1"/>
          <p:nvPr/>
        </p:nvSpPr>
        <p:spPr>
          <a:xfrm>
            <a:off x="5848598" y="1572923"/>
            <a:ext cx="1781237" cy="711855"/>
          </a:xfrm>
          <a:prstGeom prst="rect">
            <a:avLst/>
          </a:prstGeom>
          <a:noFill/>
        </p:spPr>
        <p:txBody>
          <a:bodyPr wrap="square" lIns="68573" tIns="34287" rIns="68573" bIns="34287" rtlCol="0">
            <a:spAutoFit/>
          </a:bodyPr>
          <a:lstStyle/>
          <a:p>
            <a:pPr algn="ctr">
              <a:lnSpc>
                <a:spcPct val="120000"/>
              </a:lnSpc>
            </a:pPr>
            <a:r>
              <a:rPr lang="en-US" sz="1800" b="1" dirty="0">
                <a:latin typeface="Calibri" panose="020F0502020204030204" pitchFamily="34" charset="0"/>
                <a:cs typeface="Calibri" panose="020F0502020204030204" pitchFamily="34" charset="0"/>
              </a:rPr>
              <a:t>Holding on</a:t>
            </a:r>
          </a:p>
          <a:p>
            <a:pPr algn="ctr">
              <a:lnSpc>
                <a:spcPct val="120000"/>
              </a:lnSpc>
            </a:pPr>
            <a:r>
              <a:rPr lang="en-US" sz="1800" b="1" dirty="0">
                <a:latin typeface="Calibri" panose="020F0502020204030204" pitchFamily="34" charset="0"/>
                <a:cs typeface="Calibri" panose="020F0502020204030204" pitchFamily="34" charset="0"/>
              </a:rPr>
              <a:t>to Learning</a:t>
            </a:r>
          </a:p>
        </p:txBody>
      </p:sp>
      <p:sp>
        <p:nvSpPr>
          <p:cNvPr id="2" name="TextBox 1">
            <a:extLst>
              <a:ext uri="{FF2B5EF4-FFF2-40B4-BE49-F238E27FC236}">
                <a16:creationId xmlns:a16="http://schemas.microsoft.com/office/drawing/2014/main" id="{14AE5329-8C31-DD4A-AB33-365E276EE732}"/>
              </a:ext>
            </a:extLst>
          </p:cNvPr>
          <p:cNvSpPr txBox="1"/>
          <p:nvPr/>
        </p:nvSpPr>
        <p:spPr>
          <a:xfrm>
            <a:off x="-1146" y="2780077"/>
            <a:ext cx="9145146" cy="2062103"/>
          </a:xfrm>
          <a:prstGeom prst="rect">
            <a:avLst/>
          </a:prstGeom>
          <a:noFill/>
        </p:spPr>
        <p:txBody>
          <a:bodyPr wrap="square" rtlCol="0">
            <a:spAutoFit/>
          </a:bodyPr>
          <a:lstStyle/>
          <a:p>
            <a:pPr algn="ctr"/>
            <a:r>
              <a:rPr lang="en-US" sz="12800" b="1" dirty="0">
                <a:solidFill>
                  <a:schemeClr val="bg1">
                    <a:lumMod val="75000"/>
                  </a:schemeClr>
                </a:solidFill>
                <a:latin typeface="Calibri" panose="020F0502020204030204" pitchFamily="34" charset="0"/>
                <a:cs typeface="Calibri" panose="020F0502020204030204" pitchFamily="34" charset="0"/>
              </a:rPr>
              <a:t>Structure</a:t>
            </a:r>
          </a:p>
        </p:txBody>
      </p:sp>
    </p:spTree>
    <p:extLst>
      <p:ext uri="{BB962C8B-B14F-4D97-AF65-F5344CB8AC3E}">
        <p14:creationId xmlns:p14="http://schemas.microsoft.com/office/powerpoint/2010/main" val="1822592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021" y="981345"/>
            <a:ext cx="8422257" cy="3734510"/>
          </a:xfrm>
          <a:prstGeom prst="rect">
            <a:avLst/>
          </a:prstGeom>
        </p:spPr>
        <p:txBody>
          <a:bodyPr wrap="square" lIns="64288" tIns="32144" rIns="64288" bIns="32144">
            <a:spAutoFit/>
          </a:bodyPr>
          <a:lstStyle/>
          <a:p>
            <a:pPr algn="ctr">
              <a:lnSpc>
                <a:spcPct val="140000"/>
              </a:lnSpc>
            </a:pPr>
            <a:r>
              <a:rPr lang="en-US" sz="7200" b="1" dirty="0">
                <a:solidFill>
                  <a:srgbClr val="0D0D0D"/>
                </a:solidFill>
                <a:latin typeface="Calibri" panose="020F0502020204030204" pitchFamily="34" charset="0"/>
                <a:cs typeface="Calibri" panose="020F0502020204030204" pitchFamily="34" charset="0"/>
              </a:rPr>
              <a:t>Thank You</a:t>
            </a:r>
          </a:p>
          <a:p>
            <a:pPr algn="ctr">
              <a:lnSpc>
                <a:spcPct val="140000"/>
              </a:lnSpc>
            </a:pPr>
            <a:r>
              <a:rPr lang="en-US" sz="3200" b="1" dirty="0">
                <a:solidFill>
                  <a:srgbClr val="0D0D0D"/>
                </a:solidFill>
                <a:latin typeface="Calibri" panose="020F0502020204030204" pitchFamily="34" charset="0"/>
                <a:cs typeface="Calibri" panose="020F0502020204030204" pitchFamily="34" charset="0"/>
              </a:rPr>
              <a:t>Robert Seth Price</a:t>
            </a:r>
          </a:p>
          <a:p>
            <a:pPr algn="ctr">
              <a:lnSpc>
                <a:spcPct val="140000"/>
              </a:lnSpc>
            </a:pPr>
            <a:r>
              <a:rPr lang="en-US" sz="1800" b="1" dirty="0" err="1">
                <a:solidFill>
                  <a:srgbClr val="0D0D0D"/>
                </a:solidFill>
                <a:latin typeface="Calibri" panose="020F0502020204030204" pitchFamily="34" charset="0"/>
                <a:cs typeface="Calibri" panose="020F0502020204030204" pitchFamily="34" charset="0"/>
              </a:rPr>
              <a:t>www.eggplant.org</a:t>
            </a:r>
            <a:r>
              <a:rPr lang="en-US" sz="1800" b="1" dirty="0">
                <a:solidFill>
                  <a:srgbClr val="0D0D0D"/>
                </a:solidFill>
                <a:latin typeface="Calibri" panose="020F0502020204030204" pitchFamily="34" charset="0"/>
                <a:cs typeface="Calibri" panose="020F0502020204030204" pitchFamily="34" charset="0"/>
              </a:rPr>
              <a:t> • </a:t>
            </a:r>
            <a:r>
              <a:rPr lang="en-US" sz="1800" b="1" dirty="0" err="1">
                <a:solidFill>
                  <a:srgbClr val="0D0D0D"/>
                </a:solidFill>
                <a:latin typeface="Calibri" panose="020F0502020204030204" pitchFamily="34" charset="0"/>
                <a:cs typeface="Calibri" panose="020F0502020204030204" pitchFamily="34" charset="0"/>
              </a:rPr>
              <a:t>robert@eggplant.org</a:t>
            </a:r>
            <a:endParaRPr lang="en-US" sz="1800" b="1" dirty="0">
              <a:solidFill>
                <a:srgbClr val="0D0D0D"/>
              </a:solidFill>
              <a:latin typeface="Calibri" panose="020F0502020204030204" pitchFamily="34" charset="0"/>
              <a:cs typeface="Calibri" panose="020F0502020204030204" pitchFamily="34" charset="0"/>
            </a:endParaRPr>
          </a:p>
          <a:p>
            <a:pPr algn="ctr">
              <a:lnSpc>
                <a:spcPct val="140000"/>
              </a:lnSpc>
            </a:pPr>
            <a:r>
              <a:rPr lang="en-US" sz="3200" b="1" dirty="0">
                <a:solidFill>
                  <a:srgbClr val="0D0D0D"/>
                </a:solidFill>
                <a:latin typeface="Calibri" panose="020F0502020204030204" pitchFamily="34" charset="0"/>
                <a:cs typeface="Calibri" panose="020F0502020204030204" pitchFamily="34" charset="0"/>
              </a:rPr>
              <a:t>National Urban Alliance</a:t>
            </a:r>
          </a:p>
          <a:p>
            <a:pPr algn="ctr">
              <a:lnSpc>
                <a:spcPct val="140000"/>
              </a:lnSpc>
            </a:pPr>
            <a:r>
              <a:rPr lang="en-US" sz="1800" b="1" dirty="0" err="1">
                <a:solidFill>
                  <a:srgbClr val="0D0D0D"/>
                </a:solidFill>
                <a:latin typeface="Calibri" panose="020F0502020204030204" pitchFamily="34" charset="0"/>
                <a:cs typeface="Calibri" panose="020F0502020204030204" pitchFamily="34" charset="0"/>
              </a:rPr>
              <a:t>www.nuatc.org</a:t>
            </a:r>
            <a:endParaRPr lang="en-US" sz="1800" b="1" dirty="0">
              <a:solidFill>
                <a:srgbClr val="0D0D0D"/>
              </a:solidFill>
              <a:latin typeface="Calibri" panose="020F0502020204030204" pitchFamily="34" charset="0"/>
              <a:cs typeface="Calibri" panose="020F0502020204030204" pitchFamily="34" charset="0"/>
            </a:endParaRPr>
          </a:p>
        </p:txBody>
      </p:sp>
      <p:pic>
        <p:nvPicPr>
          <p:cNvPr id="5" name="Picture 4" descr="NUA-mar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2069" y="-15638"/>
            <a:ext cx="2982516" cy="966649"/>
          </a:xfrm>
          <a:prstGeom prst="rect">
            <a:avLst/>
          </a:prstGeom>
        </p:spPr>
      </p:pic>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45</a:t>
            </a:fld>
            <a:endParaRPr lang="uk-UA" dirty="0"/>
          </a:p>
        </p:txBody>
      </p:sp>
      <p:pic>
        <p:nvPicPr>
          <p:cNvPr id="7" name="Picture 6">
            <a:extLst>
              <a:ext uri="{FF2B5EF4-FFF2-40B4-BE49-F238E27FC236}">
                <a16:creationId xmlns:a16="http://schemas.microsoft.com/office/drawing/2014/main" id="{180B41F5-58BE-854E-8169-DB9CFB99ACBC}"/>
              </a:ext>
            </a:extLst>
          </p:cNvPr>
          <p:cNvPicPr>
            <a:picLocks noChangeAspect="1"/>
          </p:cNvPicPr>
          <p:nvPr/>
        </p:nvPicPr>
        <p:blipFill>
          <a:blip r:embed="rId3"/>
          <a:stretch>
            <a:fillRect/>
          </a:stretch>
        </p:blipFill>
        <p:spPr>
          <a:xfrm>
            <a:off x="4978733" y="56768"/>
            <a:ext cx="2509566" cy="924577"/>
          </a:xfrm>
          <a:prstGeom prst="rect">
            <a:avLst/>
          </a:prstGeom>
        </p:spPr>
      </p:pic>
    </p:spTree>
    <p:extLst>
      <p:ext uri="{BB962C8B-B14F-4D97-AF65-F5344CB8AC3E}">
        <p14:creationId xmlns:p14="http://schemas.microsoft.com/office/powerpoint/2010/main" val="83826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8" name="Rectangle 7">
            <a:extLst>
              <a:ext uri="{FF2B5EF4-FFF2-40B4-BE49-F238E27FC236}">
                <a16:creationId xmlns:a16="http://schemas.microsoft.com/office/drawing/2014/main" id="{888AF3C7-833F-644E-AF81-FEDC1FF3B9CB}"/>
              </a:ext>
            </a:extLst>
          </p:cNvPr>
          <p:cNvSpPr/>
          <p:nvPr/>
        </p:nvSpPr>
        <p:spPr>
          <a:xfrm>
            <a:off x="8545" y="2503918"/>
            <a:ext cx="9144000" cy="2639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4" name="Rectangle 3">
            <a:extLst>
              <a:ext uri="{FF2B5EF4-FFF2-40B4-BE49-F238E27FC236}">
                <a16:creationId xmlns:a16="http://schemas.microsoft.com/office/drawing/2014/main" id="{30ACB146-F38E-174C-9AF8-89D32D22D0DF}"/>
              </a:ext>
            </a:extLst>
          </p:cNvPr>
          <p:cNvSpPr/>
          <p:nvPr/>
        </p:nvSpPr>
        <p:spPr>
          <a:xfrm>
            <a:off x="0" y="0"/>
            <a:ext cx="9144000" cy="185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61" name="Google Shape;61;p14"/>
          <p:cNvSpPr txBox="1">
            <a:spLocks noGrp="1"/>
          </p:cNvSpPr>
          <p:nvPr>
            <p:ph type="subTitle" idx="1"/>
          </p:nvPr>
        </p:nvSpPr>
        <p:spPr>
          <a:xfrm>
            <a:off x="-1" y="1856225"/>
            <a:ext cx="9143999" cy="662607"/>
          </a:xfrm>
          <a:prstGeom prst="rect">
            <a:avLst/>
          </a:prstGeom>
          <a:solidFill>
            <a:schemeClr val="tx1"/>
          </a:solidFill>
          <a:ln w="38100" cmpd="sng">
            <a:solidFill>
              <a:schemeClr val="accent1"/>
            </a:solidFill>
          </a:ln>
        </p:spPr>
        <p:txBody>
          <a:bodyPr spcFirstLastPara="1" wrap="square" lIns="91425" tIns="91425" rIns="91425" bIns="91425" anchor="t" anchorCtr="0">
            <a:noAutofit/>
          </a:bodyPr>
          <a:lstStyle/>
          <a:p>
            <a:pPr marL="0" lvl="0" indent="0"/>
            <a:r>
              <a:rPr lang="en-US" dirty="0">
                <a:solidFill>
                  <a:schemeClr val="accent1"/>
                </a:solidFill>
              </a:rPr>
              <a:t>Student Engagement and Equity Consciousness</a:t>
            </a:r>
            <a:endParaRPr lang="en-US" sz="2400" dirty="0">
              <a:solidFill>
                <a:srgbClr val="000000"/>
              </a:solidFill>
            </a:endParaRPr>
          </a:p>
          <a:p>
            <a:pPr marL="0" lvl="0" indent="0">
              <a:lnSpc>
                <a:spcPct val="130000"/>
              </a:lnSpc>
            </a:pPr>
            <a:endParaRPr lang="en-US" sz="1400" dirty="0">
              <a:solidFill>
                <a:srgbClr val="000000"/>
              </a:solidFill>
            </a:endParaRPr>
          </a:p>
        </p:txBody>
      </p:sp>
      <p:pic>
        <p:nvPicPr>
          <p:cNvPr id="6" name="Picture 5" descr="NUA-mar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5403" y="402573"/>
            <a:ext cx="2881451" cy="966235"/>
          </a:xfrm>
          <a:prstGeom prst="rect">
            <a:avLst/>
          </a:prstGeom>
        </p:spPr>
      </p:pic>
      <p:sp>
        <p:nvSpPr>
          <p:cNvPr id="3" name="TextBox 2">
            <a:extLst>
              <a:ext uri="{FF2B5EF4-FFF2-40B4-BE49-F238E27FC236}">
                <a16:creationId xmlns:a16="http://schemas.microsoft.com/office/drawing/2014/main" id="{A280AFC4-E340-314F-9E0F-F28EFFA2B88A}"/>
              </a:ext>
            </a:extLst>
          </p:cNvPr>
          <p:cNvSpPr txBox="1"/>
          <p:nvPr/>
        </p:nvSpPr>
        <p:spPr>
          <a:xfrm>
            <a:off x="0" y="2729250"/>
            <a:ext cx="9144000" cy="2412968"/>
          </a:xfrm>
          <a:prstGeom prst="rect">
            <a:avLst/>
          </a:prstGeom>
          <a:noFill/>
        </p:spPr>
        <p:txBody>
          <a:bodyPr wrap="square" rtlCol="0">
            <a:spAutoFit/>
          </a:bodyPr>
          <a:lstStyle/>
          <a:p>
            <a:pPr algn="ctr">
              <a:lnSpc>
                <a:spcPct val="70000"/>
              </a:lnSpc>
            </a:pPr>
            <a:r>
              <a:rPr lang="en-US" sz="2400" b="1" dirty="0">
                <a:solidFill>
                  <a:schemeClr val="tx1"/>
                </a:solidFill>
                <a:latin typeface="Calibri" panose="020F0502020204030204" pitchFamily="34" charset="0"/>
                <a:cs typeface="Calibri" panose="020F0502020204030204" pitchFamily="34" charset="0"/>
              </a:rPr>
              <a:t>Fair Oaks Elementary</a:t>
            </a:r>
          </a:p>
          <a:p>
            <a:pPr algn="ctr"/>
            <a:r>
              <a:rPr lang="en-US" sz="1800" b="1" dirty="0">
                <a:latin typeface="Calibri" panose="020F0502020204030204" pitchFamily="34" charset="0"/>
                <a:cs typeface="Calibri" panose="020F0502020204030204" pitchFamily="34" charset="0"/>
              </a:rPr>
              <a:t>20 January 2021</a:t>
            </a:r>
          </a:p>
          <a:p>
            <a:pPr algn="ctr"/>
            <a:endParaRPr lang="en-US" sz="1800" b="1" dirty="0">
              <a:latin typeface="Calibri" panose="020F0502020204030204" pitchFamily="34" charset="0"/>
              <a:cs typeface="Calibri" panose="020F0502020204030204" pitchFamily="34" charset="0"/>
            </a:endParaRPr>
          </a:p>
          <a:p>
            <a:pPr algn="ctr"/>
            <a:r>
              <a:rPr lang="en-US" sz="1800" b="1" dirty="0">
                <a:latin typeface="Calibri" panose="020F0502020204030204" pitchFamily="34" charset="0"/>
                <a:cs typeface="Calibri" panose="020F0502020204030204" pitchFamily="34" charset="0"/>
              </a:rPr>
              <a:t>Robert Seth Price</a:t>
            </a:r>
          </a:p>
          <a:p>
            <a:pPr algn="ctr"/>
            <a:r>
              <a:rPr lang="en-US" b="1" dirty="0" err="1">
                <a:latin typeface="Calibri" panose="020F0502020204030204" pitchFamily="34" charset="0"/>
                <a:cs typeface="Calibri" panose="020F0502020204030204" pitchFamily="34" charset="0"/>
              </a:rPr>
              <a:t>www.eggplant.org</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robert@eggplant.org</a:t>
            </a:r>
            <a:r>
              <a:rPr lang="en-US" b="1" dirty="0">
                <a:latin typeface="Calibri" panose="020F0502020204030204" pitchFamily="34" charset="0"/>
                <a:cs typeface="Calibri" panose="020F0502020204030204" pitchFamily="34" charset="0"/>
              </a:rPr>
              <a:t> </a:t>
            </a:r>
            <a:br>
              <a:rPr lang="en-US" b="1" dirty="0">
                <a:latin typeface="Calibri" panose="020F0502020204030204" pitchFamily="34" charset="0"/>
                <a:cs typeface="Calibri" panose="020F0502020204030204" pitchFamily="34" charset="0"/>
              </a:rPr>
            </a:br>
            <a:br>
              <a:rPr lang="en-US" sz="1200" b="1" dirty="0">
                <a:latin typeface="Calibri" panose="020F0502020204030204" pitchFamily="34" charset="0"/>
                <a:cs typeface="Calibri" panose="020F0502020204030204" pitchFamily="34" charset="0"/>
              </a:rPr>
            </a:br>
            <a:r>
              <a:rPr lang="en-US" sz="1800" b="1" dirty="0">
                <a:latin typeface="Calibri" panose="020F0502020204030204" pitchFamily="34" charset="0"/>
                <a:cs typeface="Calibri" panose="020F0502020204030204" pitchFamily="34" charset="0"/>
              </a:rPr>
              <a:t>National Urban Alliance</a:t>
            </a:r>
          </a:p>
          <a:p>
            <a:pPr algn="ctr"/>
            <a:r>
              <a:rPr lang="en-US" b="1" dirty="0" err="1">
                <a:latin typeface="Calibri" panose="020F0502020204030204" pitchFamily="34" charset="0"/>
                <a:cs typeface="Calibri" panose="020F0502020204030204" pitchFamily="34" charset="0"/>
              </a:rPr>
              <a:t>www.nuatc.org</a:t>
            </a:r>
            <a:endParaRPr lang="en-US" b="1" dirty="0">
              <a:latin typeface="Calibri" panose="020F0502020204030204" pitchFamily="34" charset="0"/>
              <a:cs typeface="Calibri" panose="020F0502020204030204" pitchFamily="34" charset="0"/>
            </a:endParaRPr>
          </a:p>
          <a:p>
            <a:pPr algn="ctr"/>
            <a:endParaRPr lang="en-US" sz="1800" b="1"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88A2A26-A7D4-CC4A-AEBB-0B3743A54DAB}"/>
              </a:ext>
            </a:extLst>
          </p:cNvPr>
          <p:cNvPicPr>
            <a:picLocks noChangeAspect="1"/>
          </p:cNvPicPr>
          <p:nvPr/>
        </p:nvPicPr>
        <p:blipFill>
          <a:blip r:embed="rId4"/>
          <a:stretch>
            <a:fillRect/>
          </a:stretch>
        </p:blipFill>
        <p:spPr>
          <a:xfrm>
            <a:off x="4949704" y="444231"/>
            <a:ext cx="2509566" cy="924577"/>
          </a:xfrm>
          <a:prstGeom prst="rect">
            <a:avLst/>
          </a:prstGeom>
        </p:spPr>
      </p:pic>
    </p:spTree>
    <p:extLst>
      <p:ext uri="{BB962C8B-B14F-4D97-AF65-F5344CB8AC3E}">
        <p14:creationId xmlns:p14="http://schemas.microsoft.com/office/powerpoint/2010/main" val="4219623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8772" y="1153813"/>
            <a:ext cx="6966457" cy="3106178"/>
          </a:xfrm>
          <a:prstGeom prst="rect">
            <a:avLst/>
          </a:prstGeom>
        </p:spPr>
      </p:pic>
      <p:sp>
        <p:nvSpPr>
          <p:cNvPr id="3" name="Rectangle 2"/>
          <p:cNvSpPr/>
          <p:nvPr/>
        </p:nvSpPr>
        <p:spPr>
          <a:xfrm>
            <a:off x="1478004" y="574912"/>
            <a:ext cx="580608"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input</a:t>
            </a:r>
            <a:endParaRPr lang="en-US" dirty="0"/>
          </a:p>
        </p:txBody>
      </p:sp>
      <p:sp>
        <p:nvSpPr>
          <p:cNvPr id="4" name="Rectangle 3"/>
          <p:cNvSpPr/>
          <p:nvPr/>
        </p:nvSpPr>
        <p:spPr>
          <a:xfrm>
            <a:off x="6437438" y="574912"/>
            <a:ext cx="1601721"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Effects / Outcomes</a:t>
            </a:r>
            <a:endParaRPr lang="en-US" dirty="0"/>
          </a:p>
        </p:txBody>
      </p:sp>
      <p:sp>
        <p:nvSpPr>
          <p:cNvPr id="5" name="Rectangle 4"/>
          <p:cNvSpPr/>
          <p:nvPr/>
        </p:nvSpPr>
        <p:spPr>
          <a:xfrm>
            <a:off x="3703137" y="1922072"/>
            <a:ext cx="1688669" cy="1569660"/>
          </a:xfrm>
          <a:prstGeom prst="rect">
            <a:avLst/>
          </a:prstGeom>
        </p:spPr>
        <p:txBody>
          <a:bodyPr wrap="square">
            <a:spAutoFit/>
          </a:bodyPr>
          <a:lstStyle/>
          <a:p>
            <a:pPr algn="ctr"/>
            <a:r>
              <a:rPr lang="en-US" sz="2400" b="1" dirty="0">
                <a:latin typeface="Calibri" panose="020F0502020204030204" pitchFamily="34" charset="0"/>
                <a:cs typeface="Calibri" panose="020F0502020204030204" pitchFamily="34" charset="0"/>
              </a:rPr>
              <a:t>Building</a:t>
            </a:r>
          </a:p>
          <a:p>
            <a:pPr algn="ctr"/>
            <a:r>
              <a:rPr lang="en-US" sz="2400" b="1" dirty="0">
                <a:latin typeface="Calibri" panose="020F0502020204030204" pitchFamily="34" charset="0"/>
                <a:cs typeface="Calibri" panose="020F0502020204030204" pitchFamily="34" charset="0"/>
              </a:rPr>
              <a:t>Community</a:t>
            </a:r>
          </a:p>
          <a:p>
            <a:pPr algn="ctr"/>
            <a:r>
              <a:rPr lang="en-US" sz="2400" b="1" dirty="0">
                <a:latin typeface="Calibri" panose="020F0502020204030204" pitchFamily="34" charset="0"/>
                <a:cs typeface="Calibri" panose="020F0502020204030204" pitchFamily="34" charset="0"/>
              </a:rPr>
              <a:t>&amp; Social Distancing</a:t>
            </a:r>
            <a:endParaRPr lang="en-US" sz="2400" dirty="0"/>
          </a:p>
        </p:txBody>
      </p:sp>
      <p:sp>
        <p:nvSpPr>
          <p:cNvPr id="6" name="Rectangle 5"/>
          <p:cNvSpPr/>
          <p:nvPr/>
        </p:nvSpPr>
        <p:spPr>
          <a:xfrm>
            <a:off x="617021" y="72769"/>
            <a:ext cx="2741456"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Multi-Flow Map:  Cause and Effect</a:t>
            </a:r>
          </a:p>
        </p:txBody>
      </p:sp>
      <p:sp>
        <p:nvSpPr>
          <p:cNvPr id="7" name="Rectangle 6"/>
          <p:cNvSpPr/>
          <p:nvPr/>
        </p:nvSpPr>
        <p:spPr>
          <a:xfrm>
            <a:off x="4236352" y="576424"/>
            <a:ext cx="607859"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event</a:t>
            </a:r>
            <a:endParaRPr lang="en-US" dirty="0"/>
          </a:p>
        </p:txBody>
      </p:sp>
      <p:sp>
        <p:nvSpPr>
          <p:cNvPr id="9" name="TextBox 8">
            <a:extLst>
              <a:ext uri="{FF2B5EF4-FFF2-40B4-BE49-F238E27FC236}">
                <a16:creationId xmlns:a16="http://schemas.microsoft.com/office/drawing/2014/main" id="{6A21D83F-CDF8-7441-86AE-E346BBD4B769}"/>
              </a:ext>
            </a:extLst>
          </p:cNvPr>
          <p:cNvSpPr txBox="1"/>
          <p:nvPr/>
        </p:nvSpPr>
        <p:spPr>
          <a:xfrm>
            <a:off x="6437438" y="1515753"/>
            <a:ext cx="1688668" cy="738664"/>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Provides a space to build trust</a:t>
            </a:r>
          </a:p>
          <a:p>
            <a:endParaRPr lang="en-US" dirty="0"/>
          </a:p>
        </p:txBody>
      </p:sp>
      <p:sp>
        <p:nvSpPr>
          <p:cNvPr id="10" name="TextBox 9">
            <a:extLst>
              <a:ext uri="{FF2B5EF4-FFF2-40B4-BE49-F238E27FC236}">
                <a16:creationId xmlns:a16="http://schemas.microsoft.com/office/drawing/2014/main" id="{C62B4FE1-48DB-E847-B07B-41F9E9A8C5FC}"/>
              </a:ext>
            </a:extLst>
          </p:cNvPr>
          <p:cNvSpPr txBox="1"/>
          <p:nvPr/>
        </p:nvSpPr>
        <p:spPr>
          <a:xfrm>
            <a:off x="6505493" y="3364202"/>
            <a:ext cx="1552558" cy="738664"/>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Promotes a growth mindset</a:t>
            </a:r>
          </a:p>
          <a:p>
            <a:endParaRPr lang="en-US" dirty="0"/>
          </a:p>
        </p:txBody>
      </p:sp>
      <p:sp>
        <p:nvSpPr>
          <p:cNvPr id="11" name="Rectangle 10">
            <a:extLst>
              <a:ext uri="{FF2B5EF4-FFF2-40B4-BE49-F238E27FC236}">
                <a16:creationId xmlns:a16="http://schemas.microsoft.com/office/drawing/2014/main" id="{C0E50BD7-E8AC-F346-9D06-7352CA92FB89}"/>
              </a:ext>
            </a:extLst>
          </p:cNvPr>
          <p:cNvSpPr/>
          <p:nvPr/>
        </p:nvSpPr>
        <p:spPr>
          <a:xfrm>
            <a:off x="1023832" y="574913"/>
            <a:ext cx="2598939" cy="3993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99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8772" y="1153813"/>
            <a:ext cx="6966457" cy="3106178"/>
          </a:xfrm>
          <a:prstGeom prst="rect">
            <a:avLst/>
          </a:prstGeom>
        </p:spPr>
      </p:pic>
      <p:sp>
        <p:nvSpPr>
          <p:cNvPr id="3" name="Rectangle 2"/>
          <p:cNvSpPr/>
          <p:nvPr/>
        </p:nvSpPr>
        <p:spPr>
          <a:xfrm>
            <a:off x="1478004" y="574912"/>
            <a:ext cx="580608"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input</a:t>
            </a:r>
            <a:endParaRPr lang="en-US" dirty="0"/>
          </a:p>
        </p:txBody>
      </p:sp>
      <p:sp>
        <p:nvSpPr>
          <p:cNvPr id="4" name="Rectangle 3"/>
          <p:cNvSpPr/>
          <p:nvPr/>
        </p:nvSpPr>
        <p:spPr>
          <a:xfrm>
            <a:off x="6437438" y="574912"/>
            <a:ext cx="1601721"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Effects / Outcomes</a:t>
            </a:r>
            <a:endParaRPr lang="en-US" dirty="0"/>
          </a:p>
        </p:txBody>
      </p:sp>
      <p:sp>
        <p:nvSpPr>
          <p:cNvPr id="6" name="Rectangle 5"/>
          <p:cNvSpPr/>
          <p:nvPr/>
        </p:nvSpPr>
        <p:spPr>
          <a:xfrm>
            <a:off x="680081" y="72769"/>
            <a:ext cx="2741456"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Multi-Flow Map:  Cause and Effect</a:t>
            </a:r>
          </a:p>
        </p:txBody>
      </p:sp>
      <p:sp>
        <p:nvSpPr>
          <p:cNvPr id="7" name="Rectangle 6"/>
          <p:cNvSpPr/>
          <p:nvPr/>
        </p:nvSpPr>
        <p:spPr>
          <a:xfrm>
            <a:off x="4236352" y="576424"/>
            <a:ext cx="607859"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event</a:t>
            </a:r>
            <a:endParaRPr lang="en-US" dirty="0"/>
          </a:p>
        </p:txBody>
      </p:sp>
      <p:sp>
        <p:nvSpPr>
          <p:cNvPr id="9" name="TextBox 8">
            <a:extLst>
              <a:ext uri="{FF2B5EF4-FFF2-40B4-BE49-F238E27FC236}">
                <a16:creationId xmlns:a16="http://schemas.microsoft.com/office/drawing/2014/main" id="{6A21D83F-CDF8-7441-86AE-E346BBD4B769}"/>
              </a:ext>
            </a:extLst>
          </p:cNvPr>
          <p:cNvSpPr txBox="1"/>
          <p:nvPr/>
        </p:nvSpPr>
        <p:spPr>
          <a:xfrm>
            <a:off x="6437438" y="1515753"/>
            <a:ext cx="1688668" cy="738664"/>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Provides a space to build trust</a:t>
            </a:r>
          </a:p>
          <a:p>
            <a:endParaRPr lang="en-US" dirty="0"/>
          </a:p>
        </p:txBody>
      </p:sp>
      <p:sp>
        <p:nvSpPr>
          <p:cNvPr id="10" name="TextBox 9">
            <a:extLst>
              <a:ext uri="{FF2B5EF4-FFF2-40B4-BE49-F238E27FC236}">
                <a16:creationId xmlns:a16="http://schemas.microsoft.com/office/drawing/2014/main" id="{C62B4FE1-48DB-E847-B07B-41F9E9A8C5FC}"/>
              </a:ext>
            </a:extLst>
          </p:cNvPr>
          <p:cNvSpPr txBox="1"/>
          <p:nvPr/>
        </p:nvSpPr>
        <p:spPr>
          <a:xfrm>
            <a:off x="6505493" y="3364202"/>
            <a:ext cx="1552558" cy="738664"/>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Promotes a growth mindset</a:t>
            </a:r>
          </a:p>
          <a:p>
            <a:endParaRPr lang="en-US" dirty="0"/>
          </a:p>
        </p:txBody>
      </p:sp>
      <p:sp>
        <p:nvSpPr>
          <p:cNvPr id="11" name="Rectangle 10">
            <a:extLst>
              <a:ext uri="{FF2B5EF4-FFF2-40B4-BE49-F238E27FC236}">
                <a16:creationId xmlns:a16="http://schemas.microsoft.com/office/drawing/2014/main" id="{3522A904-26E7-3C40-8FC4-424676336938}"/>
              </a:ext>
            </a:extLst>
          </p:cNvPr>
          <p:cNvSpPr/>
          <p:nvPr/>
        </p:nvSpPr>
        <p:spPr>
          <a:xfrm>
            <a:off x="3703137" y="1922072"/>
            <a:ext cx="1688669" cy="1569660"/>
          </a:xfrm>
          <a:prstGeom prst="rect">
            <a:avLst/>
          </a:prstGeom>
        </p:spPr>
        <p:txBody>
          <a:bodyPr wrap="square">
            <a:spAutoFit/>
          </a:bodyPr>
          <a:lstStyle/>
          <a:p>
            <a:pPr algn="ctr"/>
            <a:r>
              <a:rPr lang="en-US" sz="2400" b="1" dirty="0">
                <a:latin typeface="Calibri" panose="020F0502020204030204" pitchFamily="34" charset="0"/>
                <a:cs typeface="Calibri" panose="020F0502020204030204" pitchFamily="34" charset="0"/>
              </a:rPr>
              <a:t>Building</a:t>
            </a:r>
          </a:p>
          <a:p>
            <a:pPr algn="ctr"/>
            <a:r>
              <a:rPr lang="en-US" sz="2400" b="1" dirty="0">
                <a:latin typeface="Calibri" panose="020F0502020204030204" pitchFamily="34" charset="0"/>
                <a:cs typeface="Calibri" panose="020F0502020204030204" pitchFamily="34" charset="0"/>
              </a:rPr>
              <a:t>Community</a:t>
            </a:r>
          </a:p>
          <a:p>
            <a:pPr algn="ctr"/>
            <a:r>
              <a:rPr lang="en-US" sz="2400" b="1" dirty="0">
                <a:latin typeface="Calibri" panose="020F0502020204030204" pitchFamily="34" charset="0"/>
                <a:cs typeface="Calibri" panose="020F0502020204030204" pitchFamily="34" charset="0"/>
              </a:rPr>
              <a:t>&amp; Social Distancing</a:t>
            </a:r>
            <a:endParaRPr lang="en-US" sz="2400" dirty="0"/>
          </a:p>
        </p:txBody>
      </p:sp>
    </p:spTree>
    <p:extLst>
      <p:ext uri="{BB962C8B-B14F-4D97-AF65-F5344CB8AC3E}">
        <p14:creationId xmlns:p14="http://schemas.microsoft.com/office/powerpoint/2010/main" val="3900487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8772" y="1153813"/>
            <a:ext cx="6966457" cy="3106178"/>
          </a:xfrm>
          <a:prstGeom prst="rect">
            <a:avLst/>
          </a:prstGeom>
        </p:spPr>
      </p:pic>
      <p:sp>
        <p:nvSpPr>
          <p:cNvPr id="3" name="Rectangle 2"/>
          <p:cNvSpPr/>
          <p:nvPr/>
        </p:nvSpPr>
        <p:spPr>
          <a:xfrm>
            <a:off x="1478004" y="574912"/>
            <a:ext cx="580608"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input</a:t>
            </a:r>
            <a:endParaRPr lang="en-US" dirty="0"/>
          </a:p>
        </p:txBody>
      </p:sp>
      <p:sp>
        <p:nvSpPr>
          <p:cNvPr id="4" name="Rectangle 3"/>
          <p:cNvSpPr/>
          <p:nvPr/>
        </p:nvSpPr>
        <p:spPr>
          <a:xfrm>
            <a:off x="6437438" y="574912"/>
            <a:ext cx="1601721"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Effects / Outcomes</a:t>
            </a:r>
            <a:endParaRPr lang="en-US" dirty="0"/>
          </a:p>
        </p:txBody>
      </p:sp>
      <p:sp>
        <p:nvSpPr>
          <p:cNvPr id="6" name="Rectangle 5"/>
          <p:cNvSpPr/>
          <p:nvPr/>
        </p:nvSpPr>
        <p:spPr>
          <a:xfrm>
            <a:off x="680081" y="72769"/>
            <a:ext cx="2741456"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Multi-Flow Map:  Cause and Effect</a:t>
            </a:r>
          </a:p>
        </p:txBody>
      </p:sp>
      <p:sp>
        <p:nvSpPr>
          <p:cNvPr id="7" name="Rectangle 6"/>
          <p:cNvSpPr/>
          <p:nvPr/>
        </p:nvSpPr>
        <p:spPr>
          <a:xfrm>
            <a:off x="4236352" y="576424"/>
            <a:ext cx="607859"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event</a:t>
            </a:r>
            <a:endParaRPr lang="en-US" dirty="0"/>
          </a:p>
        </p:txBody>
      </p:sp>
      <p:sp>
        <p:nvSpPr>
          <p:cNvPr id="9" name="TextBox 8">
            <a:extLst>
              <a:ext uri="{FF2B5EF4-FFF2-40B4-BE49-F238E27FC236}">
                <a16:creationId xmlns:a16="http://schemas.microsoft.com/office/drawing/2014/main" id="{6A21D83F-CDF8-7441-86AE-E346BBD4B769}"/>
              </a:ext>
            </a:extLst>
          </p:cNvPr>
          <p:cNvSpPr txBox="1"/>
          <p:nvPr/>
        </p:nvSpPr>
        <p:spPr>
          <a:xfrm>
            <a:off x="6437438" y="1515753"/>
            <a:ext cx="1688668" cy="738664"/>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Provides a space to build trust</a:t>
            </a:r>
          </a:p>
          <a:p>
            <a:endParaRPr lang="en-US" dirty="0"/>
          </a:p>
        </p:txBody>
      </p:sp>
      <p:sp>
        <p:nvSpPr>
          <p:cNvPr id="10" name="TextBox 9">
            <a:extLst>
              <a:ext uri="{FF2B5EF4-FFF2-40B4-BE49-F238E27FC236}">
                <a16:creationId xmlns:a16="http://schemas.microsoft.com/office/drawing/2014/main" id="{C62B4FE1-48DB-E847-B07B-41F9E9A8C5FC}"/>
              </a:ext>
            </a:extLst>
          </p:cNvPr>
          <p:cNvSpPr txBox="1"/>
          <p:nvPr/>
        </p:nvSpPr>
        <p:spPr>
          <a:xfrm>
            <a:off x="6505493" y="3364202"/>
            <a:ext cx="1552558" cy="738664"/>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Promotes a growth mindset</a:t>
            </a:r>
          </a:p>
          <a:p>
            <a:endParaRPr lang="en-US" dirty="0"/>
          </a:p>
        </p:txBody>
      </p:sp>
      <p:sp>
        <p:nvSpPr>
          <p:cNvPr id="11" name="Rectangle 10">
            <a:extLst>
              <a:ext uri="{FF2B5EF4-FFF2-40B4-BE49-F238E27FC236}">
                <a16:creationId xmlns:a16="http://schemas.microsoft.com/office/drawing/2014/main" id="{3522A904-26E7-3C40-8FC4-424676336938}"/>
              </a:ext>
            </a:extLst>
          </p:cNvPr>
          <p:cNvSpPr/>
          <p:nvPr/>
        </p:nvSpPr>
        <p:spPr>
          <a:xfrm>
            <a:off x="3703137" y="1922072"/>
            <a:ext cx="1688669" cy="1569660"/>
          </a:xfrm>
          <a:prstGeom prst="rect">
            <a:avLst/>
          </a:prstGeom>
        </p:spPr>
        <p:txBody>
          <a:bodyPr wrap="square">
            <a:spAutoFit/>
          </a:bodyPr>
          <a:lstStyle/>
          <a:p>
            <a:pPr algn="ctr"/>
            <a:r>
              <a:rPr lang="en-US" sz="2400" b="1" dirty="0">
                <a:latin typeface="Calibri" panose="020F0502020204030204" pitchFamily="34" charset="0"/>
                <a:cs typeface="Calibri" panose="020F0502020204030204" pitchFamily="34" charset="0"/>
              </a:rPr>
              <a:t>Building</a:t>
            </a:r>
          </a:p>
          <a:p>
            <a:pPr algn="ctr"/>
            <a:r>
              <a:rPr lang="en-US" sz="2400" b="1" dirty="0">
                <a:latin typeface="Calibri" panose="020F0502020204030204" pitchFamily="34" charset="0"/>
                <a:cs typeface="Calibri" panose="020F0502020204030204" pitchFamily="34" charset="0"/>
              </a:rPr>
              <a:t>Community</a:t>
            </a:r>
          </a:p>
          <a:p>
            <a:pPr algn="ctr"/>
            <a:r>
              <a:rPr lang="en-US" sz="2400" b="1" dirty="0">
                <a:latin typeface="Calibri" panose="020F0502020204030204" pitchFamily="34" charset="0"/>
                <a:cs typeface="Calibri" panose="020F0502020204030204" pitchFamily="34" charset="0"/>
              </a:rPr>
              <a:t>&amp; Social Distancing</a:t>
            </a:r>
            <a:endParaRPr lang="en-US" sz="2400" dirty="0"/>
          </a:p>
        </p:txBody>
      </p:sp>
      <p:sp>
        <p:nvSpPr>
          <p:cNvPr id="12" name="TextBox 11">
            <a:extLst>
              <a:ext uri="{FF2B5EF4-FFF2-40B4-BE49-F238E27FC236}">
                <a16:creationId xmlns:a16="http://schemas.microsoft.com/office/drawing/2014/main" id="{B1764D29-E1CA-E44A-94AC-26994E88CD9F}"/>
              </a:ext>
            </a:extLst>
          </p:cNvPr>
          <p:cNvSpPr txBox="1"/>
          <p:nvPr/>
        </p:nvSpPr>
        <p:spPr>
          <a:xfrm>
            <a:off x="1089830" y="1262660"/>
            <a:ext cx="1688668" cy="523220"/>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Practice</a:t>
            </a:r>
          </a:p>
          <a:p>
            <a:endParaRPr lang="en-US" dirty="0"/>
          </a:p>
        </p:txBody>
      </p:sp>
      <p:sp>
        <p:nvSpPr>
          <p:cNvPr id="13" name="TextBox 12">
            <a:extLst>
              <a:ext uri="{FF2B5EF4-FFF2-40B4-BE49-F238E27FC236}">
                <a16:creationId xmlns:a16="http://schemas.microsoft.com/office/drawing/2014/main" id="{484FBF0C-D03D-3F4A-BB74-71F14AE1D465}"/>
              </a:ext>
            </a:extLst>
          </p:cNvPr>
          <p:cNvSpPr txBox="1"/>
          <p:nvPr/>
        </p:nvSpPr>
        <p:spPr>
          <a:xfrm>
            <a:off x="1097995" y="2111745"/>
            <a:ext cx="1688668" cy="523220"/>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Routine</a:t>
            </a:r>
          </a:p>
          <a:p>
            <a:endParaRPr lang="en-US" dirty="0"/>
          </a:p>
        </p:txBody>
      </p:sp>
      <p:sp>
        <p:nvSpPr>
          <p:cNvPr id="14" name="TextBox 13">
            <a:extLst>
              <a:ext uri="{FF2B5EF4-FFF2-40B4-BE49-F238E27FC236}">
                <a16:creationId xmlns:a16="http://schemas.microsoft.com/office/drawing/2014/main" id="{80DB744F-9C5C-1F40-961F-F21AE3EEB187}"/>
              </a:ext>
            </a:extLst>
          </p:cNvPr>
          <p:cNvSpPr txBox="1"/>
          <p:nvPr/>
        </p:nvSpPr>
        <p:spPr>
          <a:xfrm>
            <a:off x="1106160" y="2871025"/>
            <a:ext cx="1688668" cy="738664"/>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Models of </a:t>
            </a:r>
          </a:p>
          <a:p>
            <a:pPr algn="ctr"/>
            <a:r>
              <a:rPr lang="en-US" b="1" dirty="0">
                <a:latin typeface="Calibri" panose="020F0502020204030204" pitchFamily="34" charset="0"/>
                <a:cs typeface="Calibri" panose="020F0502020204030204" pitchFamily="34" charset="0"/>
              </a:rPr>
              <a:t>Excellence</a:t>
            </a:r>
          </a:p>
          <a:p>
            <a:pPr algn="ctr"/>
            <a:endParaRPr lang="en-US" dirty="0"/>
          </a:p>
        </p:txBody>
      </p:sp>
    </p:spTree>
    <p:extLst>
      <p:ext uri="{BB962C8B-B14F-4D97-AF65-F5344CB8AC3E}">
        <p14:creationId xmlns:p14="http://schemas.microsoft.com/office/powerpoint/2010/main" val="2025469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8772" y="1153813"/>
            <a:ext cx="6966457" cy="3106178"/>
          </a:xfrm>
          <a:prstGeom prst="rect">
            <a:avLst/>
          </a:prstGeom>
        </p:spPr>
      </p:pic>
      <p:sp>
        <p:nvSpPr>
          <p:cNvPr id="3" name="Rectangle 2"/>
          <p:cNvSpPr/>
          <p:nvPr/>
        </p:nvSpPr>
        <p:spPr>
          <a:xfrm>
            <a:off x="1478004" y="574912"/>
            <a:ext cx="580608"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input</a:t>
            </a:r>
            <a:endParaRPr lang="en-US" dirty="0"/>
          </a:p>
        </p:txBody>
      </p:sp>
      <p:sp>
        <p:nvSpPr>
          <p:cNvPr id="4" name="Rectangle 3"/>
          <p:cNvSpPr/>
          <p:nvPr/>
        </p:nvSpPr>
        <p:spPr>
          <a:xfrm>
            <a:off x="6437438" y="574912"/>
            <a:ext cx="1601721"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Effects / Outcomes</a:t>
            </a:r>
            <a:endParaRPr lang="en-US" dirty="0"/>
          </a:p>
        </p:txBody>
      </p:sp>
      <p:sp>
        <p:nvSpPr>
          <p:cNvPr id="6" name="Rectangle 5"/>
          <p:cNvSpPr/>
          <p:nvPr/>
        </p:nvSpPr>
        <p:spPr>
          <a:xfrm>
            <a:off x="711613" y="72769"/>
            <a:ext cx="4365298"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Multi-Flow Map:  Cause and Effect + Frame of Reference</a:t>
            </a:r>
          </a:p>
        </p:txBody>
      </p:sp>
      <p:sp>
        <p:nvSpPr>
          <p:cNvPr id="7" name="Rectangle 6"/>
          <p:cNvSpPr/>
          <p:nvPr/>
        </p:nvSpPr>
        <p:spPr>
          <a:xfrm>
            <a:off x="4236352" y="576424"/>
            <a:ext cx="607859"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event</a:t>
            </a:r>
            <a:endParaRPr lang="en-US" dirty="0"/>
          </a:p>
        </p:txBody>
      </p:sp>
      <p:sp>
        <p:nvSpPr>
          <p:cNvPr id="9" name="TextBox 8">
            <a:extLst>
              <a:ext uri="{FF2B5EF4-FFF2-40B4-BE49-F238E27FC236}">
                <a16:creationId xmlns:a16="http://schemas.microsoft.com/office/drawing/2014/main" id="{6A21D83F-CDF8-7441-86AE-E346BBD4B769}"/>
              </a:ext>
            </a:extLst>
          </p:cNvPr>
          <p:cNvSpPr txBox="1"/>
          <p:nvPr/>
        </p:nvSpPr>
        <p:spPr>
          <a:xfrm>
            <a:off x="6437438" y="1515753"/>
            <a:ext cx="1688668" cy="738664"/>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Provides a space to build trust</a:t>
            </a:r>
          </a:p>
          <a:p>
            <a:endParaRPr lang="en-US" dirty="0"/>
          </a:p>
        </p:txBody>
      </p:sp>
      <p:sp>
        <p:nvSpPr>
          <p:cNvPr id="10" name="TextBox 9">
            <a:extLst>
              <a:ext uri="{FF2B5EF4-FFF2-40B4-BE49-F238E27FC236}">
                <a16:creationId xmlns:a16="http://schemas.microsoft.com/office/drawing/2014/main" id="{C62B4FE1-48DB-E847-B07B-41F9E9A8C5FC}"/>
              </a:ext>
            </a:extLst>
          </p:cNvPr>
          <p:cNvSpPr txBox="1"/>
          <p:nvPr/>
        </p:nvSpPr>
        <p:spPr>
          <a:xfrm>
            <a:off x="6505493" y="3364202"/>
            <a:ext cx="1552558" cy="738664"/>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Promotes a growth mindset</a:t>
            </a:r>
          </a:p>
          <a:p>
            <a:endParaRPr lang="en-US" dirty="0"/>
          </a:p>
        </p:txBody>
      </p:sp>
      <p:sp>
        <p:nvSpPr>
          <p:cNvPr id="8" name="Rectangle 7">
            <a:extLst>
              <a:ext uri="{FF2B5EF4-FFF2-40B4-BE49-F238E27FC236}">
                <a16:creationId xmlns:a16="http://schemas.microsoft.com/office/drawing/2014/main" id="{10016463-CE48-0043-BC95-55B9F32868EB}"/>
              </a:ext>
            </a:extLst>
          </p:cNvPr>
          <p:cNvSpPr/>
          <p:nvPr/>
        </p:nvSpPr>
        <p:spPr>
          <a:xfrm>
            <a:off x="267197" y="380546"/>
            <a:ext cx="8734300" cy="4636779"/>
          </a:xfrm>
          <a:prstGeom prst="rect">
            <a:avLst/>
          </a:prstGeom>
          <a:noFill/>
          <a:ln w="57150">
            <a:solidFill>
              <a:srgbClr val="FF6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63F506-28F4-4542-9A78-BC95DA4B2BC4}"/>
              </a:ext>
            </a:extLst>
          </p:cNvPr>
          <p:cNvSpPr txBox="1"/>
          <p:nvPr/>
        </p:nvSpPr>
        <p:spPr>
          <a:xfrm>
            <a:off x="3088911" y="4547943"/>
            <a:ext cx="5747086" cy="338554"/>
          </a:xfrm>
          <a:prstGeom prst="rect">
            <a:avLst/>
          </a:prstGeom>
          <a:noFill/>
        </p:spPr>
        <p:txBody>
          <a:bodyPr wrap="none" rtlCol="0">
            <a:spAutoFit/>
          </a:bodyPr>
          <a:lstStyle/>
          <a:p>
            <a:r>
              <a:rPr lang="en-US" sz="1600" b="1" i="1" dirty="0">
                <a:solidFill>
                  <a:srgbClr val="FF6601"/>
                </a:solidFill>
                <a:latin typeface="Calibri" panose="020F0502020204030204" pitchFamily="34" charset="0"/>
                <a:cs typeface="Calibri" panose="020F0502020204030204" pitchFamily="34" charset="0"/>
              </a:rPr>
              <a:t>Who • How • Regularity • Practice • Models of Excellence • Roles</a:t>
            </a:r>
          </a:p>
        </p:txBody>
      </p:sp>
      <p:sp>
        <p:nvSpPr>
          <p:cNvPr id="13" name="Rectangle 12">
            <a:extLst>
              <a:ext uri="{FF2B5EF4-FFF2-40B4-BE49-F238E27FC236}">
                <a16:creationId xmlns:a16="http://schemas.microsoft.com/office/drawing/2014/main" id="{E2CBEFDF-E4E0-AF4F-8EA3-C5678ED6B85F}"/>
              </a:ext>
            </a:extLst>
          </p:cNvPr>
          <p:cNvSpPr/>
          <p:nvPr/>
        </p:nvSpPr>
        <p:spPr>
          <a:xfrm>
            <a:off x="3703137" y="1922072"/>
            <a:ext cx="1688669" cy="1569660"/>
          </a:xfrm>
          <a:prstGeom prst="rect">
            <a:avLst/>
          </a:prstGeom>
        </p:spPr>
        <p:txBody>
          <a:bodyPr wrap="square">
            <a:spAutoFit/>
          </a:bodyPr>
          <a:lstStyle/>
          <a:p>
            <a:pPr algn="ctr"/>
            <a:r>
              <a:rPr lang="en-US" sz="2400" b="1" dirty="0">
                <a:latin typeface="Calibri" panose="020F0502020204030204" pitchFamily="34" charset="0"/>
                <a:cs typeface="Calibri" panose="020F0502020204030204" pitchFamily="34" charset="0"/>
              </a:rPr>
              <a:t>Building</a:t>
            </a:r>
          </a:p>
          <a:p>
            <a:pPr algn="ctr"/>
            <a:r>
              <a:rPr lang="en-US" sz="2400" b="1" dirty="0">
                <a:latin typeface="Calibri" panose="020F0502020204030204" pitchFamily="34" charset="0"/>
                <a:cs typeface="Calibri" panose="020F0502020204030204" pitchFamily="34" charset="0"/>
              </a:rPr>
              <a:t>Community</a:t>
            </a:r>
          </a:p>
          <a:p>
            <a:pPr algn="ctr"/>
            <a:r>
              <a:rPr lang="en-US" sz="2400" b="1" dirty="0">
                <a:latin typeface="Calibri" panose="020F0502020204030204" pitchFamily="34" charset="0"/>
                <a:cs typeface="Calibri" panose="020F0502020204030204" pitchFamily="34" charset="0"/>
              </a:rPr>
              <a:t>&amp; Social Distancing</a:t>
            </a:r>
            <a:endParaRPr lang="en-US" sz="2400" dirty="0"/>
          </a:p>
        </p:txBody>
      </p:sp>
    </p:spTree>
    <p:extLst>
      <p:ext uri="{BB962C8B-B14F-4D97-AF65-F5344CB8AC3E}">
        <p14:creationId xmlns:p14="http://schemas.microsoft.com/office/powerpoint/2010/main" val="1454289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84466-E48E-5D4C-AA14-8D3E50C48769}"/>
              </a:ext>
            </a:extLst>
          </p:cNvPr>
          <p:cNvSpPr txBox="1"/>
          <p:nvPr/>
        </p:nvSpPr>
        <p:spPr>
          <a:xfrm>
            <a:off x="308634" y="0"/>
            <a:ext cx="6550191" cy="1569660"/>
          </a:xfrm>
          <a:prstGeom prst="rect">
            <a:avLst/>
          </a:prstGeom>
          <a:noFill/>
        </p:spPr>
        <p:txBody>
          <a:bodyPr wrap="none" rtlCol="0">
            <a:spAutoFit/>
          </a:bodyPr>
          <a:lstStyle/>
          <a:p>
            <a:r>
              <a:rPr lang="en-US" sz="9600" b="1" dirty="0">
                <a:latin typeface="Calibri" panose="020F0502020204030204" pitchFamily="34" charset="0"/>
                <a:cs typeface="Calibri" panose="020F0502020204030204" pitchFamily="34" charset="0"/>
              </a:rPr>
              <a:t>Engagement</a:t>
            </a:r>
          </a:p>
        </p:txBody>
      </p:sp>
      <p:pic>
        <p:nvPicPr>
          <p:cNvPr id="4" name="Picture 3">
            <a:extLst>
              <a:ext uri="{FF2B5EF4-FFF2-40B4-BE49-F238E27FC236}">
                <a16:creationId xmlns:a16="http://schemas.microsoft.com/office/drawing/2014/main" id="{ED66E984-F832-784A-85A3-F36087A9FF31}"/>
              </a:ext>
            </a:extLst>
          </p:cNvPr>
          <p:cNvPicPr>
            <a:picLocks noChangeAspect="1"/>
          </p:cNvPicPr>
          <p:nvPr/>
        </p:nvPicPr>
        <p:blipFill>
          <a:blip r:embed="rId2"/>
          <a:stretch>
            <a:fillRect/>
          </a:stretch>
        </p:blipFill>
        <p:spPr>
          <a:xfrm>
            <a:off x="3058510" y="1717278"/>
            <a:ext cx="6085490" cy="3416853"/>
          </a:xfrm>
          <a:prstGeom prst="rect">
            <a:avLst/>
          </a:prstGeom>
        </p:spPr>
      </p:pic>
    </p:spTree>
    <p:extLst>
      <p:ext uri="{BB962C8B-B14F-4D97-AF65-F5344CB8AC3E}">
        <p14:creationId xmlns:p14="http://schemas.microsoft.com/office/powerpoint/2010/main" val="367784368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8185</TotalTime>
  <Words>916</Words>
  <Application>Microsoft Macintosh PowerPoint</Application>
  <PresentationFormat>On-screen Show (16:9)</PresentationFormat>
  <Paragraphs>293</Paragraphs>
  <Slides>46</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Calibri</vt:lpstr>
      <vt:lpstr>Arial</vt:lpstr>
      <vt:lpstr>Garamond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Strategy Review Chart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Equity Consciousness Strategies &amp; Pedagogy</dc:title>
  <cp:lastModifiedBy>Robert Price</cp:lastModifiedBy>
  <cp:revision>129</cp:revision>
  <dcterms:modified xsi:type="dcterms:W3CDTF">2021-02-26T00:25:34Z</dcterms:modified>
</cp:coreProperties>
</file>