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66"/>
  </p:notesMasterIdLst>
  <p:handoutMasterIdLst>
    <p:handoutMasterId r:id="rId67"/>
  </p:handoutMasterIdLst>
  <p:sldIdLst>
    <p:sldId id="256" r:id="rId2"/>
    <p:sldId id="499" r:id="rId3"/>
    <p:sldId id="513" r:id="rId4"/>
    <p:sldId id="1741" r:id="rId5"/>
    <p:sldId id="471" r:id="rId6"/>
    <p:sldId id="2597" r:id="rId7"/>
    <p:sldId id="1679" r:id="rId8"/>
    <p:sldId id="399" r:id="rId9"/>
    <p:sldId id="2617" r:id="rId10"/>
    <p:sldId id="501" r:id="rId11"/>
    <p:sldId id="2618" r:id="rId12"/>
    <p:sldId id="2614" r:id="rId13"/>
    <p:sldId id="2659" r:id="rId14"/>
    <p:sldId id="2620" r:id="rId15"/>
    <p:sldId id="2621" r:id="rId16"/>
    <p:sldId id="2642" r:id="rId17"/>
    <p:sldId id="2631" r:id="rId18"/>
    <p:sldId id="2669" r:id="rId19"/>
    <p:sldId id="2672" r:id="rId20"/>
    <p:sldId id="2667" r:id="rId21"/>
    <p:sldId id="1712" r:id="rId22"/>
    <p:sldId id="1713" r:id="rId23"/>
    <p:sldId id="2643" r:id="rId24"/>
    <p:sldId id="2661" r:id="rId25"/>
    <p:sldId id="1714" r:id="rId26"/>
    <p:sldId id="2668" r:id="rId27"/>
    <p:sldId id="2644" r:id="rId28"/>
    <p:sldId id="2663" r:id="rId29"/>
    <p:sldId id="2664" r:id="rId30"/>
    <p:sldId id="2583" r:id="rId31"/>
    <p:sldId id="2671" r:id="rId32"/>
    <p:sldId id="376" r:id="rId33"/>
    <p:sldId id="2495" r:id="rId34"/>
    <p:sldId id="2647" r:id="rId35"/>
    <p:sldId id="2670" r:id="rId36"/>
    <p:sldId id="2648" r:id="rId37"/>
    <p:sldId id="2665" r:id="rId38"/>
    <p:sldId id="2666" r:id="rId39"/>
    <p:sldId id="2532" r:id="rId40"/>
    <p:sldId id="2660" r:id="rId41"/>
    <p:sldId id="2533" r:id="rId42"/>
    <p:sldId id="1545" r:id="rId43"/>
    <p:sldId id="2673" r:id="rId44"/>
    <p:sldId id="2652" r:id="rId45"/>
    <p:sldId id="2653" r:id="rId46"/>
    <p:sldId id="2674" r:id="rId47"/>
    <p:sldId id="2655" r:id="rId48"/>
    <p:sldId id="2654" r:id="rId49"/>
    <p:sldId id="2675" r:id="rId50"/>
    <p:sldId id="517" r:id="rId51"/>
    <p:sldId id="1743" r:id="rId52"/>
    <p:sldId id="1935" r:id="rId53"/>
    <p:sldId id="1979" r:id="rId54"/>
    <p:sldId id="1990" r:id="rId55"/>
    <p:sldId id="1938" r:id="rId56"/>
    <p:sldId id="2589" r:id="rId57"/>
    <p:sldId id="2678" r:id="rId58"/>
    <p:sldId id="2656" r:id="rId59"/>
    <p:sldId id="2676" r:id="rId60"/>
    <p:sldId id="2677" r:id="rId61"/>
    <p:sldId id="2613" r:id="rId62"/>
    <p:sldId id="1727" r:id="rId63"/>
    <p:sldId id="1728" r:id="rId64"/>
    <p:sldId id="1724"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A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0" autoAdjust="0"/>
    <p:restoredTop sz="96281"/>
  </p:normalViewPr>
  <p:slideViewPr>
    <p:cSldViewPr>
      <p:cViewPr varScale="1">
        <p:scale>
          <a:sx n="124" d="100"/>
          <a:sy n="124" d="100"/>
        </p:scale>
        <p:origin x="1160"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29" d="100"/>
        <a:sy n="129" d="100"/>
      </p:scale>
      <p:origin x="0" y="122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1195441-BE2E-1A47-A028-60C0AC70A32B}"/>
              </a:ext>
            </a:extLst>
          </p:cNvPr>
          <p:cNvSpPr>
            <a:spLocks noGrp="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Lucida Grande" charset="0"/>
                <a:sym typeface="Lucida Grande" charset="0"/>
              </a:defRPr>
            </a:lvl1pPr>
          </a:lstStyle>
          <a:p>
            <a:pPr>
              <a:defRPr/>
            </a:pPr>
            <a:endParaRPr lang="en-US" altLang="en-US"/>
          </a:p>
        </p:txBody>
      </p:sp>
      <p:sp>
        <p:nvSpPr>
          <p:cNvPr id="92163" name="Rectangle 3">
            <a:extLst>
              <a:ext uri="{FF2B5EF4-FFF2-40B4-BE49-F238E27FC236}">
                <a16:creationId xmlns:a16="http://schemas.microsoft.com/office/drawing/2014/main" id="{E4552405-59B9-3A4C-9C74-CD90A4DE99FC}"/>
              </a:ext>
            </a:extLst>
          </p:cNvPr>
          <p:cNvSpPr>
            <a:spLocks noGrp="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Lucida Grande" charset="0"/>
                <a:sym typeface="Lucida Grande" charset="0"/>
              </a:defRPr>
            </a:lvl1pPr>
          </a:lstStyle>
          <a:p>
            <a:pPr>
              <a:defRPr/>
            </a:pPr>
            <a:endParaRPr lang="en-US" altLang="en-US"/>
          </a:p>
        </p:txBody>
      </p:sp>
      <p:sp>
        <p:nvSpPr>
          <p:cNvPr id="92164" name="Rectangle 4">
            <a:extLst>
              <a:ext uri="{FF2B5EF4-FFF2-40B4-BE49-F238E27FC236}">
                <a16:creationId xmlns:a16="http://schemas.microsoft.com/office/drawing/2014/main" id="{60B977EE-8F82-0A4E-BEE0-627C94B322EB}"/>
              </a:ext>
            </a:extLst>
          </p:cNvPr>
          <p:cNvSpPr>
            <a:spLocks noGrp="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Lucida Grande" charset="0"/>
                <a:sym typeface="Lucida Grande" charset="0"/>
              </a:defRPr>
            </a:lvl1pPr>
          </a:lstStyle>
          <a:p>
            <a:pPr>
              <a:defRPr/>
            </a:pPr>
            <a:endParaRPr lang="en-US" altLang="en-US"/>
          </a:p>
        </p:txBody>
      </p:sp>
      <p:sp>
        <p:nvSpPr>
          <p:cNvPr id="92165" name="Rectangle 5">
            <a:extLst>
              <a:ext uri="{FF2B5EF4-FFF2-40B4-BE49-F238E27FC236}">
                <a16:creationId xmlns:a16="http://schemas.microsoft.com/office/drawing/2014/main" id="{7E06794C-68AD-6A40-96E8-933F612E2553}"/>
              </a:ext>
            </a:extLst>
          </p:cNvPr>
          <p:cNvSpPr>
            <a:spLocks noGrp="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atin typeface="Lucida Grande" panose="020B0600040502020204" pitchFamily="34" charset="0"/>
                <a:sym typeface="Lucida Grande" panose="020B0600040502020204" pitchFamily="34" charset="0"/>
              </a:defRPr>
            </a:lvl1pPr>
          </a:lstStyle>
          <a:p>
            <a:fld id="{64C40BB6-1510-D645-B6CD-147759289E8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C197B411-FC51-C54A-9C2B-F13FC00CDD2A}"/>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Rectangle 2">
            <a:extLst>
              <a:ext uri="{FF2B5EF4-FFF2-40B4-BE49-F238E27FC236}">
                <a16:creationId xmlns:a16="http://schemas.microsoft.com/office/drawing/2014/main" id="{71792332-775B-3848-91AE-C2D66F686B2D}"/>
              </a:ext>
            </a:extLst>
          </p:cNvPr>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Lucida Grande" charset="0"/>
        <a:ea typeface="+mn-ea"/>
        <a:cs typeface="+mn-cs"/>
      </a:defRPr>
    </a:lvl1pPr>
    <a:lvl2pPr marL="457200" algn="l" rtl="0" eaLnBrk="0" fontAlgn="base" hangingPunct="0">
      <a:spcBef>
        <a:spcPct val="0"/>
      </a:spcBef>
      <a:spcAft>
        <a:spcPct val="0"/>
      </a:spcAft>
      <a:defRPr sz="1200" kern="1200">
        <a:solidFill>
          <a:schemeClr val="tx1"/>
        </a:solidFill>
        <a:latin typeface="Lucida Grande" charset="0"/>
        <a:ea typeface="+mn-ea"/>
        <a:cs typeface="+mn-cs"/>
      </a:defRPr>
    </a:lvl2pPr>
    <a:lvl3pPr marL="914400" algn="l" rtl="0" eaLnBrk="0" fontAlgn="base" hangingPunct="0">
      <a:spcBef>
        <a:spcPct val="0"/>
      </a:spcBef>
      <a:spcAft>
        <a:spcPct val="0"/>
      </a:spcAft>
      <a:defRPr sz="1200" kern="1200">
        <a:solidFill>
          <a:schemeClr val="tx1"/>
        </a:solidFill>
        <a:latin typeface="Lucida Grande" charset="0"/>
        <a:ea typeface="+mn-ea"/>
        <a:cs typeface="+mn-cs"/>
      </a:defRPr>
    </a:lvl3pPr>
    <a:lvl4pPr marL="1371600" algn="l" rtl="0" eaLnBrk="0" fontAlgn="base" hangingPunct="0">
      <a:spcBef>
        <a:spcPct val="0"/>
      </a:spcBef>
      <a:spcAft>
        <a:spcPct val="0"/>
      </a:spcAft>
      <a:defRPr sz="1200" kern="1200">
        <a:solidFill>
          <a:schemeClr val="tx1"/>
        </a:solidFill>
        <a:latin typeface="Lucida Grande" charset="0"/>
        <a:ea typeface="+mn-ea"/>
        <a:cs typeface="+mn-cs"/>
      </a:defRPr>
    </a:lvl4pPr>
    <a:lvl5pPr marL="1828800" algn="l" rtl="0" eaLnBrk="0" fontAlgn="base" hangingPunct="0">
      <a:spcBef>
        <a:spcPct val="0"/>
      </a:spcBef>
      <a:spcAft>
        <a:spcPct val="0"/>
      </a:spcAft>
      <a:defRPr sz="1200" kern="1200">
        <a:solidFill>
          <a:schemeClr val="tx1"/>
        </a:solidFill>
        <a:latin typeface="Lucida Grand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42B7034B-4B63-9743-BF3C-A753D9CBCDEA}"/>
              </a:ext>
            </a:extLst>
          </p:cNvPr>
          <p:cNvSpPr>
            <a:spLocks noGrp="1" noRot="1" noChangeAspect="1" noChangeArrowheads="1"/>
          </p:cNvSpPr>
          <p:nvPr>
            <p:ph type="sldImg"/>
          </p:nvPr>
        </p:nvSpPr>
        <p:spPr>
          <a:solidFill>
            <a:srgbClr val="FFFFFF"/>
          </a:solidFill>
          <a:ln/>
        </p:spPr>
      </p:sp>
      <p:sp>
        <p:nvSpPr>
          <p:cNvPr id="5122" name="Rectangle 2">
            <a:extLst>
              <a:ext uri="{FF2B5EF4-FFF2-40B4-BE49-F238E27FC236}">
                <a16:creationId xmlns:a16="http://schemas.microsoft.com/office/drawing/2014/main" id="{72DA0FD8-2165-D24C-9B02-E02B1DDE9976}"/>
              </a:ext>
            </a:extLst>
          </p:cNvPr>
          <p:cNvSpPr>
            <a:spLocks noGrp="1" noChangeArrowheads="1"/>
          </p:cNvSpPr>
          <p:nvPr>
            <p:ph type="body" idx="1"/>
          </p:nvPr>
        </p:nvSpPr>
        <p:spPr>
          <a:ln/>
        </p:spPr>
        <p:txBody>
          <a:bodyPr/>
          <a:lstStyle/>
          <a:p>
            <a:pPr marL="39688" eaLnBrk="1" hangingPunct="1">
              <a:spcBef>
                <a:spcPts val="413"/>
              </a:spcBef>
              <a:defRPr/>
            </a:pPr>
            <a:endPar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93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Pairing: Put numbers</a:t>
            </a:r>
            <a:r>
              <a:rPr lang="en-US" baseline="0" dirty="0"/>
              <a:t> on the back of the CLEAR handout and have the teachers find their partners in the room for the Cultural Pizza activity.</a:t>
            </a:r>
            <a:endParaRPr lang="en-US" dirty="0"/>
          </a:p>
        </p:txBody>
      </p:sp>
    </p:spTree>
    <p:extLst>
      <p:ext uri="{BB962C8B-B14F-4D97-AF65-F5344CB8AC3E}">
        <p14:creationId xmlns:p14="http://schemas.microsoft.com/office/powerpoint/2010/main" val="289419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F084459F-9631-7C42-AF2D-7FD646F32635}"/>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DD87BEB2-5742-CE41-92AA-E7F127055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360996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8F20C0DE-BA75-874B-9D0E-93CC3E83AE92}"/>
              </a:ext>
            </a:extLst>
          </p:cNvPr>
          <p:cNvSpPr>
            <a:spLocks noGrp="1" noRot="1" noChangeAspect="1" noChangeArrowheads="1" noTextEdit="1"/>
          </p:cNvSpPr>
          <p:nvPr>
            <p:ph type="sldImg"/>
          </p:nvPr>
        </p:nvSpPr>
        <p:spPr>
          <a:ln/>
        </p:spPr>
      </p:sp>
      <p:sp>
        <p:nvSpPr>
          <p:cNvPr id="28674" name="Rectangle 3">
            <a:extLst>
              <a:ext uri="{FF2B5EF4-FFF2-40B4-BE49-F238E27FC236}">
                <a16:creationId xmlns:a16="http://schemas.microsoft.com/office/drawing/2014/main" id="{37AE862E-6086-B345-A700-24525C73CDD4}"/>
              </a:ext>
            </a:extLst>
          </p:cNvPr>
          <p:cNvSpPr>
            <a:spLocks noGrp="1" noChangeArrowheads="1"/>
          </p:cNvSpPr>
          <p:nvPr>
            <p:ph type="body" idx="1"/>
          </p:nvPr>
        </p:nvSpPr>
        <p:spPr>
          <a:ln/>
        </p:spPr>
        <p:txBody>
          <a:bodyPr/>
          <a:lstStyle/>
          <a:p>
            <a:pPr eaLnBrk="1" hangingPunct="1">
              <a:defRPr/>
            </a:pPr>
            <a:endParaRPr lang="en-US" altLang="en-US" dirty="0"/>
          </a:p>
        </p:txBody>
      </p:sp>
    </p:spTree>
    <p:extLst>
      <p:ext uri="{BB962C8B-B14F-4D97-AF65-F5344CB8AC3E}">
        <p14:creationId xmlns:p14="http://schemas.microsoft.com/office/powerpoint/2010/main" val="193494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FE963-A573-714A-82B2-66F2AEC41EF3}" type="slidenum">
              <a:rPr lang="en-US" smtClean="0"/>
              <a:t>33</a:t>
            </a:fld>
            <a:endParaRPr lang="en-US" dirty="0"/>
          </a:p>
        </p:txBody>
      </p:sp>
    </p:spTree>
    <p:extLst>
      <p:ext uri="{BB962C8B-B14F-4D97-AF65-F5344CB8AC3E}">
        <p14:creationId xmlns:p14="http://schemas.microsoft.com/office/powerpoint/2010/main" val="1140296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9FE963-A573-714A-82B2-66F2AEC41EF3}" type="slidenum">
              <a:rPr lang="en-US" smtClean="0"/>
              <a:t>34</a:t>
            </a:fld>
            <a:endParaRPr lang="en-US" dirty="0"/>
          </a:p>
        </p:txBody>
      </p:sp>
    </p:spTree>
    <p:extLst>
      <p:ext uri="{BB962C8B-B14F-4D97-AF65-F5344CB8AC3E}">
        <p14:creationId xmlns:p14="http://schemas.microsoft.com/office/powerpoint/2010/main" val="159308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F084459F-9631-7C42-AF2D-7FD646F32635}"/>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DD87BEB2-5742-CE41-92AA-E7F127055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187837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99D092DD-82F0-1A4C-A8F7-1215BAA6CA15}"/>
              </a:ext>
            </a:extLst>
          </p:cNvPr>
          <p:cNvSpPr>
            <a:spLocks noGrp="1" noRot="1" noChangeAspect="1"/>
          </p:cNvSpPr>
          <p:nvPr>
            <p:ph type="sldImg"/>
          </p:nvPr>
        </p:nvSpPr>
        <p:spPr>
          <a:ln/>
          <a:extLst>
            <a:ext uri="{FAA26D3D-D897-4be2-8F04-BA451C77F1D7}"/>
            <a:ext uri="{909E8E84-426E-40dd-AFC4-6F175D3DCCD1}"/>
          </a:extLst>
        </p:spPr>
      </p:sp>
      <p:sp>
        <p:nvSpPr>
          <p:cNvPr id="84994" name="Notes Placeholder 2">
            <a:extLst>
              <a:ext uri="{FF2B5EF4-FFF2-40B4-BE49-F238E27FC236}">
                <a16:creationId xmlns:a16="http://schemas.microsoft.com/office/drawing/2014/main" id="{5C6E5D0A-589C-D249-AA24-900AE118C2FA}"/>
              </a:ext>
            </a:extLst>
          </p:cNvPr>
          <p:cNvSpPr>
            <a:spLocks noGrp="1"/>
          </p:cNvSpPr>
          <p:nvPr>
            <p:ph type="body" idx="1"/>
          </p:nvPr>
        </p:nvSpPr>
        <p:spPr>
          <a:extLst>
            <a:ext uri="{909E8E84-426E-40dd-AFC4-6F175D3DCCD1}"/>
            <a:ext uri="{91240B29-F687-4f45-9708-019B960494DF}"/>
          </a:extLst>
        </p:spPr>
        <p:txBody>
          <a:bodyPr/>
          <a:lstStyle/>
          <a:p>
            <a:pPr>
              <a:defRPr/>
            </a:pPr>
            <a:r>
              <a:rPr lang="en-US" dirty="0">
                <a:ea typeface="ＭＳ Ｐゴシック" charset="0"/>
                <a:cs typeface="ＭＳ Ｐゴシック" charset="0"/>
              </a:rPr>
              <a:t>cultural focus on weakness results in the strengths of these students sanctioned to be ignored, undervalued, or the most daunting, believed to be nonexistent.  FEAR with certainty there are no possibilities</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Race – socially constructed - Native American – suppose to originate in Asia </a:t>
            </a: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G/T -</a:t>
            </a:r>
          </a:p>
          <a:p>
            <a:pPr>
              <a:defRPr/>
            </a:pPr>
            <a:r>
              <a:rPr lang="en-US" dirty="0">
                <a:ea typeface="ＭＳ Ｐゴシック" charset="0"/>
                <a:cs typeface="ＭＳ Ｐゴシック" charset="0"/>
              </a:rPr>
              <a:t>Result –catalyze and perpetuate underperformance </a:t>
            </a:r>
          </a:p>
          <a:p>
            <a:pPr>
              <a:defRPr/>
            </a:pPr>
            <a:r>
              <a:rPr lang="en-US" dirty="0">
                <a:ea typeface="ＭＳ Ｐゴシック" charset="0"/>
                <a:cs typeface="ＭＳ Ｐゴシック" charset="0"/>
              </a:rPr>
              <a:t>Fixed mindset</a:t>
            </a:r>
          </a:p>
        </p:txBody>
      </p:sp>
    </p:spTree>
    <p:extLst>
      <p:ext uri="{BB962C8B-B14F-4D97-AF65-F5344CB8AC3E}">
        <p14:creationId xmlns:p14="http://schemas.microsoft.com/office/powerpoint/2010/main" val="2646523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69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F0AE-730B-C045-AD70-7545690648F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5478FD-6F45-E84A-B7DB-FED9499B776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4832BE-672D-884B-A82E-63716B8475E2}"/>
              </a:ext>
            </a:extLst>
          </p:cNvPr>
          <p:cNvSpPr>
            <a:spLocks noGrp="1"/>
          </p:cNvSpPr>
          <p:nvPr>
            <p:ph type="dt" sz="half" idx="10"/>
          </p:nvPr>
        </p:nvSpPr>
        <p:spPr/>
        <p:txBody>
          <a:bodyPr/>
          <a:lstStyle>
            <a:lvl1pPr>
              <a:defRPr/>
            </a:lvl1pPr>
          </a:lstStyle>
          <a:p>
            <a:pPr>
              <a:defRPr/>
            </a:pPr>
            <a:fld id="{D24393ED-E80C-C045-9AA6-1578041A866C}" type="datetime1">
              <a:rPr lang="en-US" smtClean="0"/>
              <a:t>6/3/21</a:t>
            </a:fld>
            <a:endParaRPr lang="en-US"/>
          </a:p>
        </p:txBody>
      </p:sp>
      <p:sp>
        <p:nvSpPr>
          <p:cNvPr id="5" name="Footer Placeholder 4">
            <a:extLst>
              <a:ext uri="{FF2B5EF4-FFF2-40B4-BE49-F238E27FC236}">
                <a16:creationId xmlns:a16="http://schemas.microsoft.com/office/drawing/2014/main" id="{32A74A5C-4CE1-B048-A532-0A25144E3F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678759-179E-8C4D-A3E4-C61F68B2C40F}"/>
              </a:ext>
            </a:extLst>
          </p:cNvPr>
          <p:cNvSpPr>
            <a:spLocks noGrp="1"/>
          </p:cNvSpPr>
          <p:nvPr>
            <p:ph type="sldNum" sz="quarter" idx="12"/>
          </p:nvPr>
        </p:nvSpPr>
        <p:spPr/>
        <p:txBody>
          <a:bodyPr/>
          <a:lstStyle>
            <a:lvl1pPr>
              <a:defRPr/>
            </a:lvl1pPr>
          </a:lstStyle>
          <a:p>
            <a:fld id="{E39914CB-C801-A04F-9A40-6DC678C8D305}" type="slidenum">
              <a:rPr lang="en-US" altLang="en-US"/>
              <a:pPr/>
              <a:t>‹#›</a:t>
            </a:fld>
            <a:endParaRPr lang="en-US" altLang="en-US"/>
          </a:p>
        </p:txBody>
      </p:sp>
    </p:spTree>
    <p:extLst>
      <p:ext uri="{BB962C8B-B14F-4D97-AF65-F5344CB8AC3E}">
        <p14:creationId xmlns:p14="http://schemas.microsoft.com/office/powerpoint/2010/main" val="191816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20AC-E15A-5C47-AC9E-DCB38766D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C055E8-C8EF-4746-8B25-C24B18ECE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38FFA-8B6F-D24E-B2C2-7BA40DF8F1FF}"/>
              </a:ext>
            </a:extLst>
          </p:cNvPr>
          <p:cNvSpPr>
            <a:spLocks noGrp="1"/>
          </p:cNvSpPr>
          <p:nvPr>
            <p:ph type="dt" sz="half" idx="10"/>
          </p:nvPr>
        </p:nvSpPr>
        <p:spPr/>
        <p:txBody>
          <a:bodyPr/>
          <a:lstStyle>
            <a:lvl1pPr>
              <a:defRPr/>
            </a:lvl1pPr>
          </a:lstStyle>
          <a:p>
            <a:pPr>
              <a:defRPr/>
            </a:pPr>
            <a:fld id="{8A53F8E9-7482-0749-B212-21182E839CBD}" type="datetime1">
              <a:rPr lang="en-US" smtClean="0"/>
              <a:t>6/3/21</a:t>
            </a:fld>
            <a:endParaRPr lang="en-US"/>
          </a:p>
        </p:txBody>
      </p:sp>
      <p:sp>
        <p:nvSpPr>
          <p:cNvPr id="5" name="Footer Placeholder 4">
            <a:extLst>
              <a:ext uri="{FF2B5EF4-FFF2-40B4-BE49-F238E27FC236}">
                <a16:creationId xmlns:a16="http://schemas.microsoft.com/office/drawing/2014/main" id="{06268E91-10D8-864E-82BD-6DFF12C802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21E7EA-D894-3549-831B-70939C601C1E}"/>
              </a:ext>
            </a:extLst>
          </p:cNvPr>
          <p:cNvSpPr>
            <a:spLocks noGrp="1"/>
          </p:cNvSpPr>
          <p:nvPr>
            <p:ph type="sldNum" sz="quarter" idx="12"/>
          </p:nvPr>
        </p:nvSpPr>
        <p:spPr/>
        <p:txBody>
          <a:bodyPr/>
          <a:lstStyle>
            <a:lvl1pPr>
              <a:defRPr/>
            </a:lvl1pPr>
          </a:lstStyle>
          <a:p>
            <a:fld id="{DFBD0EF2-541C-6947-BBAB-C924F2F768FA}" type="slidenum">
              <a:rPr lang="en-US" altLang="en-US"/>
              <a:pPr/>
              <a:t>‹#›</a:t>
            </a:fld>
            <a:endParaRPr lang="en-US" altLang="en-US"/>
          </a:p>
        </p:txBody>
      </p:sp>
    </p:spTree>
    <p:extLst>
      <p:ext uri="{BB962C8B-B14F-4D97-AF65-F5344CB8AC3E}">
        <p14:creationId xmlns:p14="http://schemas.microsoft.com/office/powerpoint/2010/main" val="289671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B67E6F-0931-E945-A5EA-9377D1B64C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C95BF-6825-1C4A-B245-8353C731737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1810F-8178-604F-AB66-5C316EABFF06}"/>
              </a:ext>
            </a:extLst>
          </p:cNvPr>
          <p:cNvSpPr>
            <a:spLocks noGrp="1"/>
          </p:cNvSpPr>
          <p:nvPr>
            <p:ph type="dt" sz="half" idx="10"/>
          </p:nvPr>
        </p:nvSpPr>
        <p:spPr/>
        <p:txBody>
          <a:bodyPr/>
          <a:lstStyle>
            <a:lvl1pPr>
              <a:defRPr/>
            </a:lvl1pPr>
          </a:lstStyle>
          <a:p>
            <a:pPr>
              <a:defRPr/>
            </a:pPr>
            <a:fld id="{BF9832BB-B5F2-824A-96F0-FCF6337F8CC9}" type="datetime1">
              <a:rPr lang="en-US" smtClean="0"/>
              <a:t>6/3/21</a:t>
            </a:fld>
            <a:endParaRPr lang="en-US"/>
          </a:p>
        </p:txBody>
      </p:sp>
      <p:sp>
        <p:nvSpPr>
          <p:cNvPr id="5" name="Footer Placeholder 4">
            <a:extLst>
              <a:ext uri="{FF2B5EF4-FFF2-40B4-BE49-F238E27FC236}">
                <a16:creationId xmlns:a16="http://schemas.microsoft.com/office/drawing/2014/main" id="{D93527E5-9EEB-3D48-9249-234EA3D389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5F6EC-01E1-394F-80AE-D7B1283FBB03}"/>
              </a:ext>
            </a:extLst>
          </p:cNvPr>
          <p:cNvSpPr>
            <a:spLocks noGrp="1"/>
          </p:cNvSpPr>
          <p:nvPr>
            <p:ph type="sldNum" sz="quarter" idx="12"/>
          </p:nvPr>
        </p:nvSpPr>
        <p:spPr/>
        <p:txBody>
          <a:bodyPr/>
          <a:lstStyle>
            <a:lvl1pPr>
              <a:defRPr/>
            </a:lvl1pPr>
          </a:lstStyle>
          <a:p>
            <a:fld id="{5145AE99-70B9-BE4D-A898-4B23117CDFD4}" type="slidenum">
              <a:rPr lang="en-US" altLang="en-US"/>
              <a:pPr/>
              <a:t>‹#›</a:t>
            </a:fld>
            <a:endParaRPr lang="en-US" altLang="en-US"/>
          </a:p>
        </p:txBody>
      </p:sp>
    </p:spTree>
    <p:extLst>
      <p:ext uri="{BB962C8B-B14F-4D97-AF65-F5344CB8AC3E}">
        <p14:creationId xmlns:p14="http://schemas.microsoft.com/office/powerpoint/2010/main" val="248156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32899445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10BB-4298-ED49-9C17-A99CB56E3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72B20-937F-5845-AEDB-4122C22A1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D414B-AFB1-5F47-B4A4-E4C3CF58110B}"/>
              </a:ext>
            </a:extLst>
          </p:cNvPr>
          <p:cNvSpPr>
            <a:spLocks noGrp="1"/>
          </p:cNvSpPr>
          <p:nvPr>
            <p:ph type="dt" sz="half" idx="10"/>
          </p:nvPr>
        </p:nvSpPr>
        <p:spPr/>
        <p:txBody>
          <a:bodyPr/>
          <a:lstStyle>
            <a:lvl1pPr>
              <a:defRPr/>
            </a:lvl1pPr>
          </a:lstStyle>
          <a:p>
            <a:pPr>
              <a:defRPr/>
            </a:pPr>
            <a:fld id="{B2B4CD3A-CCAA-F440-9884-FB548604126D}" type="datetime1">
              <a:rPr lang="en-US" smtClean="0"/>
              <a:t>6/3/21</a:t>
            </a:fld>
            <a:endParaRPr lang="en-US"/>
          </a:p>
        </p:txBody>
      </p:sp>
      <p:sp>
        <p:nvSpPr>
          <p:cNvPr id="5" name="Footer Placeholder 4">
            <a:extLst>
              <a:ext uri="{FF2B5EF4-FFF2-40B4-BE49-F238E27FC236}">
                <a16:creationId xmlns:a16="http://schemas.microsoft.com/office/drawing/2014/main" id="{902A8C82-7F80-2F42-A0B7-8D6F87074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6177E0-0B3D-5444-9A3C-EFA379325412}"/>
              </a:ext>
            </a:extLst>
          </p:cNvPr>
          <p:cNvSpPr>
            <a:spLocks noGrp="1"/>
          </p:cNvSpPr>
          <p:nvPr>
            <p:ph type="sldNum" sz="quarter" idx="12"/>
          </p:nvPr>
        </p:nvSpPr>
        <p:spPr/>
        <p:txBody>
          <a:bodyPr/>
          <a:lstStyle>
            <a:lvl1pPr>
              <a:defRPr/>
            </a:lvl1pPr>
          </a:lstStyle>
          <a:p>
            <a:fld id="{90804F26-882E-5B4C-95E8-2C8C7FEC6797}" type="slidenum">
              <a:rPr lang="en-US" altLang="en-US"/>
              <a:pPr/>
              <a:t>‹#›</a:t>
            </a:fld>
            <a:endParaRPr lang="en-US" altLang="en-US"/>
          </a:p>
        </p:txBody>
      </p:sp>
    </p:spTree>
    <p:extLst>
      <p:ext uri="{BB962C8B-B14F-4D97-AF65-F5344CB8AC3E}">
        <p14:creationId xmlns:p14="http://schemas.microsoft.com/office/powerpoint/2010/main" val="300467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C579-7521-4E49-A415-9DC4EBAE48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70B9103-25F5-784C-9208-A8CFF1A2EB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3D9AA-F038-FC49-A5F0-FF1EAB92CA26}"/>
              </a:ext>
            </a:extLst>
          </p:cNvPr>
          <p:cNvSpPr>
            <a:spLocks noGrp="1"/>
          </p:cNvSpPr>
          <p:nvPr>
            <p:ph type="dt" sz="half" idx="10"/>
          </p:nvPr>
        </p:nvSpPr>
        <p:spPr/>
        <p:txBody>
          <a:bodyPr/>
          <a:lstStyle>
            <a:lvl1pPr>
              <a:defRPr/>
            </a:lvl1pPr>
          </a:lstStyle>
          <a:p>
            <a:pPr>
              <a:defRPr/>
            </a:pPr>
            <a:fld id="{2B65F675-2215-A043-B980-867619239EB3}" type="datetime1">
              <a:rPr lang="en-US" smtClean="0"/>
              <a:t>6/3/21</a:t>
            </a:fld>
            <a:endParaRPr lang="en-US"/>
          </a:p>
        </p:txBody>
      </p:sp>
      <p:sp>
        <p:nvSpPr>
          <p:cNvPr id="5" name="Footer Placeholder 4">
            <a:extLst>
              <a:ext uri="{FF2B5EF4-FFF2-40B4-BE49-F238E27FC236}">
                <a16:creationId xmlns:a16="http://schemas.microsoft.com/office/drawing/2014/main" id="{ADEAB214-6BCD-8043-92E8-723F9F017D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C3A1F5-8A2A-3942-BF2D-B71FC1063F67}"/>
              </a:ext>
            </a:extLst>
          </p:cNvPr>
          <p:cNvSpPr>
            <a:spLocks noGrp="1"/>
          </p:cNvSpPr>
          <p:nvPr>
            <p:ph type="sldNum" sz="quarter" idx="12"/>
          </p:nvPr>
        </p:nvSpPr>
        <p:spPr/>
        <p:txBody>
          <a:bodyPr/>
          <a:lstStyle>
            <a:lvl1pPr>
              <a:defRPr/>
            </a:lvl1pPr>
          </a:lstStyle>
          <a:p>
            <a:fld id="{DFACAE2D-9C1A-0347-8EF7-C7095E578711}" type="slidenum">
              <a:rPr lang="en-US" altLang="en-US"/>
              <a:pPr/>
              <a:t>‹#›</a:t>
            </a:fld>
            <a:endParaRPr lang="en-US" altLang="en-US"/>
          </a:p>
        </p:txBody>
      </p:sp>
    </p:spTree>
    <p:extLst>
      <p:ext uri="{BB962C8B-B14F-4D97-AF65-F5344CB8AC3E}">
        <p14:creationId xmlns:p14="http://schemas.microsoft.com/office/powerpoint/2010/main" val="188104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B9B2-0C46-984B-963D-8D5D5EC97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323CB-E6FF-C74E-BD76-D7798A6A600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87E04-77B7-794E-A73F-FD0F194B7CC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4D86E8-115C-4343-836C-DDA3C1ACE8E4}"/>
              </a:ext>
            </a:extLst>
          </p:cNvPr>
          <p:cNvSpPr>
            <a:spLocks noGrp="1"/>
          </p:cNvSpPr>
          <p:nvPr>
            <p:ph type="dt" sz="half" idx="10"/>
          </p:nvPr>
        </p:nvSpPr>
        <p:spPr/>
        <p:txBody>
          <a:bodyPr/>
          <a:lstStyle>
            <a:lvl1pPr>
              <a:defRPr/>
            </a:lvl1pPr>
          </a:lstStyle>
          <a:p>
            <a:pPr>
              <a:defRPr/>
            </a:pPr>
            <a:fld id="{626FC30E-A55D-5C46-AD43-132164F00F76}" type="datetime1">
              <a:rPr lang="en-US" smtClean="0"/>
              <a:t>6/3/21</a:t>
            </a:fld>
            <a:endParaRPr lang="en-US"/>
          </a:p>
        </p:txBody>
      </p:sp>
      <p:sp>
        <p:nvSpPr>
          <p:cNvPr id="6" name="Footer Placeholder 4">
            <a:extLst>
              <a:ext uri="{FF2B5EF4-FFF2-40B4-BE49-F238E27FC236}">
                <a16:creationId xmlns:a16="http://schemas.microsoft.com/office/drawing/2014/main" id="{C1AFE403-E7F9-DE4F-8ED3-00F91C3EA6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A23D59-B717-A645-835B-5CE85240BE31}"/>
              </a:ext>
            </a:extLst>
          </p:cNvPr>
          <p:cNvSpPr>
            <a:spLocks noGrp="1"/>
          </p:cNvSpPr>
          <p:nvPr>
            <p:ph type="sldNum" sz="quarter" idx="12"/>
          </p:nvPr>
        </p:nvSpPr>
        <p:spPr/>
        <p:txBody>
          <a:bodyPr/>
          <a:lstStyle>
            <a:lvl1pPr>
              <a:defRPr/>
            </a:lvl1pPr>
          </a:lstStyle>
          <a:p>
            <a:fld id="{7813AC8C-1D31-864A-AAD3-D36711908B4B}" type="slidenum">
              <a:rPr lang="en-US" altLang="en-US"/>
              <a:pPr/>
              <a:t>‹#›</a:t>
            </a:fld>
            <a:endParaRPr lang="en-US" altLang="en-US"/>
          </a:p>
        </p:txBody>
      </p:sp>
    </p:spTree>
    <p:extLst>
      <p:ext uri="{BB962C8B-B14F-4D97-AF65-F5344CB8AC3E}">
        <p14:creationId xmlns:p14="http://schemas.microsoft.com/office/powerpoint/2010/main" val="424776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7A42-2DC8-3449-B65E-03F3437726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90F64-0E9B-4148-AF88-89E218E3795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4FDC2-5C5A-C548-A8A9-567F4AA8712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9EDD9B-5F09-0044-8A65-B0C72E8863F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DA20717-19D8-414B-A2A3-45C92B2352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475CF4-1610-4B4D-BB71-B89CB7A4A553}"/>
              </a:ext>
            </a:extLst>
          </p:cNvPr>
          <p:cNvSpPr>
            <a:spLocks noGrp="1"/>
          </p:cNvSpPr>
          <p:nvPr>
            <p:ph type="dt" sz="half" idx="10"/>
          </p:nvPr>
        </p:nvSpPr>
        <p:spPr/>
        <p:txBody>
          <a:bodyPr/>
          <a:lstStyle>
            <a:lvl1pPr>
              <a:defRPr/>
            </a:lvl1pPr>
          </a:lstStyle>
          <a:p>
            <a:pPr>
              <a:defRPr/>
            </a:pPr>
            <a:fld id="{CB03FBA1-896B-0B44-8E7A-BEDE337AAE1B}" type="datetime1">
              <a:rPr lang="en-US" smtClean="0"/>
              <a:t>6/3/21</a:t>
            </a:fld>
            <a:endParaRPr lang="en-US"/>
          </a:p>
        </p:txBody>
      </p:sp>
      <p:sp>
        <p:nvSpPr>
          <p:cNvPr id="8" name="Footer Placeholder 4">
            <a:extLst>
              <a:ext uri="{FF2B5EF4-FFF2-40B4-BE49-F238E27FC236}">
                <a16:creationId xmlns:a16="http://schemas.microsoft.com/office/drawing/2014/main" id="{53BCD38F-61EC-A74D-B560-492F44B3CF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1018B4-E3BA-0948-899E-A3053D71E8D8}"/>
              </a:ext>
            </a:extLst>
          </p:cNvPr>
          <p:cNvSpPr>
            <a:spLocks noGrp="1"/>
          </p:cNvSpPr>
          <p:nvPr>
            <p:ph type="sldNum" sz="quarter" idx="12"/>
          </p:nvPr>
        </p:nvSpPr>
        <p:spPr/>
        <p:txBody>
          <a:bodyPr/>
          <a:lstStyle>
            <a:lvl1pPr>
              <a:defRPr/>
            </a:lvl1pPr>
          </a:lstStyle>
          <a:p>
            <a:fld id="{48F2818D-A7B5-F14D-977A-28892926E39F}" type="slidenum">
              <a:rPr lang="en-US" altLang="en-US"/>
              <a:pPr/>
              <a:t>‹#›</a:t>
            </a:fld>
            <a:endParaRPr lang="en-US" altLang="en-US"/>
          </a:p>
        </p:txBody>
      </p:sp>
    </p:spTree>
    <p:extLst>
      <p:ext uri="{BB962C8B-B14F-4D97-AF65-F5344CB8AC3E}">
        <p14:creationId xmlns:p14="http://schemas.microsoft.com/office/powerpoint/2010/main" val="166711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921A-1A23-A84E-87C5-732BEC0D823F}"/>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B4A2E4-714E-FA44-B09B-36A8DED7E2AF}"/>
              </a:ext>
            </a:extLst>
          </p:cNvPr>
          <p:cNvSpPr>
            <a:spLocks noGrp="1"/>
          </p:cNvSpPr>
          <p:nvPr>
            <p:ph type="dt" sz="half" idx="10"/>
          </p:nvPr>
        </p:nvSpPr>
        <p:spPr/>
        <p:txBody>
          <a:bodyPr/>
          <a:lstStyle>
            <a:lvl1pPr>
              <a:defRPr/>
            </a:lvl1pPr>
          </a:lstStyle>
          <a:p>
            <a:pPr>
              <a:defRPr/>
            </a:pPr>
            <a:fld id="{F7F0C4D8-77F8-4E4F-BC4F-2DA104C5429F}" type="datetime1">
              <a:rPr lang="en-US" smtClean="0"/>
              <a:t>6/3/21</a:t>
            </a:fld>
            <a:endParaRPr lang="en-US"/>
          </a:p>
        </p:txBody>
      </p:sp>
      <p:sp>
        <p:nvSpPr>
          <p:cNvPr id="4" name="Footer Placeholder 4">
            <a:extLst>
              <a:ext uri="{FF2B5EF4-FFF2-40B4-BE49-F238E27FC236}">
                <a16:creationId xmlns:a16="http://schemas.microsoft.com/office/drawing/2014/main" id="{DBE49FE8-3538-AE4E-AD17-B588F1DF43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AC785EB-5BD2-D647-A937-3282DE8E4F9F}"/>
              </a:ext>
            </a:extLst>
          </p:cNvPr>
          <p:cNvSpPr>
            <a:spLocks noGrp="1"/>
          </p:cNvSpPr>
          <p:nvPr>
            <p:ph type="sldNum" sz="quarter" idx="12"/>
          </p:nvPr>
        </p:nvSpPr>
        <p:spPr/>
        <p:txBody>
          <a:bodyPr/>
          <a:lstStyle>
            <a:lvl1pPr>
              <a:defRPr/>
            </a:lvl1pPr>
          </a:lstStyle>
          <a:p>
            <a:fld id="{5A63BABC-2FD8-3C4B-A8A6-BA23FAD708F6}" type="slidenum">
              <a:rPr lang="en-US" altLang="en-US"/>
              <a:pPr/>
              <a:t>‹#›</a:t>
            </a:fld>
            <a:endParaRPr lang="en-US" altLang="en-US"/>
          </a:p>
        </p:txBody>
      </p:sp>
    </p:spTree>
    <p:extLst>
      <p:ext uri="{BB962C8B-B14F-4D97-AF65-F5344CB8AC3E}">
        <p14:creationId xmlns:p14="http://schemas.microsoft.com/office/powerpoint/2010/main" val="153239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06A00F-1310-A947-B13F-3133D817E65F}"/>
              </a:ext>
            </a:extLst>
          </p:cNvPr>
          <p:cNvSpPr>
            <a:spLocks noGrp="1"/>
          </p:cNvSpPr>
          <p:nvPr>
            <p:ph type="dt" sz="half" idx="10"/>
          </p:nvPr>
        </p:nvSpPr>
        <p:spPr/>
        <p:txBody>
          <a:bodyPr/>
          <a:lstStyle>
            <a:lvl1pPr>
              <a:defRPr/>
            </a:lvl1pPr>
          </a:lstStyle>
          <a:p>
            <a:pPr>
              <a:defRPr/>
            </a:pPr>
            <a:fld id="{F060504D-1BCB-6843-99F4-C30C67E37FEA}" type="datetime1">
              <a:rPr lang="en-US" smtClean="0"/>
              <a:t>6/3/21</a:t>
            </a:fld>
            <a:endParaRPr lang="en-US"/>
          </a:p>
        </p:txBody>
      </p:sp>
      <p:sp>
        <p:nvSpPr>
          <p:cNvPr id="3" name="Footer Placeholder 4">
            <a:extLst>
              <a:ext uri="{FF2B5EF4-FFF2-40B4-BE49-F238E27FC236}">
                <a16:creationId xmlns:a16="http://schemas.microsoft.com/office/drawing/2014/main" id="{4935260D-286B-8043-AC59-CA99D1E1D17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CDFA3C-C329-834A-B102-585B9BA0104B}"/>
              </a:ext>
            </a:extLst>
          </p:cNvPr>
          <p:cNvSpPr>
            <a:spLocks noGrp="1"/>
          </p:cNvSpPr>
          <p:nvPr>
            <p:ph type="sldNum" sz="quarter" idx="12"/>
          </p:nvPr>
        </p:nvSpPr>
        <p:spPr/>
        <p:txBody>
          <a:bodyPr/>
          <a:lstStyle>
            <a:lvl1pPr>
              <a:defRPr/>
            </a:lvl1pPr>
          </a:lstStyle>
          <a:p>
            <a:fld id="{73DFE2BA-D124-F14A-BBFA-D92FD53B10DE}" type="slidenum">
              <a:rPr lang="en-US" altLang="en-US"/>
              <a:pPr/>
              <a:t>‹#›</a:t>
            </a:fld>
            <a:endParaRPr lang="en-US" altLang="en-US"/>
          </a:p>
        </p:txBody>
      </p:sp>
    </p:spTree>
    <p:extLst>
      <p:ext uri="{BB962C8B-B14F-4D97-AF65-F5344CB8AC3E}">
        <p14:creationId xmlns:p14="http://schemas.microsoft.com/office/powerpoint/2010/main" val="14744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C2D5-C2B8-BB43-9283-CA8341841E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02DBD7-F45D-CA41-AAD7-63C4E0579F2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F85324-BE4A-9946-825C-2A3D1CB139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A4A627B-EC10-034F-A0BE-6F739598CFE4}"/>
              </a:ext>
            </a:extLst>
          </p:cNvPr>
          <p:cNvSpPr>
            <a:spLocks noGrp="1"/>
          </p:cNvSpPr>
          <p:nvPr>
            <p:ph type="dt" sz="half" idx="10"/>
          </p:nvPr>
        </p:nvSpPr>
        <p:spPr/>
        <p:txBody>
          <a:bodyPr/>
          <a:lstStyle>
            <a:lvl1pPr>
              <a:defRPr/>
            </a:lvl1pPr>
          </a:lstStyle>
          <a:p>
            <a:pPr>
              <a:defRPr/>
            </a:pPr>
            <a:fld id="{4654CAE0-AF25-4343-9A02-CCA4FF38225B}" type="datetime1">
              <a:rPr lang="en-US" smtClean="0"/>
              <a:t>6/3/21</a:t>
            </a:fld>
            <a:endParaRPr lang="en-US"/>
          </a:p>
        </p:txBody>
      </p:sp>
      <p:sp>
        <p:nvSpPr>
          <p:cNvPr id="6" name="Footer Placeholder 4">
            <a:extLst>
              <a:ext uri="{FF2B5EF4-FFF2-40B4-BE49-F238E27FC236}">
                <a16:creationId xmlns:a16="http://schemas.microsoft.com/office/drawing/2014/main" id="{FBDE8D8E-17FF-8540-B8E4-CB5D610D7B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2EAB0E-D19B-1A41-89B0-A26ABC4931CA}"/>
              </a:ext>
            </a:extLst>
          </p:cNvPr>
          <p:cNvSpPr>
            <a:spLocks noGrp="1"/>
          </p:cNvSpPr>
          <p:nvPr>
            <p:ph type="sldNum" sz="quarter" idx="12"/>
          </p:nvPr>
        </p:nvSpPr>
        <p:spPr/>
        <p:txBody>
          <a:bodyPr/>
          <a:lstStyle>
            <a:lvl1pPr>
              <a:defRPr/>
            </a:lvl1pPr>
          </a:lstStyle>
          <a:p>
            <a:fld id="{A995DDBC-AC78-0E42-AEB6-786BA2A429C4}" type="slidenum">
              <a:rPr lang="en-US" altLang="en-US"/>
              <a:pPr/>
              <a:t>‹#›</a:t>
            </a:fld>
            <a:endParaRPr lang="en-US" altLang="en-US"/>
          </a:p>
        </p:txBody>
      </p:sp>
    </p:spTree>
    <p:extLst>
      <p:ext uri="{BB962C8B-B14F-4D97-AF65-F5344CB8AC3E}">
        <p14:creationId xmlns:p14="http://schemas.microsoft.com/office/powerpoint/2010/main" val="10199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9A2-DAC8-2545-9424-7EA9281CB8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5AFC04-1353-3B4C-B04D-3465B7482EB6}"/>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a:extLst>
              <a:ext uri="{FF2B5EF4-FFF2-40B4-BE49-F238E27FC236}">
                <a16:creationId xmlns:a16="http://schemas.microsoft.com/office/drawing/2014/main" id="{F4C7297E-A3DB-F44E-B7FD-666EE07DF9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FD9E1B9-E88B-DC4C-B1D6-989387032EFC}"/>
              </a:ext>
            </a:extLst>
          </p:cNvPr>
          <p:cNvSpPr>
            <a:spLocks noGrp="1"/>
          </p:cNvSpPr>
          <p:nvPr>
            <p:ph type="dt" sz="half" idx="10"/>
          </p:nvPr>
        </p:nvSpPr>
        <p:spPr/>
        <p:txBody>
          <a:bodyPr/>
          <a:lstStyle>
            <a:lvl1pPr>
              <a:defRPr/>
            </a:lvl1pPr>
          </a:lstStyle>
          <a:p>
            <a:pPr>
              <a:defRPr/>
            </a:pPr>
            <a:fld id="{B0704549-B10C-C847-9E67-B0D0F6122D72}" type="datetime1">
              <a:rPr lang="en-US" smtClean="0"/>
              <a:t>6/3/21</a:t>
            </a:fld>
            <a:endParaRPr lang="en-US"/>
          </a:p>
        </p:txBody>
      </p:sp>
      <p:sp>
        <p:nvSpPr>
          <p:cNvPr id="6" name="Footer Placeholder 4">
            <a:extLst>
              <a:ext uri="{FF2B5EF4-FFF2-40B4-BE49-F238E27FC236}">
                <a16:creationId xmlns:a16="http://schemas.microsoft.com/office/drawing/2014/main" id="{4B3AE824-E919-924A-BCA5-0B9D033815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BCA8F4-B902-8545-93A2-EC50367B0D95}"/>
              </a:ext>
            </a:extLst>
          </p:cNvPr>
          <p:cNvSpPr>
            <a:spLocks noGrp="1"/>
          </p:cNvSpPr>
          <p:nvPr>
            <p:ph type="sldNum" sz="quarter" idx="12"/>
          </p:nvPr>
        </p:nvSpPr>
        <p:spPr/>
        <p:txBody>
          <a:bodyPr/>
          <a:lstStyle>
            <a:lvl1pPr>
              <a:defRPr/>
            </a:lvl1pPr>
          </a:lstStyle>
          <a:p>
            <a:fld id="{B95108B0-7F18-A841-BD67-85C0EA3DE474}" type="slidenum">
              <a:rPr lang="en-US" altLang="en-US"/>
              <a:pPr/>
              <a:t>‹#›</a:t>
            </a:fld>
            <a:endParaRPr lang="en-US" altLang="en-US"/>
          </a:p>
        </p:txBody>
      </p:sp>
    </p:spTree>
    <p:extLst>
      <p:ext uri="{BB962C8B-B14F-4D97-AF65-F5344CB8AC3E}">
        <p14:creationId xmlns:p14="http://schemas.microsoft.com/office/powerpoint/2010/main" val="321893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7FEA72-595A-1A4D-9024-1CE89F39454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611C60-9137-F042-8ACD-4FEE574D2A2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3F56E45-A10E-0044-94CA-0EA5061B37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22EEAD3D-788D-1247-B211-BB321A90A978}" type="datetime1">
              <a:rPr lang="en-US" smtClean="0"/>
              <a:t>6/3/21</a:t>
            </a:fld>
            <a:endParaRPr lang="en-US"/>
          </a:p>
        </p:txBody>
      </p:sp>
      <p:sp>
        <p:nvSpPr>
          <p:cNvPr id="5" name="Footer Placeholder 4">
            <a:extLst>
              <a:ext uri="{FF2B5EF4-FFF2-40B4-BE49-F238E27FC236}">
                <a16:creationId xmlns:a16="http://schemas.microsoft.com/office/drawing/2014/main" id="{A7423B11-9B13-7F47-8B15-DB7C2D2CE3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51D0AA-D8C3-EE46-B409-122FFB2D26C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81AB71EA-56B1-FF41-9B48-9E89AFBCA4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4" r:id="rId12"/>
  </p:sldLayoutIdLst>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 name="Rectangle 106">
            <a:extLst>
              <a:ext uri="{FF2B5EF4-FFF2-40B4-BE49-F238E27FC236}">
                <a16:creationId xmlns:a16="http://schemas.microsoft.com/office/drawing/2014/main" id="{E62AAFD8-A61A-794E-BD4B-4097AA3DDCAB}"/>
              </a:ext>
            </a:extLst>
          </p:cNvPr>
          <p:cNvSpPr>
            <a:spLocks noGrp="1" noChangeArrowheads="1"/>
          </p:cNvSpPr>
          <p:nvPr>
            <p:ph type="title"/>
          </p:nvPr>
        </p:nvSpPr>
        <p:spPr>
          <a:xfrm>
            <a:off x="76200" y="2431150"/>
            <a:ext cx="9144000" cy="1371600"/>
          </a:xfrm>
        </p:spPr>
        <p:txBody>
          <a:bodyPr rIns="132080" rtlCol="0" anchor="b">
            <a:normAutofit fontScale="90000"/>
          </a:bodyPr>
          <a:lstStyle/>
          <a:p>
            <a:pPr algn="ctr" eaLnBrk="1" fontAlgn="auto" hangingPunct="1">
              <a:spcAft>
                <a:spcPts val="0"/>
              </a:spcAft>
              <a:defRPr/>
            </a:pPr>
            <a:b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br>
            <a:b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br>
            <a: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t>Signs of Our Times</a:t>
            </a:r>
            <a:br>
              <a:rPr lang="en-US" altLang="en-US" sz="4800" dirty="0">
                <a:effectLst>
                  <a:outerShdw blurRad="38100" dist="38100" dir="2700000" algn="tl">
                    <a:srgbClr val="000000"/>
                  </a:outerShdw>
                </a:effectLst>
                <a:latin typeface="Avenir Book" panose="02000503020000020003" pitchFamily="2" charset="0"/>
                <a:sym typeface="Arial" charset="0"/>
              </a:rPr>
            </a:br>
            <a:r>
              <a:rPr lang="en-US" sz="2700" dirty="0">
                <a:latin typeface="Avenir Book" panose="02000503020000020003" pitchFamily="2" charset="0"/>
              </a:rPr>
              <a:t>(3 hours; 3 Focus Areas)</a:t>
            </a:r>
            <a:br>
              <a:rPr lang="en-US" sz="2200" dirty="0">
                <a:latin typeface="Avenir Book" panose="02000503020000020003" pitchFamily="2" charset="0"/>
              </a:rPr>
            </a:br>
            <a:r>
              <a:rPr lang="en-US" b="1" dirty="0">
                <a:latin typeface="Avenir Book" panose="02000503020000020003" pitchFamily="2" charset="0"/>
              </a:rPr>
              <a:t> </a:t>
            </a:r>
            <a:br>
              <a:rPr lang="en-US" dirty="0">
                <a:latin typeface="Avenir Book" panose="02000503020000020003" pitchFamily="2" charset="0"/>
              </a:rPr>
            </a:br>
            <a:endParaRPr lang="en-US" altLang="en-US" sz="3600" dirty="0">
              <a:effectLst>
                <a:outerShdw blurRad="38100" dist="38100" dir="2700000" algn="tl">
                  <a:srgbClr val="000000"/>
                </a:outerShdw>
              </a:effectLst>
              <a:latin typeface="Avenir Book" panose="02000503020000020003" pitchFamily="2" charset="0"/>
              <a:sym typeface="Arial" charset="0"/>
            </a:endParaRPr>
          </a:p>
        </p:txBody>
      </p:sp>
      <p:sp>
        <p:nvSpPr>
          <p:cNvPr id="3179" name="Rectangle 107">
            <a:extLst>
              <a:ext uri="{FF2B5EF4-FFF2-40B4-BE49-F238E27FC236}">
                <a16:creationId xmlns:a16="http://schemas.microsoft.com/office/drawing/2014/main" id="{F3360C95-5684-174A-96FF-63D1332A55F7}"/>
              </a:ext>
            </a:extLst>
          </p:cNvPr>
          <p:cNvSpPr>
            <a:spLocks noGrp="1" noChangeArrowheads="1"/>
          </p:cNvSpPr>
          <p:nvPr>
            <p:ph idx="1"/>
          </p:nvPr>
        </p:nvSpPr>
        <p:spPr>
          <a:xfrm>
            <a:off x="127000" y="3545396"/>
            <a:ext cx="8991600" cy="2544763"/>
          </a:xfrm>
        </p:spPr>
        <p:txBody>
          <a:bodyPr rIns="132080" rtlCol="0">
            <a:normAutofit/>
          </a:bodyPr>
          <a:lstStyle/>
          <a:p>
            <a:pPr marL="39688" indent="0" algn="ctr" eaLnBrk="1" fontAlgn="auto" hangingPunct="1">
              <a:spcAft>
                <a:spcPts val="0"/>
              </a:spcAft>
              <a:buFont typeface="Wingdings" charset="2"/>
              <a:buNone/>
              <a:defRPr/>
            </a:pPr>
            <a:r>
              <a:rPr lang="en-US" sz="2400" b="1" dirty="0">
                <a:latin typeface="Avenir Book" panose="02000503020000020003" pitchFamily="2" charset="0"/>
                <a:sym typeface="Tahoma" charset="0"/>
              </a:rPr>
              <a:t>Session Collaborators</a:t>
            </a:r>
          </a:p>
          <a:p>
            <a:pPr marL="39688" indent="0" algn="ctr" eaLnBrk="1" fontAlgn="auto" hangingPunct="1">
              <a:spcAft>
                <a:spcPts val="0"/>
              </a:spcAft>
              <a:buFont typeface="Wingdings" charset="2"/>
              <a:buNone/>
              <a:defRPr/>
            </a:pPr>
            <a:r>
              <a:rPr lang="en-US" sz="2000" dirty="0">
                <a:latin typeface="Avenir Book" panose="02000503020000020003" pitchFamily="2" charset="0"/>
                <a:sym typeface="Tahoma" charset="0"/>
              </a:rPr>
              <a:t>Maureen Araya-Osseo Area Schools</a:t>
            </a:r>
          </a:p>
          <a:p>
            <a:pPr marL="39688" indent="0" algn="ctr" fontAlgn="auto">
              <a:spcAft>
                <a:spcPts val="0"/>
              </a:spcAft>
              <a:buNone/>
              <a:defRPr/>
            </a:pPr>
            <a:r>
              <a:rPr lang="en-US" sz="2000" dirty="0">
                <a:latin typeface="Avenir Book" panose="02000503020000020003" pitchFamily="2" charset="0"/>
                <a:sym typeface="Tahoma" charset="0"/>
              </a:rPr>
              <a:t>Stefanie Rome-NUA</a:t>
            </a:r>
          </a:p>
          <a:p>
            <a:pPr marL="39688" indent="0" algn="ctr" eaLnBrk="1" fontAlgn="auto" hangingPunct="1">
              <a:spcAft>
                <a:spcPts val="0"/>
              </a:spcAft>
              <a:buFont typeface="Wingdings" charset="2"/>
              <a:buNone/>
              <a:defRPr/>
            </a:pPr>
            <a:r>
              <a:rPr lang="en-US" sz="2000" dirty="0">
                <a:latin typeface="Avenir Book" panose="02000503020000020003" pitchFamily="2" charset="0"/>
                <a:sym typeface="Tahoma" charset="0"/>
              </a:rPr>
              <a:t>Ann Schwartz-NUA</a:t>
            </a:r>
          </a:p>
          <a:p>
            <a:pPr marL="39688" indent="0" algn="ctr" eaLnBrk="1" fontAlgn="auto" hangingPunct="1">
              <a:spcAft>
                <a:spcPts val="0"/>
              </a:spcAft>
              <a:buFont typeface="Wingdings" charset="2"/>
              <a:buNone/>
              <a:defRPr/>
            </a:pPr>
            <a:r>
              <a:rPr lang="en-US" sz="2000" dirty="0">
                <a:latin typeface="Avenir Book" panose="02000503020000020003" pitchFamily="2" charset="0"/>
                <a:sym typeface="Tahoma" charset="0"/>
              </a:rPr>
              <a:t>Hannah Storm-Osseo Area Schools</a:t>
            </a:r>
          </a:p>
          <a:p>
            <a:pPr marL="39688" indent="0" algn="ctr" eaLnBrk="1" fontAlgn="auto" hangingPunct="1">
              <a:spcAft>
                <a:spcPts val="0"/>
              </a:spcAft>
              <a:buFont typeface="Wingdings" charset="2"/>
              <a:buNone/>
              <a:defRPr/>
            </a:pPr>
            <a:endParaRPr lang="en-US" sz="2400" dirty="0">
              <a:latin typeface="Avenir Book" panose="02000503020000020003" pitchFamily="2" charset="0"/>
              <a:sym typeface="Tahoma" charset="0"/>
            </a:endParaRPr>
          </a:p>
        </p:txBody>
      </p:sp>
      <p:sp>
        <p:nvSpPr>
          <p:cNvPr id="2" name="Rectangle 1">
            <a:extLst>
              <a:ext uri="{FF2B5EF4-FFF2-40B4-BE49-F238E27FC236}">
                <a16:creationId xmlns:a16="http://schemas.microsoft.com/office/drawing/2014/main" id="{A87D4413-764C-1741-9242-6667F328ECDE}"/>
              </a:ext>
            </a:extLst>
          </p:cNvPr>
          <p:cNvSpPr/>
          <p:nvPr/>
        </p:nvSpPr>
        <p:spPr>
          <a:xfrm>
            <a:off x="381000" y="314946"/>
            <a:ext cx="8229600" cy="1569660"/>
          </a:xfrm>
          <a:prstGeom prst="rect">
            <a:avLst/>
          </a:prstGeom>
          <a:noFill/>
        </p:spPr>
        <p:txBody>
          <a:bodyPr wrap="square" lIns="91440" tIns="45720" rIns="91440" bIns="45720">
            <a:spAutoFit/>
          </a:bodyPr>
          <a:lstStyle/>
          <a:p>
            <a:pPr marL="39688" indent="0" algn="ctr" eaLnBrk="1" fontAlgn="auto" hangingPunct="1">
              <a:spcAft>
                <a:spcPts val="0"/>
              </a:spcAft>
              <a:buFont typeface="Wingdings" charset="2"/>
              <a:buNone/>
              <a:defRPr/>
            </a:pPr>
            <a:r>
              <a:rPr lang="en-US" altLang="en-US" sz="3200" b="0" cap="none" spc="0" dirty="0">
                <a:ln w="0"/>
                <a:solidFill>
                  <a:schemeClr val="tx1"/>
                </a:solidFill>
                <a:effectLst>
                  <a:outerShdw blurRad="38100" dist="19050" dir="2700000" algn="tl" rotWithShape="0">
                    <a:schemeClr val="dk1">
                      <a:alpha val="40000"/>
                    </a:schemeClr>
                  </a:outerShdw>
                </a:effectLst>
                <a:latin typeface="Avenir Book" panose="02000503020000020003" pitchFamily="2" charset="0"/>
                <a:sym typeface="Tahoma" charset="0"/>
              </a:rPr>
              <a:t>NUA/CLEAR Instructional Mediators Forum  </a:t>
            </a:r>
            <a:r>
              <a:rPr lang="en-US" altLang="en-US" sz="3200" dirty="0">
                <a:ln w="0"/>
                <a:effectLst>
                  <a:outerShdw blurRad="38100" dist="19050" dir="2700000" algn="tl" rotWithShape="0">
                    <a:schemeClr val="dk1">
                      <a:alpha val="40000"/>
                    </a:schemeClr>
                  </a:outerShdw>
                </a:effectLst>
                <a:latin typeface="Avenir Book" panose="02000503020000020003" pitchFamily="2" charset="0"/>
                <a:sym typeface="Tahoma" charset="0"/>
              </a:rPr>
              <a:t>March 13</a:t>
            </a:r>
            <a:r>
              <a:rPr lang="en-US" altLang="en-US" sz="3200" b="0" cap="none" spc="0" dirty="0">
                <a:ln w="0"/>
                <a:solidFill>
                  <a:schemeClr val="tx1"/>
                </a:solidFill>
                <a:effectLst>
                  <a:outerShdw blurRad="38100" dist="19050" dir="2700000" algn="tl" rotWithShape="0">
                    <a:schemeClr val="dk1">
                      <a:alpha val="40000"/>
                    </a:schemeClr>
                  </a:outerShdw>
                </a:effectLst>
                <a:latin typeface="Avenir Book" panose="02000503020000020003" pitchFamily="2" charset="0"/>
                <a:sym typeface="Tahoma" charset="0"/>
              </a:rPr>
              <a:t>, 2021</a:t>
            </a:r>
          </a:p>
          <a:p>
            <a:pPr marL="39688" indent="0" algn="ctr" eaLnBrk="1" fontAlgn="auto" hangingPunct="1">
              <a:spcAft>
                <a:spcPts val="0"/>
              </a:spcAft>
              <a:buFont typeface="Wingdings" charset="2"/>
              <a:buNone/>
              <a:defRPr/>
            </a:pPr>
            <a:endParaRPr lang="en-US" sz="3200" b="0" cap="none" spc="0" dirty="0">
              <a:ln w="0"/>
              <a:solidFill>
                <a:schemeClr val="tx1"/>
              </a:solidFill>
              <a:effectLst>
                <a:outerShdw blurRad="38100" dist="19050" dir="2700000" algn="tl" rotWithShape="0">
                  <a:schemeClr val="dk1">
                    <a:alpha val="40000"/>
                  </a:schemeClr>
                </a:outerShdw>
              </a:effectLst>
              <a:latin typeface="Avenir Book" panose="02000503020000020003" pitchFamily="2" charset="0"/>
            </a:endParaRPr>
          </a:p>
        </p:txBody>
      </p:sp>
      <p:pic>
        <p:nvPicPr>
          <p:cNvPr id="6" name="Picture 5">
            <a:extLst>
              <a:ext uri="{FF2B5EF4-FFF2-40B4-BE49-F238E27FC236}">
                <a16:creationId xmlns:a16="http://schemas.microsoft.com/office/drawing/2014/main" id="{42229D8B-1160-6042-A4AA-5AEE967EB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304800" y="152400"/>
            <a:ext cx="8534400" cy="2073021"/>
          </a:xfrm>
        </p:spPr>
        <p:txBody>
          <a:bodyPr vert="horz" wrap="square" lIns="68580" tIns="34290" rIns="68580" bIns="34290" numCol="1" rtlCol="0" anchor="ctr" anchorCtr="0" compatLnSpc="1">
            <a:prstTxWarp prst="textNoShape">
              <a:avLst/>
            </a:prstTxWarp>
            <a:normAutofit/>
          </a:bodyPr>
          <a:lstStyle/>
          <a:p>
            <a:pPr algn="ctr"/>
            <a:r>
              <a:rPr lang="en-US" sz="4000" dirty="0">
                <a:latin typeface="Avenir Book" panose="02000503020000020003" pitchFamily="2" charset="0"/>
                <a:ea typeface="Palatino" pitchFamily="2" charset="77"/>
              </a:rPr>
              <a:t>Part One: </a:t>
            </a:r>
            <a:r>
              <a:rPr lang="en-US" sz="4000" dirty="0">
                <a:solidFill>
                  <a:srgbClr val="0070C0"/>
                </a:solidFill>
                <a:latin typeface="Avenir Book" panose="02000503020000020003" pitchFamily="2" charset="0"/>
                <a:ea typeface="Palatino" pitchFamily="2" charset="77"/>
              </a:rPr>
              <a:t>Remembering Our Why</a:t>
            </a:r>
          </a:p>
        </p:txBody>
      </p:sp>
      <p:pic>
        <p:nvPicPr>
          <p:cNvPr id="7" name="Picture 6">
            <a:extLst>
              <a:ext uri="{FF2B5EF4-FFF2-40B4-BE49-F238E27FC236}">
                <a16:creationId xmlns:a16="http://schemas.microsoft.com/office/drawing/2014/main" id="{1D046136-1325-F84D-8471-181FA529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0DA919E-4F30-EE44-97F0-81200D819CDD}"/>
              </a:ext>
            </a:extLst>
          </p:cNvPr>
          <p:cNvPicPr>
            <a:picLocks noChangeAspect="1"/>
          </p:cNvPicPr>
          <p:nvPr/>
        </p:nvPicPr>
        <p:blipFill>
          <a:blip r:embed="rId3"/>
          <a:stretch>
            <a:fillRect/>
          </a:stretch>
        </p:blipFill>
        <p:spPr>
          <a:xfrm>
            <a:off x="6964666" y="1863725"/>
            <a:ext cx="1838439" cy="3130550"/>
          </a:xfrm>
          <a:prstGeom prst="rect">
            <a:avLst/>
          </a:prstGeom>
          <a:ln w="28575">
            <a:solidFill>
              <a:schemeClr val="tx1"/>
            </a:solidFill>
          </a:ln>
        </p:spPr>
      </p:pic>
      <p:pic>
        <p:nvPicPr>
          <p:cNvPr id="5" name="Picture 4">
            <a:extLst>
              <a:ext uri="{FF2B5EF4-FFF2-40B4-BE49-F238E27FC236}">
                <a16:creationId xmlns:a16="http://schemas.microsoft.com/office/drawing/2014/main" id="{FAE375AE-0F5F-644C-B51E-00888CCAC48F}"/>
              </a:ext>
            </a:extLst>
          </p:cNvPr>
          <p:cNvPicPr>
            <a:picLocks noChangeAspect="1"/>
          </p:cNvPicPr>
          <p:nvPr/>
        </p:nvPicPr>
        <p:blipFill>
          <a:blip r:embed="rId4"/>
          <a:stretch>
            <a:fillRect/>
          </a:stretch>
        </p:blipFill>
        <p:spPr>
          <a:xfrm>
            <a:off x="3060700" y="1740274"/>
            <a:ext cx="3340100" cy="3683000"/>
          </a:xfrm>
          <a:prstGeom prst="rect">
            <a:avLst/>
          </a:prstGeom>
          <a:ln w="28575">
            <a:solidFill>
              <a:schemeClr val="tx1"/>
            </a:solidFill>
          </a:ln>
        </p:spPr>
      </p:pic>
      <p:pic>
        <p:nvPicPr>
          <p:cNvPr id="6" name="Picture 5">
            <a:extLst>
              <a:ext uri="{FF2B5EF4-FFF2-40B4-BE49-F238E27FC236}">
                <a16:creationId xmlns:a16="http://schemas.microsoft.com/office/drawing/2014/main" id="{4C805C7B-8B50-DE41-A089-E7FFE21BAA38}"/>
              </a:ext>
            </a:extLst>
          </p:cNvPr>
          <p:cNvPicPr>
            <a:picLocks noChangeAspect="1"/>
          </p:cNvPicPr>
          <p:nvPr/>
        </p:nvPicPr>
        <p:blipFill>
          <a:blip r:embed="rId5"/>
          <a:stretch>
            <a:fillRect/>
          </a:stretch>
        </p:blipFill>
        <p:spPr>
          <a:xfrm>
            <a:off x="348916" y="2180510"/>
            <a:ext cx="2260600" cy="2273300"/>
          </a:xfrm>
          <a:prstGeom prst="rect">
            <a:avLst/>
          </a:prstGeom>
          <a:ln w="28575">
            <a:solidFill>
              <a:schemeClr val="tx1"/>
            </a:solidFill>
          </a:ln>
        </p:spPr>
      </p:pic>
      <p:pic>
        <p:nvPicPr>
          <p:cNvPr id="8" name="Picture 7">
            <a:extLst>
              <a:ext uri="{FF2B5EF4-FFF2-40B4-BE49-F238E27FC236}">
                <a16:creationId xmlns:a16="http://schemas.microsoft.com/office/drawing/2014/main" id="{B48F3446-9EDE-D54F-9DC1-66D43A677946}"/>
              </a:ext>
            </a:extLst>
          </p:cNvPr>
          <p:cNvPicPr>
            <a:picLocks noChangeAspect="1"/>
          </p:cNvPicPr>
          <p:nvPr/>
        </p:nvPicPr>
        <p:blipFill>
          <a:blip r:embed="rId4"/>
          <a:stretch>
            <a:fillRect/>
          </a:stretch>
        </p:blipFill>
        <p:spPr>
          <a:xfrm>
            <a:off x="3060700" y="1738531"/>
            <a:ext cx="3340100" cy="3683000"/>
          </a:xfrm>
          <a:prstGeom prst="rect">
            <a:avLst/>
          </a:prstGeom>
          <a:ln w="28575">
            <a:solidFill>
              <a:schemeClr val="tx1"/>
            </a:solidFill>
          </a:ln>
        </p:spPr>
      </p:pic>
    </p:spTree>
    <p:extLst>
      <p:ext uri="{BB962C8B-B14F-4D97-AF65-F5344CB8AC3E}">
        <p14:creationId xmlns:p14="http://schemas.microsoft.com/office/powerpoint/2010/main" val="28460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0" fill="hold"/>
                                        <p:tgtEl>
                                          <p:spTgt spid="8"/>
                                        </p:tgtEl>
                                        <p:attrNameLst>
                                          <p:attrName>ppt_x</p:attrName>
                                        </p:attrNameLst>
                                      </p:cBhvr>
                                      <p:tavLst>
                                        <p:tav tm="0">
                                          <p:val>
                                            <p:strVal val="#ppt_x"/>
                                          </p:val>
                                        </p:tav>
                                        <p:tav tm="100000">
                                          <p:val>
                                            <p:strVal val="#ppt_x"/>
                                          </p:val>
                                        </p:tav>
                                      </p:tavLst>
                                    </p:anim>
                                    <p:anim calcmode="lin" valueType="num">
                                      <p:cBhvr additive="base">
                                        <p:cTn id="14"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78A6-5717-CA45-B669-D8A1EECBBC43}"/>
              </a:ext>
            </a:extLst>
          </p:cNvPr>
          <p:cNvSpPr>
            <a:spLocks noGrp="1"/>
          </p:cNvSpPr>
          <p:nvPr>
            <p:ph type="title"/>
          </p:nvPr>
        </p:nvSpPr>
        <p:spPr>
          <a:xfrm>
            <a:off x="457200" y="990600"/>
            <a:ext cx="7886700" cy="701675"/>
          </a:xfrm>
        </p:spPr>
        <p:txBody>
          <a:bodyPr/>
          <a:lstStyle/>
          <a:p>
            <a:r>
              <a:rPr lang="en-US" dirty="0"/>
              <a:t>The Collective Why- </a:t>
            </a:r>
            <a:r>
              <a:rPr lang="en-US" sz="2000" dirty="0">
                <a:solidFill>
                  <a:srgbClr val="0070C0"/>
                </a:solidFill>
              </a:rPr>
              <a:t>The Steps Involved</a:t>
            </a:r>
          </a:p>
        </p:txBody>
      </p:sp>
      <p:sp>
        <p:nvSpPr>
          <p:cNvPr id="3" name="Content Placeholder 2">
            <a:extLst>
              <a:ext uri="{FF2B5EF4-FFF2-40B4-BE49-F238E27FC236}">
                <a16:creationId xmlns:a16="http://schemas.microsoft.com/office/drawing/2014/main" id="{876AA820-D749-FA40-A928-6781E6C57306}"/>
              </a:ext>
            </a:extLst>
          </p:cNvPr>
          <p:cNvSpPr>
            <a:spLocks noGrp="1"/>
          </p:cNvSpPr>
          <p:nvPr>
            <p:ph idx="1"/>
          </p:nvPr>
        </p:nvSpPr>
        <p:spPr>
          <a:xfrm>
            <a:off x="457200" y="1780033"/>
            <a:ext cx="8458200" cy="4587875"/>
          </a:xfrm>
        </p:spPr>
        <p:txBody>
          <a:bodyPr/>
          <a:lstStyle/>
          <a:p>
            <a:r>
              <a:rPr lang="en-US" sz="3600" dirty="0"/>
              <a:t>Consider your </a:t>
            </a:r>
            <a:r>
              <a:rPr lang="en-US" sz="3600" i="1" dirty="0">
                <a:solidFill>
                  <a:srgbClr val="0070C0"/>
                </a:solidFill>
              </a:rPr>
              <a:t>why</a:t>
            </a:r>
            <a:r>
              <a:rPr lang="en-US" sz="3600" i="1" dirty="0"/>
              <a:t> </a:t>
            </a:r>
            <a:r>
              <a:rPr lang="en-US" sz="3600" dirty="0"/>
              <a:t>and what brought you into the profession.</a:t>
            </a:r>
          </a:p>
          <a:p>
            <a:r>
              <a:rPr lang="en-US" sz="3600" dirty="0"/>
              <a:t>Complete the three stanzas of the poem on the next slide with information that speaks to your </a:t>
            </a:r>
            <a:r>
              <a:rPr lang="en-US" sz="3600" i="1" dirty="0">
                <a:solidFill>
                  <a:srgbClr val="0070C0"/>
                </a:solidFill>
              </a:rPr>
              <a:t>why</a:t>
            </a:r>
            <a:r>
              <a:rPr lang="en-US" sz="3600" dirty="0"/>
              <a:t>.</a:t>
            </a:r>
          </a:p>
          <a:p>
            <a:endParaRPr lang="en-US" dirty="0"/>
          </a:p>
        </p:txBody>
      </p:sp>
      <p:sp>
        <p:nvSpPr>
          <p:cNvPr id="4" name="Title 1">
            <a:extLst>
              <a:ext uri="{FF2B5EF4-FFF2-40B4-BE49-F238E27FC236}">
                <a16:creationId xmlns:a16="http://schemas.microsoft.com/office/drawing/2014/main" id="{7ECD300A-2449-E148-A5A2-AB35BA8ADE61}"/>
              </a:ext>
            </a:extLst>
          </p:cNvPr>
          <p:cNvSpPr txBox="1">
            <a:spLocks/>
          </p:cNvSpPr>
          <p:nvPr/>
        </p:nvSpPr>
        <p:spPr bwMode="auto">
          <a:xfrm>
            <a:off x="457200" y="376683"/>
            <a:ext cx="7886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dirty="0"/>
              <a:t>Community Builder</a:t>
            </a:r>
          </a:p>
        </p:txBody>
      </p:sp>
      <p:sp>
        <p:nvSpPr>
          <p:cNvPr id="5" name="TextBox 4">
            <a:extLst>
              <a:ext uri="{FF2B5EF4-FFF2-40B4-BE49-F238E27FC236}">
                <a16:creationId xmlns:a16="http://schemas.microsoft.com/office/drawing/2014/main" id="{E26D6FF4-6276-F041-A3E2-CF148C378CCB}"/>
              </a:ext>
            </a:extLst>
          </p:cNvPr>
          <p:cNvSpPr txBox="1"/>
          <p:nvPr/>
        </p:nvSpPr>
        <p:spPr>
          <a:xfrm rot="1466977">
            <a:off x="6115502" y="553443"/>
            <a:ext cx="2819400" cy="369332"/>
          </a:xfrm>
          <a:prstGeom prst="rect">
            <a:avLst/>
          </a:prstGeom>
          <a:noFill/>
        </p:spPr>
        <p:txBody>
          <a:bodyPr wrap="square" rtlCol="0">
            <a:spAutoFit/>
          </a:bodyPr>
          <a:lstStyle/>
          <a:p>
            <a:pPr algn="ctr"/>
            <a:r>
              <a:rPr lang="en-US" b="1" dirty="0">
                <a:solidFill>
                  <a:srgbClr val="C00000"/>
                </a:solidFill>
              </a:rPr>
              <a:t>3-minute Quick Write</a:t>
            </a:r>
          </a:p>
        </p:txBody>
      </p:sp>
      <p:sp>
        <p:nvSpPr>
          <p:cNvPr id="6" name="TextBox 5">
            <a:extLst>
              <a:ext uri="{FF2B5EF4-FFF2-40B4-BE49-F238E27FC236}">
                <a16:creationId xmlns:a16="http://schemas.microsoft.com/office/drawing/2014/main" id="{82BC4482-1CF7-A045-A983-9D33ACB2D5B9}"/>
              </a:ext>
            </a:extLst>
          </p:cNvPr>
          <p:cNvSpPr txBox="1"/>
          <p:nvPr/>
        </p:nvSpPr>
        <p:spPr>
          <a:xfrm>
            <a:off x="6705600" y="5967798"/>
            <a:ext cx="2133600" cy="400110"/>
          </a:xfrm>
          <a:prstGeom prst="rect">
            <a:avLst/>
          </a:prstGeom>
          <a:noFill/>
        </p:spPr>
        <p:txBody>
          <a:bodyPr wrap="square" rtlCol="0">
            <a:spAutoFit/>
          </a:bodyPr>
          <a:lstStyle/>
          <a:p>
            <a:pPr algn="ctr"/>
            <a:r>
              <a:rPr lang="en-US" sz="2000" i="1" dirty="0">
                <a:solidFill>
                  <a:srgbClr val="0070C0"/>
                </a:solidFill>
                <a:latin typeface="Lucida Handwriting" panose="03010101010101010101" pitchFamily="66" charset="77"/>
              </a:rPr>
              <a:t>“The I”</a:t>
            </a:r>
          </a:p>
        </p:txBody>
      </p:sp>
    </p:spTree>
    <p:extLst>
      <p:ext uri="{BB962C8B-B14F-4D97-AF65-F5344CB8AC3E}">
        <p14:creationId xmlns:p14="http://schemas.microsoft.com/office/powerpoint/2010/main" val="126760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7A98-F5D7-BB42-96B0-9B568D0A5C85}"/>
              </a:ext>
            </a:extLst>
          </p:cNvPr>
          <p:cNvSpPr>
            <a:spLocks noGrp="1"/>
          </p:cNvSpPr>
          <p:nvPr>
            <p:ph type="title"/>
          </p:nvPr>
        </p:nvSpPr>
        <p:spPr>
          <a:xfrm>
            <a:off x="228600" y="131762"/>
            <a:ext cx="7886700" cy="549275"/>
          </a:xfrm>
        </p:spPr>
        <p:txBody>
          <a:bodyPr/>
          <a:lstStyle/>
          <a:p>
            <a:r>
              <a:rPr lang="en-US" dirty="0"/>
              <a:t>I Am Poem</a:t>
            </a:r>
          </a:p>
        </p:txBody>
      </p:sp>
      <p:sp>
        <p:nvSpPr>
          <p:cNvPr id="5" name="TextBox 4">
            <a:extLst>
              <a:ext uri="{FF2B5EF4-FFF2-40B4-BE49-F238E27FC236}">
                <a16:creationId xmlns:a16="http://schemas.microsoft.com/office/drawing/2014/main" id="{B06F326B-83EE-984D-B809-C8EB208B5339}"/>
              </a:ext>
            </a:extLst>
          </p:cNvPr>
          <p:cNvSpPr txBox="1"/>
          <p:nvPr/>
        </p:nvSpPr>
        <p:spPr>
          <a:xfrm>
            <a:off x="342900" y="948690"/>
            <a:ext cx="8458200" cy="5909310"/>
          </a:xfrm>
          <a:prstGeom prst="rect">
            <a:avLst/>
          </a:prstGeom>
          <a:noFill/>
        </p:spPr>
        <p:txBody>
          <a:bodyPr wrap="square" rtlCol="0">
            <a:spAutoFit/>
          </a:bodyPr>
          <a:lstStyle/>
          <a:p>
            <a:r>
              <a:rPr lang="en-US" dirty="0"/>
              <a:t>I am ___________________________________________________________________.</a:t>
            </a:r>
          </a:p>
          <a:p>
            <a:r>
              <a:rPr lang="en-US" dirty="0"/>
              <a:t>I wonder _______________________________________________________________.</a:t>
            </a:r>
          </a:p>
          <a:p>
            <a:r>
              <a:rPr lang="en-US" dirty="0"/>
              <a:t>I hear __________________________________________________________________.</a:t>
            </a:r>
          </a:p>
          <a:p>
            <a:r>
              <a:rPr lang="en-US" dirty="0"/>
              <a:t>I see ___________________________________________________________________.</a:t>
            </a:r>
          </a:p>
          <a:p>
            <a:r>
              <a:rPr lang="en-US" dirty="0"/>
              <a:t>I want __________________________________________________________________.</a:t>
            </a:r>
          </a:p>
          <a:p>
            <a:r>
              <a:rPr lang="en-US" dirty="0"/>
              <a:t>I am ___________________________________________________________________. </a:t>
            </a:r>
          </a:p>
          <a:p>
            <a:endParaRPr lang="en-US" dirty="0"/>
          </a:p>
          <a:p>
            <a:r>
              <a:rPr lang="en-US" dirty="0"/>
              <a:t>I pretend  ______________________________________________________________.</a:t>
            </a:r>
          </a:p>
          <a:p>
            <a:r>
              <a:rPr lang="en-US" dirty="0"/>
              <a:t>I feel __________________________________________________________________.</a:t>
            </a:r>
          </a:p>
          <a:p>
            <a:r>
              <a:rPr lang="en-US" dirty="0"/>
              <a:t>I touch  ________________________________________________________________.</a:t>
            </a:r>
          </a:p>
          <a:p>
            <a:r>
              <a:rPr lang="en-US" dirty="0"/>
              <a:t>I worry ________________________________________________________________.</a:t>
            </a:r>
          </a:p>
          <a:p>
            <a:r>
              <a:rPr lang="en-US" dirty="0"/>
              <a:t>I cry ___________________________________________________________________.</a:t>
            </a:r>
          </a:p>
          <a:p>
            <a:r>
              <a:rPr lang="en-US" dirty="0"/>
              <a:t>I am  __________________________________________________________________.</a:t>
            </a:r>
          </a:p>
          <a:p>
            <a:endParaRPr lang="en-US" dirty="0"/>
          </a:p>
          <a:p>
            <a:r>
              <a:rPr lang="en-US" dirty="0"/>
              <a:t>I understand ___________________________________________________________.</a:t>
            </a:r>
          </a:p>
          <a:p>
            <a:r>
              <a:rPr lang="en-US" dirty="0"/>
              <a:t>I say __________________________________________________________________.</a:t>
            </a:r>
          </a:p>
          <a:p>
            <a:r>
              <a:rPr lang="en-US" dirty="0"/>
              <a:t>I dream _______________________________________________________________.</a:t>
            </a:r>
          </a:p>
          <a:p>
            <a:r>
              <a:rPr lang="en-US" dirty="0"/>
              <a:t>I try __________________________________________________________________.</a:t>
            </a:r>
          </a:p>
          <a:p>
            <a:r>
              <a:rPr lang="en-US" dirty="0"/>
              <a:t>I hope ________________________________________________________________.</a:t>
            </a:r>
          </a:p>
          <a:p>
            <a:r>
              <a:rPr lang="en-US" dirty="0"/>
              <a:t>I am  __________________________________________________________________.</a:t>
            </a:r>
          </a:p>
          <a:p>
            <a:endParaRPr lang="en-US" dirty="0"/>
          </a:p>
        </p:txBody>
      </p:sp>
    </p:spTree>
    <p:extLst>
      <p:ext uri="{BB962C8B-B14F-4D97-AF65-F5344CB8AC3E}">
        <p14:creationId xmlns:p14="http://schemas.microsoft.com/office/powerpoint/2010/main" val="327289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44D8-19A3-704D-A05B-29C6F71BF03B}"/>
              </a:ext>
            </a:extLst>
          </p:cNvPr>
          <p:cNvSpPr>
            <a:spLocks noGrp="1"/>
          </p:cNvSpPr>
          <p:nvPr>
            <p:ph type="title"/>
          </p:nvPr>
        </p:nvSpPr>
        <p:spPr>
          <a:xfrm>
            <a:off x="266700" y="714013"/>
            <a:ext cx="7886700" cy="1325563"/>
          </a:xfrm>
        </p:spPr>
        <p:txBody>
          <a:bodyPr/>
          <a:lstStyle/>
          <a:p>
            <a:r>
              <a:rPr lang="en-US" dirty="0"/>
              <a:t>The “Speaker-Seeker” Challenge </a:t>
            </a:r>
            <a:r>
              <a:rPr lang="en-US" sz="2000" dirty="0"/>
              <a:t>–Sharla Foster</a:t>
            </a:r>
          </a:p>
        </p:txBody>
      </p:sp>
      <p:sp>
        <p:nvSpPr>
          <p:cNvPr id="3" name="Content Placeholder 2">
            <a:extLst>
              <a:ext uri="{FF2B5EF4-FFF2-40B4-BE49-F238E27FC236}">
                <a16:creationId xmlns:a16="http://schemas.microsoft.com/office/drawing/2014/main" id="{B852E476-ED5F-4846-900B-A21AF44F5472}"/>
              </a:ext>
            </a:extLst>
          </p:cNvPr>
          <p:cNvSpPr>
            <a:spLocks noGrp="1"/>
          </p:cNvSpPr>
          <p:nvPr>
            <p:ph idx="1"/>
          </p:nvPr>
        </p:nvSpPr>
        <p:spPr>
          <a:xfrm>
            <a:off x="266700" y="2053431"/>
            <a:ext cx="8610600" cy="4351338"/>
          </a:xfrm>
        </p:spPr>
        <p:txBody>
          <a:bodyPr/>
          <a:lstStyle/>
          <a:p>
            <a:r>
              <a:rPr lang="en-US" sz="2800" dirty="0"/>
              <a:t>We will join breakout rooms three times. </a:t>
            </a:r>
          </a:p>
          <a:p>
            <a:r>
              <a:rPr lang="en-US" sz="2800" dirty="0"/>
              <a:t>Each time you enter a new room, </a:t>
            </a:r>
            <a:r>
              <a:rPr lang="en-US" sz="2800" i="1" dirty="0">
                <a:solidFill>
                  <a:srgbClr val="0070C0"/>
                </a:solidFill>
              </a:rPr>
              <a:t>seek a speaker </a:t>
            </a:r>
            <a:r>
              <a:rPr lang="en-US" sz="2800" dirty="0"/>
              <a:t>who will lead the sharing. </a:t>
            </a:r>
          </a:p>
          <a:p>
            <a:r>
              <a:rPr lang="en-US" sz="2800" dirty="0"/>
              <a:t>Join your breakout group.</a:t>
            </a:r>
          </a:p>
          <a:p>
            <a:r>
              <a:rPr lang="en-US" sz="2800" dirty="0"/>
              <a:t>Greet everyone and introduce yourselves.</a:t>
            </a:r>
          </a:p>
          <a:p>
            <a:r>
              <a:rPr lang="en-US" sz="2800" dirty="0"/>
              <a:t>Ask, “Who will be our </a:t>
            </a:r>
            <a:r>
              <a:rPr lang="en-US" sz="2800" i="1" dirty="0">
                <a:solidFill>
                  <a:srgbClr val="0070C0"/>
                </a:solidFill>
              </a:rPr>
              <a:t>Speaker Seeker</a:t>
            </a:r>
            <a:r>
              <a:rPr lang="en-US" sz="2800" dirty="0"/>
              <a:t>?” </a:t>
            </a:r>
          </a:p>
          <a:p>
            <a:r>
              <a:rPr lang="en-US" sz="2800" dirty="0"/>
              <a:t>This person is the leader, shares first and keeps the sharing flowing.</a:t>
            </a:r>
          </a:p>
        </p:txBody>
      </p:sp>
      <p:pic>
        <p:nvPicPr>
          <p:cNvPr id="4" name="Picture 3">
            <a:extLst>
              <a:ext uri="{FF2B5EF4-FFF2-40B4-BE49-F238E27FC236}">
                <a16:creationId xmlns:a16="http://schemas.microsoft.com/office/drawing/2014/main" id="{AC1248FB-B444-9748-9458-5F345C1147B2}"/>
              </a:ext>
            </a:extLst>
          </p:cNvPr>
          <p:cNvPicPr>
            <a:picLocks noChangeAspect="1"/>
          </p:cNvPicPr>
          <p:nvPr/>
        </p:nvPicPr>
        <p:blipFill>
          <a:blip r:embed="rId2"/>
          <a:stretch>
            <a:fillRect/>
          </a:stretch>
        </p:blipFill>
        <p:spPr>
          <a:xfrm>
            <a:off x="152400" y="152400"/>
            <a:ext cx="1073150" cy="800100"/>
          </a:xfrm>
          <a:prstGeom prst="rect">
            <a:avLst/>
          </a:prstGeom>
          <a:ln w="28575">
            <a:solidFill>
              <a:srgbClr val="FFC000"/>
            </a:solidFill>
          </a:ln>
        </p:spPr>
      </p:pic>
      <p:pic>
        <p:nvPicPr>
          <p:cNvPr id="7" name="Picture 6">
            <a:extLst>
              <a:ext uri="{FF2B5EF4-FFF2-40B4-BE49-F238E27FC236}">
                <a16:creationId xmlns:a16="http://schemas.microsoft.com/office/drawing/2014/main" id="{D9D6F249-0481-3A4F-906D-2ADC0EC53AE9}"/>
              </a:ext>
            </a:extLst>
          </p:cNvPr>
          <p:cNvPicPr>
            <a:picLocks noChangeAspect="1"/>
          </p:cNvPicPr>
          <p:nvPr/>
        </p:nvPicPr>
        <p:blipFill>
          <a:blip r:embed="rId3"/>
          <a:stretch>
            <a:fillRect/>
          </a:stretch>
        </p:blipFill>
        <p:spPr>
          <a:xfrm>
            <a:off x="7889752" y="262008"/>
            <a:ext cx="980621" cy="876300"/>
          </a:xfrm>
          <a:prstGeom prst="rect">
            <a:avLst/>
          </a:prstGeom>
          <a:ln w="28575">
            <a:solidFill>
              <a:schemeClr val="accent1"/>
            </a:solidFill>
          </a:ln>
        </p:spPr>
      </p:pic>
      <p:pic>
        <p:nvPicPr>
          <p:cNvPr id="6" name="Picture 5">
            <a:extLst>
              <a:ext uri="{FF2B5EF4-FFF2-40B4-BE49-F238E27FC236}">
                <a16:creationId xmlns:a16="http://schemas.microsoft.com/office/drawing/2014/main" id="{DE37FF6C-E637-C242-A4CE-8A830AF253A7}"/>
              </a:ext>
            </a:extLst>
          </p:cNvPr>
          <p:cNvPicPr>
            <a:picLocks noChangeAspect="1"/>
          </p:cNvPicPr>
          <p:nvPr/>
        </p:nvPicPr>
        <p:blipFill>
          <a:blip r:embed="rId4"/>
          <a:stretch>
            <a:fillRect/>
          </a:stretch>
        </p:blipFill>
        <p:spPr>
          <a:xfrm>
            <a:off x="7702896" y="5584445"/>
            <a:ext cx="1167477" cy="1119084"/>
          </a:xfrm>
          <a:prstGeom prst="rect">
            <a:avLst/>
          </a:prstGeom>
          <a:ln>
            <a:solidFill>
              <a:srgbClr val="C00000"/>
            </a:solidFill>
          </a:ln>
        </p:spPr>
      </p:pic>
    </p:spTree>
    <p:extLst>
      <p:ext uri="{BB962C8B-B14F-4D97-AF65-F5344CB8AC3E}">
        <p14:creationId xmlns:p14="http://schemas.microsoft.com/office/powerpoint/2010/main" val="365871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6AA820-D749-FA40-A928-6781E6C57306}"/>
              </a:ext>
            </a:extLst>
          </p:cNvPr>
          <p:cNvSpPr>
            <a:spLocks noGrp="1"/>
          </p:cNvSpPr>
          <p:nvPr>
            <p:ph idx="1"/>
          </p:nvPr>
        </p:nvSpPr>
        <p:spPr>
          <a:xfrm>
            <a:off x="152400" y="1066800"/>
            <a:ext cx="8839200" cy="4587875"/>
          </a:xfrm>
        </p:spPr>
        <p:txBody>
          <a:bodyPr/>
          <a:lstStyle/>
          <a:p>
            <a:pPr marL="0" indent="0">
              <a:buNone/>
            </a:pPr>
            <a:r>
              <a:rPr lang="en-US" sz="2400" dirty="0"/>
              <a:t>After introductions and seeking your speaker,</a:t>
            </a:r>
          </a:p>
          <a:p>
            <a:r>
              <a:rPr lang="en-US" sz="2400" dirty="0"/>
              <a:t>Share your first stanzas, </a:t>
            </a:r>
            <a:r>
              <a:rPr lang="en-US" sz="2400" i="1" dirty="0">
                <a:solidFill>
                  <a:srgbClr val="0070C0"/>
                </a:solidFill>
              </a:rPr>
              <a:t>only</a:t>
            </a:r>
            <a:r>
              <a:rPr lang="en-US" sz="2400" i="1" dirty="0"/>
              <a:t>. </a:t>
            </a:r>
            <a:r>
              <a:rPr lang="en-US" sz="1400" i="1" dirty="0">
                <a:solidFill>
                  <a:srgbClr val="0070C0"/>
                </a:solidFill>
              </a:rPr>
              <a:t>(7 minutes) </a:t>
            </a:r>
          </a:p>
          <a:p>
            <a:r>
              <a:rPr lang="en-US" sz="2400" dirty="0"/>
              <a:t>If you have extra time, ask questions, discuss connections and points of interest.</a:t>
            </a:r>
          </a:p>
          <a:p>
            <a:r>
              <a:rPr lang="en-US" sz="2400" dirty="0"/>
              <a:t>When you get the signal to return to the main room, say goodbye to your group.</a:t>
            </a:r>
          </a:p>
          <a:p>
            <a:r>
              <a:rPr lang="en-US" sz="2400" dirty="0"/>
              <a:t>Join your next group.</a:t>
            </a:r>
          </a:p>
          <a:p>
            <a:r>
              <a:rPr lang="en-US" sz="2400" dirty="0"/>
              <a:t>Share your second stanzas, </a:t>
            </a:r>
            <a:r>
              <a:rPr lang="en-US" sz="2400" i="1" dirty="0">
                <a:solidFill>
                  <a:srgbClr val="0070C0"/>
                </a:solidFill>
              </a:rPr>
              <a:t>only</a:t>
            </a:r>
            <a:r>
              <a:rPr lang="en-US" sz="1800" i="1" dirty="0"/>
              <a:t>. </a:t>
            </a:r>
            <a:r>
              <a:rPr lang="en-US" sz="1400" i="1" dirty="0">
                <a:solidFill>
                  <a:srgbClr val="0070C0"/>
                </a:solidFill>
              </a:rPr>
              <a:t>(7 minutes) </a:t>
            </a:r>
            <a:endParaRPr lang="en-US" sz="1400" dirty="0"/>
          </a:p>
          <a:p>
            <a:r>
              <a:rPr lang="en-US" sz="2400" dirty="0"/>
              <a:t>If you have extra time, ask questions, discuss connections and points of interest.</a:t>
            </a:r>
          </a:p>
          <a:p>
            <a:r>
              <a:rPr lang="en-US" sz="2400" dirty="0"/>
              <a:t>When you get the signal to return to the main room, say goodbye to your group.</a:t>
            </a:r>
          </a:p>
          <a:p>
            <a:r>
              <a:rPr lang="en-US" sz="2400" dirty="0"/>
              <a:t>Repeat the sequence for the third stanza. </a:t>
            </a:r>
            <a:r>
              <a:rPr lang="en-US" sz="2400" i="1" dirty="0">
                <a:solidFill>
                  <a:srgbClr val="0070C0"/>
                </a:solidFill>
              </a:rPr>
              <a:t>only. </a:t>
            </a:r>
            <a:r>
              <a:rPr lang="en-US" sz="1400" i="1" dirty="0">
                <a:solidFill>
                  <a:srgbClr val="0070C0"/>
                </a:solidFill>
              </a:rPr>
              <a:t>(7 minutes) </a:t>
            </a:r>
          </a:p>
          <a:p>
            <a:endParaRPr lang="en-US" sz="2400" dirty="0"/>
          </a:p>
          <a:p>
            <a:endParaRPr lang="en-US" sz="2400" dirty="0"/>
          </a:p>
          <a:p>
            <a:endParaRPr lang="en-US" dirty="0"/>
          </a:p>
        </p:txBody>
      </p:sp>
      <p:sp>
        <p:nvSpPr>
          <p:cNvPr id="4" name="Title 1">
            <a:extLst>
              <a:ext uri="{FF2B5EF4-FFF2-40B4-BE49-F238E27FC236}">
                <a16:creationId xmlns:a16="http://schemas.microsoft.com/office/drawing/2014/main" id="{7ECD300A-2449-E148-A5A2-AB35BA8ADE61}"/>
              </a:ext>
            </a:extLst>
          </p:cNvPr>
          <p:cNvSpPr txBox="1">
            <a:spLocks/>
          </p:cNvSpPr>
          <p:nvPr/>
        </p:nvSpPr>
        <p:spPr bwMode="auto">
          <a:xfrm>
            <a:off x="76200" y="224900"/>
            <a:ext cx="7886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r>
              <a:rPr lang="en-US" sz="3600" dirty="0"/>
              <a:t>Community Builder - </a:t>
            </a:r>
            <a:r>
              <a:rPr lang="en-US" sz="3600" dirty="0">
                <a:solidFill>
                  <a:srgbClr val="0070C0"/>
                </a:solidFill>
              </a:rPr>
              <a:t>The Collective Why</a:t>
            </a:r>
            <a:r>
              <a:rPr lang="en-US" sz="3600" dirty="0"/>
              <a:t> </a:t>
            </a:r>
          </a:p>
        </p:txBody>
      </p:sp>
      <p:pic>
        <p:nvPicPr>
          <p:cNvPr id="6" name="Picture 5">
            <a:extLst>
              <a:ext uri="{FF2B5EF4-FFF2-40B4-BE49-F238E27FC236}">
                <a16:creationId xmlns:a16="http://schemas.microsoft.com/office/drawing/2014/main" id="{F12F860C-9393-F341-AA3A-45AB084BD1BB}"/>
              </a:ext>
            </a:extLst>
          </p:cNvPr>
          <p:cNvPicPr>
            <a:picLocks noChangeAspect="1"/>
          </p:cNvPicPr>
          <p:nvPr/>
        </p:nvPicPr>
        <p:blipFill>
          <a:blip r:embed="rId2"/>
          <a:stretch>
            <a:fillRect/>
          </a:stretch>
        </p:blipFill>
        <p:spPr>
          <a:xfrm>
            <a:off x="8077200" y="186850"/>
            <a:ext cx="838200" cy="803456"/>
          </a:xfrm>
          <a:prstGeom prst="rect">
            <a:avLst/>
          </a:prstGeom>
          <a:ln>
            <a:solidFill>
              <a:srgbClr val="C00000"/>
            </a:solidFill>
          </a:ln>
        </p:spPr>
      </p:pic>
    </p:spTree>
    <p:extLst>
      <p:ext uri="{BB962C8B-B14F-4D97-AF65-F5344CB8AC3E}">
        <p14:creationId xmlns:p14="http://schemas.microsoft.com/office/powerpoint/2010/main" val="148284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3D2-9A90-5045-AC27-E69585FA6086}"/>
              </a:ext>
            </a:extLst>
          </p:cNvPr>
          <p:cNvSpPr>
            <a:spLocks noGrp="1"/>
          </p:cNvSpPr>
          <p:nvPr>
            <p:ph type="title"/>
          </p:nvPr>
        </p:nvSpPr>
        <p:spPr>
          <a:xfrm>
            <a:off x="673100" y="1600200"/>
            <a:ext cx="7886700" cy="1325563"/>
          </a:xfrm>
        </p:spPr>
        <p:txBody>
          <a:bodyPr/>
          <a:lstStyle/>
          <a:p>
            <a:pPr algn="ctr"/>
            <a:r>
              <a:rPr lang="en-US" sz="5400" dirty="0"/>
              <a:t>Community Conversation</a:t>
            </a:r>
          </a:p>
        </p:txBody>
      </p:sp>
      <p:pic>
        <p:nvPicPr>
          <p:cNvPr id="4" name="Picture 3">
            <a:extLst>
              <a:ext uri="{FF2B5EF4-FFF2-40B4-BE49-F238E27FC236}">
                <a16:creationId xmlns:a16="http://schemas.microsoft.com/office/drawing/2014/main" id="{CD608238-2FA0-684C-BBF5-B386CF7AC395}"/>
              </a:ext>
            </a:extLst>
          </p:cNvPr>
          <p:cNvPicPr>
            <a:picLocks noChangeAspect="1"/>
          </p:cNvPicPr>
          <p:nvPr/>
        </p:nvPicPr>
        <p:blipFill>
          <a:blip r:embed="rId2"/>
          <a:stretch>
            <a:fillRect/>
          </a:stretch>
        </p:blipFill>
        <p:spPr>
          <a:xfrm>
            <a:off x="1981200" y="3048000"/>
            <a:ext cx="5270500" cy="3149600"/>
          </a:xfrm>
          <a:prstGeom prst="rect">
            <a:avLst/>
          </a:prstGeom>
          <a:ln>
            <a:solidFill>
              <a:schemeClr val="tx1"/>
            </a:solidFill>
          </a:ln>
        </p:spPr>
      </p:pic>
      <p:sp>
        <p:nvSpPr>
          <p:cNvPr id="5" name="TextBox 4">
            <a:extLst>
              <a:ext uri="{FF2B5EF4-FFF2-40B4-BE49-F238E27FC236}">
                <a16:creationId xmlns:a16="http://schemas.microsoft.com/office/drawing/2014/main" id="{3DBB5694-D3B7-1B49-B464-56F36AD9E8AB}"/>
              </a:ext>
            </a:extLst>
          </p:cNvPr>
          <p:cNvSpPr txBox="1"/>
          <p:nvPr/>
        </p:nvSpPr>
        <p:spPr>
          <a:xfrm rot="1305154">
            <a:off x="5764280" y="777457"/>
            <a:ext cx="3158850" cy="461665"/>
          </a:xfrm>
          <a:prstGeom prst="rect">
            <a:avLst/>
          </a:prstGeom>
          <a:noFill/>
        </p:spPr>
        <p:txBody>
          <a:bodyPr wrap="square" rtlCol="0">
            <a:spAutoFit/>
          </a:bodyPr>
          <a:lstStyle/>
          <a:p>
            <a:pPr algn="ctr"/>
            <a:r>
              <a:rPr lang="en-US" sz="2400" b="1" dirty="0">
                <a:solidFill>
                  <a:srgbClr val="C00000"/>
                </a:solidFill>
              </a:rPr>
              <a:t>Collective Connections</a:t>
            </a:r>
          </a:p>
        </p:txBody>
      </p:sp>
    </p:spTree>
    <p:extLst>
      <p:ext uri="{BB962C8B-B14F-4D97-AF65-F5344CB8AC3E}">
        <p14:creationId xmlns:p14="http://schemas.microsoft.com/office/powerpoint/2010/main" val="317727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C58B-5A76-814F-B8D4-AD7943CFF3B7}"/>
              </a:ext>
            </a:extLst>
          </p:cNvPr>
          <p:cNvSpPr>
            <a:spLocks noGrp="1"/>
          </p:cNvSpPr>
          <p:nvPr>
            <p:ph type="title"/>
          </p:nvPr>
        </p:nvSpPr>
        <p:spPr>
          <a:xfrm>
            <a:off x="0" y="-35870"/>
            <a:ext cx="2666999" cy="380936"/>
          </a:xfrm>
        </p:spPr>
        <p:txBody>
          <a:bodyPr/>
          <a:lstStyle/>
          <a:p>
            <a:r>
              <a:rPr lang="en-US" sz="2000" b="1" dirty="0"/>
              <a:t>The Capacity Equation</a:t>
            </a:r>
          </a:p>
        </p:txBody>
      </p:sp>
      <p:pic>
        <p:nvPicPr>
          <p:cNvPr id="6" name="Picture 5">
            <a:extLst>
              <a:ext uri="{FF2B5EF4-FFF2-40B4-BE49-F238E27FC236}">
                <a16:creationId xmlns:a16="http://schemas.microsoft.com/office/drawing/2014/main" id="{EECBB92F-3A2C-4AFD-9A38-90F3C5DDA268}"/>
              </a:ext>
            </a:extLst>
          </p:cNvPr>
          <p:cNvPicPr>
            <a:picLocks noChangeAspect="1"/>
          </p:cNvPicPr>
          <p:nvPr/>
        </p:nvPicPr>
        <p:blipFill>
          <a:blip r:embed="rId2"/>
          <a:stretch>
            <a:fillRect/>
          </a:stretch>
        </p:blipFill>
        <p:spPr>
          <a:xfrm>
            <a:off x="990600" y="2362200"/>
            <a:ext cx="6819900" cy="4470187"/>
          </a:xfrm>
          <a:prstGeom prst="rect">
            <a:avLst/>
          </a:prstGeom>
        </p:spPr>
      </p:pic>
      <p:pic>
        <p:nvPicPr>
          <p:cNvPr id="5" name="Picture 4">
            <a:extLst>
              <a:ext uri="{FF2B5EF4-FFF2-40B4-BE49-F238E27FC236}">
                <a16:creationId xmlns:a16="http://schemas.microsoft.com/office/drawing/2014/main" id="{5FEAE469-7C30-8C4C-BBA7-22DEB61C31FB}"/>
              </a:ext>
            </a:extLst>
          </p:cNvPr>
          <p:cNvPicPr>
            <a:picLocks noChangeAspect="1"/>
          </p:cNvPicPr>
          <p:nvPr/>
        </p:nvPicPr>
        <p:blipFill>
          <a:blip r:embed="rId3"/>
          <a:stretch>
            <a:fillRect/>
          </a:stretch>
        </p:blipFill>
        <p:spPr>
          <a:xfrm>
            <a:off x="152400" y="358493"/>
            <a:ext cx="3810000" cy="2003707"/>
          </a:xfrm>
          <a:prstGeom prst="rect">
            <a:avLst/>
          </a:prstGeom>
          <a:ln w="38100">
            <a:solidFill>
              <a:srgbClr val="BF2AC4"/>
            </a:solidFill>
          </a:ln>
        </p:spPr>
      </p:pic>
      <p:sp>
        <p:nvSpPr>
          <p:cNvPr id="3" name="TextBox 2">
            <a:extLst>
              <a:ext uri="{FF2B5EF4-FFF2-40B4-BE49-F238E27FC236}">
                <a16:creationId xmlns:a16="http://schemas.microsoft.com/office/drawing/2014/main" id="{51C12DFB-1A6F-7B49-BAEA-59258EBCEEA4}"/>
              </a:ext>
            </a:extLst>
          </p:cNvPr>
          <p:cNvSpPr txBox="1"/>
          <p:nvPr/>
        </p:nvSpPr>
        <p:spPr>
          <a:xfrm>
            <a:off x="4086520" y="384736"/>
            <a:ext cx="4447880" cy="1708160"/>
          </a:xfrm>
          <a:prstGeom prst="rect">
            <a:avLst/>
          </a:prstGeom>
          <a:noFill/>
          <a:ln w="38100">
            <a:solidFill>
              <a:schemeClr val="tx1">
                <a:lumMod val="95000"/>
                <a:lumOff val="5000"/>
              </a:schemeClr>
            </a:solidFill>
          </a:ln>
        </p:spPr>
        <p:txBody>
          <a:bodyPr wrap="square" rtlCol="0">
            <a:spAutoFit/>
          </a:bodyPr>
          <a:lstStyle/>
          <a:p>
            <a:r>
              <a:rPr lang="en-US" sz="2800" dirty="0"/>
              <a:t>Let’s deconstruct </a:t>
            </a:r>
            <a:r>
              <a:rPr lang="en-US" sz="2800" dirty="0">
                <a:solidFill>
                  <a:srgbClr val="0070C0"/>
                </a:solidFill>
              </a:rPr>
              <a:t>“</a:t>
            </a:r>
            <a:r>
              <a:rPr lang="en-US" sz="2800" i="1" dirty="0">
                <a:solidFill>
                  <a:srgbClr val="0070C0"/>
                </a:solidFill>
              </a:rPr>
              <a:t>The I”  </a:t>
            </a:r>
            <a:r>
              <a:rPr lang="en-US" sz="2800" dirty="0"/>
              <a:t>experience using the context of the System Equity Tools. </a:t>
            </a:r>
          </a:p>
          <a:p>
            <a:r>
              <a:rPr lang="en-US" sz="1050" dirty="0">
                <a:solidFill>
                  <a:srgbClr val="0070C0"/>
                </a:solidFill>
              </a:rPr>
              <a:t>(5 minutes)</a:t>
            </a:r>
          </a:p>
          <a:p>
            <a:endParaRPr lang="en-US" sz="1050" dirty="0">
              <a:solidFill>
                <a:srgbClr val="0070C0"/>
              </a:solidFill>
            </a:endParaRPr>
          </a:p>
        </p:txBody>
      </p:sp>
    </p:spTree>
    <p:extLst>
      <p:ext uri="{BB962C8B-B14F-4D97-AF65-F5344CB8AC3E}">
        <p14:creationId xmlns:p14="http://schemas.microsoft.com/office/powerpoint/2010/main" val="311831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6144E-18BE-490F-8CA5-85D3D561904C}"/>
              </a:ext>
            </a:extLst>
          </p:cNvPr>
          <p:cNvPicPr>
            <a:picLocks noChangeAspect="1"/>
          </p:cNvPicPr>
          <p:nvPr/>
        </p:nvPicPr>
        <p:blipFill>
          <a:blip r:embed="rId2"/>
          <a:stretch>
            <a:fillRect/>
          </a:stretch>
        </p:blipFill>
        <p:spPr>
          <a:xfrm>
            <a:off x="0" y="432227"/>
            <a:ext cx="9144000" cy="5993546"/>
          </a:xfrm>
          <a:prstGeom prst="rect">
            <a:avLst/>
          </a:prstGeom>
        </p:spPr>
      </p:pic>
    </p:spTree>
    <p:extLst>
      <p:ext uri="{BB962C8B-B14F-4D97-AF65-F5344CB8AC3E}">
        <p14:creationId xmlns:p14="http://schemas.microsoft.com/office/powerpoint/2010/main" val="332284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B581EA-A996-AE4E-BF5E-52F19E3EB86A}"/>
              </a:ext>
            </a:extLst>
          </p:cNvPr>
          <p:cNvPicPr>
            <a:picLocks noChangeAspect="1"/>
          </p:cNvPicPr>
          <p:nvPr/>
        </p:nvPicPr>
        <p:blipFill>
          <a:blip r:embed="rId3"/>
          <a:stretch>
            <a:fillRect/>
          </a:stretch>
        </p:blipFill>
        <p:spPr>
          <a:xfrm>
            <a:off x="277117" y="268432"/>
            <a:ext cx="838200" cy="838200"/>
          </a:xfrm>
          <a:prstGeom prst="rect">
            <a:avLst/>
          </a:prstGeom>
          <a:ln>
            <a:solidFill>
              <a:schemeClr val="tx1"/>
            </a:solidFill>
          </a:ln>
        </p:spPr>
      </p:pic>
    </p:spTree>
    <p:extLst>
      <p:ext uri="{BB962C8B-B14F-4D97-AF65-F5344CB8AC3E}">
        <p14:creationId xmlns:p14="http://schemas.microsoft.com/office/powerpoint/2010/main" val="245940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381000" y="152400"/>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628650" y="1676400"/>
            <a:ext cx="7886700" cy="4351338"/>
          </a:xfrm>
        </p:spPr>
        <p:txBody>
          <a:bodyPr/>
          <a:lstStyle/>
          <a:p>
            <a:pPr marL="0" indent="0">
              <a:buNone/>
            </a:pPr>
            <a:r>
              <a:rPr lang="en-US" dirty="0"/>
              <a:t>The Collective Why</a:t>
            </a:r>
          </a:p>
          <a:p>
            <a:pPr marL="0" indent="0">
              <a:buNone/>
            </a:pPr>
            <a:r>
              <a:rPr lang="en-US" dirty="0"/>
              <a:t>I Am Poem</a:t>
            </a:r>
          </a:p>
          <a:p>
            <a:pPr marL="0" indent="0">
              <a:buNone/>
            </a:pPr>
            <a:r>
              <a:rPr lang="en-US" dirty="0"/>
              <a:t>3 Stanzas – 3 Groups</a:t>
            </a:r>
          </a:p>
        </p:txBody>
      </p:sp>
      <p:pic>
        <p:nvPicPr>
          <p:cNvPr id="4" name="Picture 3">
            <a:extLst>
              <a:ext uri="{FF2B5EF4-FFF2-40B4-BE49-F238E27FC236}">
                <a16:creationId xmlns:a16="http://schemas.microsoft.com/office/drawing/2014/main" id="{1D71AB86-F027-7047-9649-104B25377393}"/>
              </a:ext>
            </a:extLst>
          </p:cNvPr>
          <p:cNvPicPr>
            <a:picLocks noChangeAspect="1"/>
          </p:cNvPicPr>
          <p:nvPr/>
        </p:nvPicPr>
        <p:blipFill>
          <a:blip r:embed="rId2"/>
          <a:stretch>
            <a:fillRect/>
          </a:stretch>
        </p:blipFill>
        <p:spPr>
          <a:xfrm>
            <a:off x="2362200" y="512231"/>
            <a:ext cx="707403" cy="605899"/>
          </a:xfrm>
          <a:prstGeom prst="rect">
            <a:avLst/>
          </a:prstGeom>
          <a:ln w="28575">
            <a:solidFill>
              <a:schemeClr val="tx1"/>
            </a:solidFill>
          </a:ln>
        </p:spPr>
      </p:pic>
      <p:pic>
        <p:nvPicPr>
          <p:cNvPr id="5" name="Picture 4">
            <a:extLst>
              <a:ext uri="{FF2B5EF4-FFF2-40B4-BE49-F238E27FC236}">
                <a16:creationId xmlns:a16="http://schemas.microsoft.com/office/drawing/2014/main" id="{4CD605D7-538D-F84B-BCAD-5CB767EC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15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7DB3-F72C-D043-BEE5-A6EEA084824F}"/>
              </a:ext>
            </a:extLst>
          </p:cNvPr>
          <p:cNvSpPr>
            <a:spLocks noGrp="1"/>
          </p:cNvSpPr>
          <p:nvPr>
            <p:ph type="title"/>
          </p:nvPr>
        </p:nvSpPr>
        <p:spPr>
          <a:xfrm>
            <a:off x="18197" y="46506"/>
            <a:ext cx="7387313" cy="723459"/>
          </a:xfrm>
        </p:spPr>
        <p:txBody>
          <a:bodyPr anchor="b">
            <a:normAutofit/>
          </a:bodyPr>
          <a:lstStyle/>
          <a:p>
            <a:r>
              <a:rPr lang="en-US" sz="4050" dirty="0">
                <a:latin typeface="Avenir Book" panose="02000503020000020003" pitchFamily="2" charset="0"/>
                <a:ea typeface="Palatino" pitchFamily="2" charset="77"/>
              </a:rPr>
              <a:t>Saturday: In 3 Parts</a:t>
            </a:r>
          </a:p>
        </p:txBody>
      </p:sp>
      <p:sp>
        <p:nvSpPr>
          <p:cNvPr id="3" name="Content Placeholder 2">
            <a:extLst>
              <a:ext uri="{FF2B5EF4-FFF2-40B4-BE49-F238E27FC236}">
                <a16:creationId xmlns:a16="http://schemas.microsoft.com/office/drawing/2014/main" id="{5FD80071-7D32-9D41-B4EE-3EE51FFA5219}"/>
              </a:ext>
            </a:extLst>
          </p:cNvPr>
          <p:cNvSpPr>
            <a:spLocks noGrp="1"/>
          </p:cNvSpPr>
          <p:nvPr>
            <p:ph idx="1"/>
          </p:nvPr>
        </p:nvSpPr>
        <p:spPr>
          <a:xfrm>
            <a:off x="457200" y="5105400"/>
            <a:ext cx="7387313" cy="3810000"/>
          </a:xfrm>
        </p:spPr>
        <p:txBody>
          <a:bodyPr anchor="t">
            <a:normAutofit/>
          </a:bodyPr>
          <a:lstStyle/>
          <a:p>
            <a:pPr marL="0" indent="0">
              <a:buNone/>
            </a:pPr>
            <a:br>
              <a:rPr lang="en-US" b="1" dirty="0"/>
            </a:br>
            <a:endParaRPr lang="en-US" dirty="0"/>
          </a:p>
          <a:p>
            <a:pPr marL="0" indent="0">
              <a:buNone/>
            </a:pPr>
            <a:br>
              <a:rPr lang="en-US" b="1" dirty="0"/>
            </a:br>
            <a:endParaRPr lang="en-US" sz="1500" dirty="0">
              <a:latin typeface="Avenir Book" panose="02000503020000020003" pitchFamily="2" charset="0"/>
              <a:ea typeface="Palatino" pitchFamily="2" charset="77"/>
            </a:endParaRPr>
          </a:p>
          <a:p>
            <a:endParaRPr lang="en-US" sz="1500" dirty="0"/>
          </a:p>
        </p:txBody>
      </p:sp>
      <p:sp>
        <p:nvSpPr>
          <p:cNvPr id="4" name="Rectangle 3">
            <a:extLst>
              <a:ext uri="{FF2B5EF4-FFF2-40B4-BE49-F238E27FC236}">
                <a16:creationId xmlns:a16="http://schemas.microsoft.com/office/drawing/2014/main" id="{03B22BCC-FD6D-964A-AAFB-274165742B2B}"/>
              </a:ext>
            </a:extLst>
          </p:cNvPr>
          <p:cNvSpPr/>
          <p:nvPr/>
        </p:nvSpPr>
        <p:spPr>
          <a:xfrm>
            <a:off x="4482913" y="3290501"/>
            <a:ext cx="237566" cy="369332"/>
          </a:xfrm>
          <a:prstGeom prst="rect">
            <a:avLst/>
          </a:prstGeom>
        </p:spPr>
        <p:txBody>
          <a:bodyPr wrap="none">
            <a:spAutoFit/>
          </a:bodyPr>
          <a:lstStyle/>
          <a:p>
            <a:r>
              <a:rPr lang="en-US" dirty="0">
                <a:solidFill>
                  <a:srgbClr val="000000"/>
                </a:solidFill>
              </a:rPr>
              <a:t> </a:t>
            </a:r>
            <a:endParaRPr lang="en-US" dirty="0"/>
          </a:p>
        </p:txBody>
      </p:sp>
      <p:sp>
        <p:nvSpPr>
          <p:cNvPr id="5" name="Rectangle 4">
            <a:extLst>
              <a:ext uri="{FF2B5EF4-FFF2-40B4-BE49-F238E27FC236}">
                <a16:creationId xmlns:a16="http://schemas.microsoft.com/office/drawing/2014/main" id="{8442F819-7E49-3D4E-990B-5A16D5C5C30E}"/>
              </a:ext>
            </a:extLst>
          </p:cNvPr>
          <p:cNvSpPr/>
          <p:nvPr/>
        </p:nvSpPr>
        <p:spPr>
          <a:xfrm>
            <a:off x="4482913" y="3290501"/>
            <a:ext cx="237566" cy="369332"/>
          </a:xfrm>
          <a:prstGeom prst="rect">
            <a:avLst/>
          </a:prstGeom>
        </p:spPr>
        <p:txBody>
          <a:bodyPr wrap="none">
            <a:spAutoFit/>
          </a:bodyPr>
          <a:lstStyle/>
          <a:p>
            <a:r>
              <a:rPr lang="en-US" dirty="0">
                <a:solidFill>
                  <a:srgbClr val="000000"/>
                </a:solidFill>
              </a:rPr>
              <a:t> </a:t>
            </a:r>
            <a:endParaRPr lang="en-US" dirty="0"/>
          </a:p>
        </p:txBody>
      </p:sp>
      <p:pic>
        <p:nvPicPr>
          <p:cNvPr id="13" name="Picture 12">
            <a:extLst>
              <a:ext uri="{FF2B5EF4-FFF2-40B4-BE49-F238E27FC236}">
                <a16:creationId xmlns:a16="http://schemas.microsoft.com/office/drawing/2014/main" id="{75D7231A-0BF5-1247-98ED-BA05C1967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B9C21C2-D209-3341-B986-699E9DE19027}"/>
              </a:ext>
            </a:extLst>
          </p:cNvPr>
          <p:cNvSpPr txBox="1"/>
          <p:nvPr/>
        </p:nvSpPr>
        <p:spPr>
          <a:xfrm>
            <a:off x="228600" y="1083200"/>
            <a:ext cx="8610600" cy="1600438"/>
          </a:xfrm>
          <a:custGeom>
            <a:avLst/>
            <a:gdLst>
              <a:gd name="connsiteX0" fmla="*/ 0 w 8610600"/>
              <a:gd name="connsiteY0" fmla="*/ 0 h 1600438"/>
              <a:gd name="connsiteX1" fmla="*/ 487934 w 8610600"/>
              <a:gd name="connsiteY1" fmla="*/ 0 h 1600438"/>
              <a:gd name="connsiteX2" fmla="*/ 803656 w 8610600"/>
              <a:gd name="connsiteY2" fmla="*/ 0 h 1600438"/>
              <a:gd name="connsiteX3" fmla="*/ 1549908 w 8610600"/>
              <a:gd name="connsiteY3" fmla="*/ 0 h 1600438"/>
              <a:gd name="connsiteX4" fmla="*/ 2037842 w 8610600"/>
              <a:gd name="connsiteY4" fmla="*/ 0 h 1600438"/>
              <a:gd name="connsiteX5" fmla="*/ 2525776 w 8610600"/>
              <a:gd name="connsiteY5" fmla="*/ 0 h 1600438"/>
              <a:gd name="connsiteX6" fmla="*/ 3272028 w 8610600"/>
              <a:gd name="connsiteY6" fmla="*/ 0 h 1600438"/>
              <a:gd name="connsiteX7" fmla="*/ 3673856 w 8610600"/>
              <a:gd name="connsiteY7" fmla="*/ 0 h 1600438"/>
              <a:gd name="connsiteX8" fmla="*/ 4420108 w 8610600"/>
              <a:gd name="connsiteY8" fmla="*/ 0 h 1600438"/>
              <a:gd name="connsiteX9" fmla="*/ 5166360 w 8610600"/>
              <a:gd name="connsiteY9" fmla="*/ 0 h 1600438"/>
              <a:gd name="connsiteX10" fmla="*/ 5740400 w 8610600"/>
              <a:gd name="connsiteY10" fmla="*/ 0 h 1600438"/>
              <a:gd name="connsiteX11" fmla="*/ 6486652 w 8610600"/>
              <a:gd name="connsiteY11" fmla="*/ 0 h 1600438"/>
              <a:gd name="connsiteX12" fmla="*/ 6974586 w 8610600"/>
              <a:gd name="connsiteY12" fmla="*/ 0 h 1600438"/>
              <a:gd name="connsiteX13" fmla="*/ 7462520 w 8610600"/>
              <a:gd name="connsiteY13" fmla="*/ 0 h 1600438"/>
              <a:gd name="connsiteX14" fmla="*/ 8122666 w 8610600"/>
              <a:gd name="connsiteY14" fmla="*/ 0 h 1600438"/>
              <a:gd name="connsiteX15" fmla="*/ 8610600 w 8610600"/>
              <a:gd name="connsiteY15" fmla="*/ 0 h 1600438"/>
              <a:gd name="connsiteX16" fmla="*/ 8610600 w 8610600"/>
              <a:gd name="connsiteY16" fmla="*/ 565488 h 1600438"/>
              <a:gd name="connsiteX17" fmla="*/ 8610600 w 8610600"/>
              <a:gd name="connsiteY17" fmla="*/ 1114972 h 1600438"/>
              <a:gd name="connsiteX18" fmla="*/ 8610600 w 8610600"/>
              <a:gd name="connsiteY18" fmla="*/ 1600438 h 1600438"/>
              <a:gd name="connsiteX19" fmla="*/ 7950454 w 8610600"/>
              <a:gd name="connsiteY19" fmla="*/ 1600438 h 1600438"/>
              <a:gd name="connsiteX20" fmla="*/ 7548626 w 8610600"/>
              <a:gd name="connsiteY20" fmla="*/ 1600438 h 1600438"/>
              <a:gd name="connsiteX21" fmla="*/ 6802374 w 8610600"/>
              <a:gd name="connsiteY21" fmla="*/ 1600438 h 1600438"/>
              <a:gd name="connsiteX22" fmla="*/ 6228334 w 8610600"/>
              <a:gd name="connsiteY22" fmla="*/ 1600438 h 1600438"/>
              <a:gd name="connsiteX23" fmla="*/ 5826506 w 8610600"/>
              <a:gd name="connsiteY23" fmla="*/ 1600438 h 1600438"/>
              <a:gd name="connsiteX24" fmla="*/ 5252466 w 8610600"/>
              <a:gd name="connsiteY24" fmla="*/ 1600438 h 1600438"/>
              <a:gd name="connsiteX25" fmla="*/ 4936744 w 8610600"/>
              <a:gd name="connsiteY25" fmla="*/ 1600438 h 1600438"/>
              <a:gd name="connsiteX26" fmla="*/ 4621022 w 8610600"/>
              <a:gd name="connsiteY26" fmla="*/ 1600438 h 1600438"/>
              <a:gd name="connsiteX27" fmla="*/ 4046982 w 8610600"/>
              <a:gd name="connsiteY27" fmla="*/ 1600438 h 1600438"/>
              <a:gd name="connsiteX28" fmla="*/ 3645154 w 8610600"/>
              <a:gd name="connsiteY28" fmla="*/ 1600438 h 1600438"/>
              <a:gd name="connsiteX29" fmla="*/ 2985008 w 8610600"/>
              <a:gd name="connsiteY29" fmla="*/ 1600438 h 1600438"/>
              <a:gd name="connsiteX30" fmla="*/ 2583180 w 8610600"/>
              <a:gd name="connsiteY30" fmla="*/ 1600438 h 1600438"/>
              <a:gd name="connsiteX31" fmla="*/ 1923034 w 8610600"/>
              <a:gd name="connsiteY31" fmla="*/ 1600438 h 1600438"/>
              <a:gd name="connsiteX32" fmla="*/ 1607312 w 8610600"/>
              <a:gd name="connsiteY32" fmla="*/ 1600438 h 1600438"/>
              <a:gd name="connsiteX33" fmla="*/ 947166 w 8610600"/>
              <a:gd name="connsiteY33" fmla="*/ 1600438 h 1600438"/>
              <a:gd name="connsiteX34" fmla="*/ 545338 w 8610600"/>
              <a:gd name="connsiteY34" fmla="*/ 1600438 h 1600438"/>
              <a:gd name="connsiteX35" fmla="*/ 0 w 8610600"/>
              <a:gd name="connsiteY35" fmla="*/ 1600438 h 1600438"/>
              <a:gd name="connsiteX36" fmla="*/ 0 w 8610600"/>
              <a:gd name="connsiteY36" fmla="*/ 1098967 h 1600438"/>
              <a:gd name="connsiteX37" fmla="*/ 0 w 8610600"/>
              <a:gd name="connsiteY37" fmla="*/ 533479 h 1600438"/>
              <a:gd name="connsiteX38" fmla="*/ 0 w 8610600"/>
              <a:gd name="connsiteY38"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10600" h="1600438" extrusionOk="0">
                <a:moveTo>
                  <a:pt x="0" y="0"/>
                </a:moveTo>
                <a:cubicBezTo>
                  <a:pt x="239264" y="-39250"/>
                  <a:pt x="345813" y="1919"/>
                  <a:pt x="487934" y="0"/>
                </a:cubicBezTo>
                <a:cubicBezTo>
                  <a:pt x="630055" y="-1919"/>
                  <a:pt x="717481" y="8214"/>
                  <a:pt x="803656" y="0"/>
                </a:cubicBezTo>
                <a:cubicBezTo>
                  <a:pt x="889831" y="-8214"/>
                  <a:pt x="1247868" y="21272"/>
                  <a:pt x="1549908" y="0"/>
                </a:cubicBezTo>
                <a:cubicBezTo>
                  <a:pt x="1851948" y="-21272"/>
                  <a:pt x="1916448" y="33334"/>
                  <a:pt x="2037842" y="0"/>
                </a:cubicBezTo>
                <a:cubicBezTo>
                  <a:pt x="2159236" y="-33334"/>
                  <a:pt x="2357697" y="32748"/>
                  <a:pt x="2525776" y="0"/>
                </a:cubicBezTo>
                <a:cubicBezTo>
                  <a:pt x="2693855" y="-32748"/>
                  <a:pt x="3051829" y="68295"/>
                  <a:pt x="3272028" y="0"/>
                </a:cubicBezTo>
                <a:cubicBezTo>
                  <a:pt x="3492227" y="-68295"/>
                  <a:pt x="3512563" y="47655"/>
                  <a:pt x="3673856" y="0"/>
                </a:cubicBezTo>
                <a:cubicBezTo>
                  <a:pt x="3835149" y="-47655"/>
                  <a:pt x="4144795" y="25331"/>
                  <a:pt x="4420108" y="0"/>
                </a:cubicBezTo>
                <a:cubicBezTo>
                  <a:pt x="4695421" y="-25331"/>
                  <a:pt x="4839877" y="82857"/>
                  <a:pt x="5166360" y="0"/>
                </a:cubicBezTo>
                <a:cubicBezTo>
                  <a:pt x="5492843" y="-82857"/>
                  <a:pt x="5561465" y="68240"/>
                  <a:pt x="5740400" y="0"/>
                </a:cubicBezTo>
                <a:cubicBezTo>
                  <a:pt x="5919335" y="-68240"/>
                  <a:pt x="6168974" y="64199"/>
                  <a:pt x="6486652" y="0"/>
                </a:cubicBezTo>
                <a:cubicBezTo>
                  <a:pt x="6804330" y="-64199"/>
                  <a:pt x="6838901" y="80"/>
                  <a:pt x="6974586" y="0"/>
                </a:cubicBezTo>
                <a:cubicBezTo>
                  <a:pt x="7110271" y="-80"/>
                  <a:pt x="7260975" y="28800"/>
                  <a:pt x="7462520" y="0"/>
                </a:cubicBezTo>
                <a:cubicBezTo>
                  <a:pt x="7664065" y="-28800"/>
                  <a:pt x="7882458" y="57704"/>
                  <a:pt x="8122666" y="0"/>
                </a:cubicBezTo>
                <a:cubicBezTo>
                  <a:pt x="8362874" y="-57704"/>
                  <a:pt x="8401920" y="48635"/>
                  <a:pt x="8610600" y="0"/>
                </a:cubicBezTo>
                <a:cubicBezTo>
                  <a:pt x="8620758" y="233467"/>
                  <a:pt x="8575411" y="417041"/>
                  <a:pt x="8610600" y="565488"/>
                </a:cubicBezTo>
                <a:cubicBezTo>
                  <a:pt x="8645789" y="713935"/>
                  <a:pt x="8608109" y="909019"/>
                  <a:pt x="8610600" y="1114972"/>
                </a:cubicBezTo>
                <a:cubicBezTo>
                  <a:pt x="8613091" y="1320925"/>
                  <a:pt x="8588828" y="1465174"/>
                  <a:pt x="8610600" y="1600438"/>
                </a:cubicBezTo>
                <a:cubicBezTo>
                  <a:pt x="8385938" y="1641514"/>
                  <a:pt x="8222412" y="1558914"/>
                  <a:pt x="7950454" y="1600438"/>
                </a:cubicBezTo>
                <a:cubicBezTo>
                  <a:pt x="7678496" y="1641962"/>
                  <a:pt x="7661307" y="1553757"/>
                  <a:pt x="7548626" y="1600438"/>
                </a:cubicBezTo>
                <a:cubicBezTo>
                  <a:pt x="7435945" y="1647119"/>
                  <a:pt x="7084670" y="1538668"/>
                  <a:pt x="6802374" y="1600438"/>
                </a:cubicBezTo>
                <a:cubicBezTo>
                  <a:pt x="6520078" y="1662208"/>
                  <a:pt x="6351653" y="1570897"/>
                  <a:pt x="6228334" y="1600438"/>
                </a:cubicBezTo>
                <a:cubicBezTo>
                  <a:pt x="6105015" y="1629979"/>
                  <a:pt x="5995486" y="1575736"/>
                  <a:pt x="5826506" y="1600438"/>
                </a:cubicBezTo>
                <a:cubicBezTo>
                  <a:pt x="5657526" y="1625140"/>
                  <a:pt x="5436048" y="1570974"/>
                  <a:pt x="5252466" y="1600438"/>
                </a:cubicBezTo>
                <a:cubicBezTo>
                  <a:pt x="5068884" y="1629902"/>
                  <a:pt x="5083377" y="1585032"/>
                  <a:pt x="4936744" y="1600438"/>
                </a:cubicBezTo>
                <a:cubicBezTo>
                  <a:pt x="4790111" y="1615844"/>
                  <a:pt x="4749020" y="1563019"/>
                  <a:pt x="4621022" y="1600438"/>
                </a:cubicBezTo>
                <a:cubicBezTo>
                  <a:pt x="4493024" y="1637857"/>
                  <a:pt x="4291646" y="1572385"/>
                  <a:pt x="4046982" y="1600438"/>
                </a:cubicBezTo>
                <a:cubicBezTo>
                  <a:pt x="3802318" y="1628491"/>
                  <a:pt x="3751295" y="1591377"/>
                  <a:pt x="3645154" y="1600438"/>
                </a:cubicBezTo>
                <a:cubicBezTo>
                  <a:pt x="3539013" y="1609499"/>
                  <a:pt x="3216970" y="1524972"/>
                  <a:pt x="2985008" y="1600438"/>
                </a:cubicBezTo>
                <a:cubicBezTo>
                  <a:pt x="2753046" y="1675904"/>
                  <a:pt x="2744924" y="1585194"/>
                  <a:pt x="2583180" y="1600438"/>
                </a:cubicBezTo>
                <a:cubicBezTo>
                  <a:pt x="2421436" y="1615682"/>
                  <a:pt x="2087612" y="1570669"/>
                  <a:pt x="1923034" y="1600438"/>
                </a:cubicBezTo>
                <a:cubicBezTo>
                  <a:pt x="1758456" y="1630207"/>
                  <a:pt x="1741925" y="1571403"/>
                  <a:pt x="1607312" y="1600438"/>
                </a:cubicBezTo>
                <a:cubicBezTo>
                  <a:pt x="1472699" y="1629473"/>
                  <a:pt x="1174351" y="1546813"/>
                  <a:pt x="947166" y="1600438"/>
                </a:cubicBezTo>
                <a:cubicBezTo>
                  <a:pt x="719981" y="1654063"/>
                  <a:pt x="655346" y="1588811"/>
                  <a:pt x="545338" y="1600438"/>
                </a:cubicBezTo>
                <a:cubicBezTo>
                  <a:pt x="435330" y="1612065"/>
                  <a:pt x="117338" y="1595738"/>
                  <a:pt x="0" y="1600438"/>
                </a:cubicBezTo>
                <a:cubicBezTo>
                  <a:pt x="-45575" y="1354126"/>
                  <a:pt x="26698" y="1347765"/>
                  <a:pt x="0" y="1098967"/>
                </a:cubicBezTo>
                <a:cubicBezTo>
                  <a:pt x="-26698" y="850169"/>
                  <a:pt x="26203" y="792285"/>
                  <a:pt x="0" y="533479"/>
                </a:cubicBezTo>
                <a:cubicBezTo>
                  <a:pt x="-26203" y="274673"/>
                  <a:pt x="23084" y="242422"/>
                  <a:pt x="0" y="0"/>
                </a:cubicBezTo>
                <a:close/>
              </a:path>
            </a:pathLst>
          </a:custGeom>
          <a:noFill/>
          <a:ln w="38100">
            <a:solidFill>
              <a:srgbClr val="00B0F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0" indent="0" algn="ctr">
              <a:buNone/>
            </a:pPr>
            <a:r>
              <a:rPr lang="en-US" sz="2000" b="1" dirty="0"/>
              <a:t>Signs of the Times: Remembering Our Why</a:t>
            </a:r>
            <a:endParaRPr lang="en-US" sz="2000" dirty="0"/>
          </a:p>
          <a:p>
            <a:pPr algn="ctr"/>
            <a:r>
              <a:rPr lang="en-US" sz="2000" dirty="0"/>
              <a:t>Focus on Relationships: NUA Foundations (toward a shared knowledge base) </a:t>
            </a:r>
          </a:p>
          <a:p>
            <a:pPr algn="ctr"/>
            <a:r>
              <a:rPr lang="en-US" sz="2000" dirty="0"/>
              <a:t>Cognitive &amp; Neuroscience </a:t>
            </a:r>
          </a:p>
          <a:p>
            <a:pPr algn="ctr"/>
            <a:r>
              <a:rPr lang="en-US" sz="2000" dirty="0"/>
              <a:t>Equity Consciousness</a:t>
            </a:r>
          </a:p>
          <a:p>
            <a:endParaRPr lang="en-US" dirty="0"/>
          </a:p>
        </p:txBody>
      </p:sp>
      <p:sp>
        <p:nvSpPr>
          <p:cNvPr id="7" name="TextBox 6">
            <a:extLst>
              <a:ext uri="{FF2B5EF4-FFF2-40B4-BE49-F238E27FC236}">
                <a16:creationId xmlns:a16="http://schemas.microsoft.com/office/drawing/2014/main" id="{A5CE23C1-8ACD-D942-BBFB-482431ACD82F}"/>
              </a:ext>
            </a:extLst>
          </p:cNvPr>
          <p:cNvSpPr txBox="1"/>
          <p:nvPr/>
        </p:nvSpPr>
        <p:spPr>
          <a:xfrm>
            <a:off x="1143000" y="4648200"/>
            <a:ext cx="6324600" cy="1015663"/>
          </a:xfrm>
          <a:custGeom>
            <a:avLst/>
            <a:gdLst>
              <a:gd name="connsiteX0" fmla="*/ 0 w 6324600"/>
              <a:gd name="connsiteY0" fmla="*/ 0 h 1015663"/>
              <a:gd name="connsiteX1" fmla="*/ 511718 w 6324600"/>
              <a:gd name="connsiteY1" fmla="*/ 0 h 1015663"/>
              <a:gd name="connsiteX2" fmla="*/ 1023435 w 6324600"/>
              <a:gd name="connsiteY2" fmla="*/ 0 h 1015663"/>
              <a:gd name="connsiteX3" fmla="*/ 1408661 w 6324600"/>
              <a:gd name="connsiteY3" fmla="*/ 0 h 1015663"/>
              <a:gd name="connsiteX4" fmla="*/ 1920379 w 6324600"/>
              <a:gd name="connsiteY4" fmla="*/ 0 h 1015663"/>
              <a:gd name="connsiteX5" fmla="*/ 2558588 w 6324600"/>
              <a:gd name="connsiteY5" fmla="*/ 0 h 1015663"/>
              <a:gd name="connsiteX6" fmla="*/ 3260044 w 6324600"/>
              <a:gd name="connsiteY6" fmla="*/ 0 h 1015663"/>
              <a:gd name="connsiteX7" fmla="*/ 3708515 w 6324600"/>
              <a:gd name="connsiteY7" fmla="*/ 0 h 1015663"/>
              <a:gd name="connsiteX8" fmla="*/ 4346725 w 6324600"/>
              <a:gd name="connsiteY8" fmla="*/ 0 h 1015663"/>
              <a:gd name="connsiteX9" fmla="*/ 4858443 w 6324600"/>
              <a:gd name="connsiteY9" fmla="*/ 0 h 1015663"/>
              <a:gd name="connsiteX10" fmla="*/ 5306914 w 6324600"/>
              <a:gd name="connsiteY10" fmla="*/ 0 h 1015663"/>
              <a:gd name="connsiteX11" fmla="*/ 5818632 w 6324600"/>
              <a:gd name="connsiteY11" fmla="*/ 0 h 1015663"/>
              <a:gd name="connsiteX12" fmla="*/ 6324600 w 6324600"/>
              <a:gd name="connsiteY12" fmla="*/ 0 h 1015663"/>
              <a:gd name="connsiteX13" fmla="*/ 6324600 w 6324600"/>
              <a:gd name="connsiteY13" fmla="*/ 487518 h 1015663"/>
              <a:gd name="connsiteX14" fmla="*/ 6324600 w 6324600"/>
              <a:gd name="connsiteY14" fmla="*/ 1015663 h 1015663"/>
              <a:gd name="connsiteX15" fmla="*/ 5876128 w 6324600"/>
              <a:gd name="connsiteY15" fmla="*/ 1015663 h 1015663"/>
              <a:gd name="connsiteX16" fmla="*/ 5237919 w 6324600"/>
              <a:gd name="connsiteY16" fmla="*/ 1015663 h 1015663"/>
              <a:gd name="connsiteX17" fmla="*/ 4726201 w 6324600"/>
              <a:gd name="connsiteY17" fmla="*/ 1015663 h 1015663"/>
              <a:gd name="connsiteX18" fmla="*/ 4277729 w 6324600"/>
              <a:gd name="connsiteY18" fmla="*/ 1015663 h 1015663"/>
              <a:gd name="connsiteX19" fmla="*/ 3892504 w 6324600"/>
              <a:gd name="connsiteY19" fmla="*/ 1015663 h 1015663"/>
              <a:gd name="connsiteX20" fmla="*/ 3191048 w 6324600"/>
              <a:gd name="connsiteY20" fmla="*/ 1015663 h 1015663"/>
              <a:gd name="connsiteX21" fmla="*/ 2552839 w 6324600"/>
              <a:gd name="connsiteY21" fmla="*/ 1015663 h 1015663"/>
              <a:gd name="connsiteX22" fmla="*/ 2167613 w 6324600"/>
              <a:gd name="connsiteY22" fmla="*/ 1015663 h 1015663"/>
              <a:gd name="connsiteX23" fmla="*/ 1592649 w 6324600"/>
              <a:gd name="connsiteY23" fmla="*/ 1015663 h 1015663"/>
              <a:gd name="connsiteX24" fmla="*/ 1144178 w 6324600"/>
              <a:gd name="connsiteY24" fmla="*/ 1015663 h 1015663"/>
              <a:gd name="connsiteX25" fmla="*/ 695706 w 6324600"/>
              <a:gd name="connsiteY25" fmla="*/ 1015663 h 1015663"/>
              <a:gd name="connsiteX26" fmla="*/ 0 w 6324600"/>
              <a:gd name="connsiteY26" fmla="*/ 1015663 h 1015663"/>
              <a:gd name="connsiteX27" fmla="*/ 0 w 6324600"/>
              <a:gd name="connsiteY27" fmla="*/ 487518 h 1015663"/>
              <a:gd name="connsiteX28" fmla="*/ 0 w 6324600"/>
              <a:gd name="connsiteY2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4600" h="1015663" extrusionOk="0">
                <a:moveTo>
                  <a:pt x="0" y="0"/>
                </a:moveTo>
                <a:cubicBezTo>
                  <a:pt x="152725" y="-20307"/>
                  <a:pt x="274176" y="23473"/>
                  <a:pt x="511718" y="0"/>
                </a:cubicBezTo>
                <a:cubicBezTo>
                  <a:pt x="749260" y="-23473"/>
                  <a:pt x="916272" y="37783"/>
                  <a:pt x="1023435" y="0"/>
                </a:cubicBezTo>
                <a:cubicBezTo>
                  <a:pt x="1130598" y="-37783"/>
                  <a:pt x="1234991" y="33577"/>
                  <a:pt x="1408661" y="0"/>
                </a:cubicBezTo>
                <a:cubicBezTo>
                  <a:pt x="1582331" y="-33577"/>
                  <a:pt x="1694303" y="51270"/>
                  <a:pt x="1920379" y="0"/>
                </a:cubicBezTo>
                <a:cubicBezTo>
                  <a:pt x="2146455" y="-51270"/>
                  <a:pt x="2285998" y="54472"/>
                  <a:pt x="2558588" y="0"/>
                </a:cubicBezTo>
                <a:cubicBezTo>
                  <a:pt x="2831178" y="-54472"/>
                  <a:pt x="3102314" y="36876"/>
                  <a:pt x="3260044" y="0"/>
                </a:cubicBezTo>
                <a:cubicBezTo>
                  <a:pt x="3417774" y="-36876"/>
                  <a:pt x="3617387" y="6970"/>
                  <a:pt x="3708515" y="0"/>
                </a:cubicBezTo>
                <a:cubicBezTo>
                  <a:pt x="3799643" y="-6970"/>
                  <a:pt x="4188162" y="26604"/>
                  <a:pt x="4346725" y="0"/>
                </a:cubicBezTo>
                <a:cubicBezTo>
                  <a:pt x="4505288" y="-26604"/>
                  <a:pt x="4695717" y="36571"/>
                  <a:pt x="4858443" y="0"/>
                </a:cubicBezTo>
                <a:cubicBezTo>
                  <a:pt x="5021169" y="-36571"/>
                  <a:pt x="5163487" y="22946"/>
                  <a:pt x="5306914" y="0"/>
                </a:cubicBezTo>
                <a:cubicBezTo>
                  <a:pt x="5450341" y="-22946"/>
                  <a:pt x="5604780" y="28725"/>
                  <a:pt x="5818632" y="0"/>
                </a:cubicBezTo>
                <a:cubicBezTo>
                  <a:pt x="6032484" y="-28725"/>
                  <a:pt x="6199946" y="11170"/>
                  <a:pt x="6324600" y="0"/>
                </a:cubicBezTo>
                <a:cubicBezTo>
                  <a:pt x="6373144" y="162342"/>
                  <a:pt x="6319796" y="284872"/>
                  <a:pt x="6324600" y="487518"/>
                </a:cubicBezTo>
                <a:cubicBezTo>
                  <a:pt x="6329404" y="690164"/>
                  <a:pt x="6275519" y="864899"/>
                  <a:pt x="6324600" y="1015663"/>
                </a:cubicBezTo>
                <a:cubicBezTo>
                  <a:pt x="6111725" y="1036796"/>
                  <a:pt x="6059606" y="973169"/>
                  <a:pt x="5876128" y="1015663"/>
                </a:cubicBezTo>
                <a:cubicBezTo>
                  <a:pt x="5692650" y="1058157"/>
                  <a:pt x="5402519" y="1015023"/>
                  <a:pt x="5237919" y="1015663"/>
                </a:cubicBezTo>
                <a:cubicBezTo>
                  <a:pt x="5073319" y="1016303"/>
                  <a:pt x="4894591" y="1010650"/>
                  <a:pt x="4726201" y="1015663"/>
                </a:cubicBezTo>
                <a:cubicBezTo>
                  <a:pt x="4557811" y="1020676"/>
                  <a:pt x="4428975" y="994744"/>
                  <a:pt x="4277729" y="1015663"/>
                </a:cubicBezTo>
                <a:cubicBezTo>
                  <a:pt x="4126483" y="1036582"/>
                  <a:pt x="4069446" y="979781"/>
                  <a:pt x="3892504" y="1015663"/>
                </a:cubicBezTo>
                <a:cubicBezTo>
                  <a:pt x="3715563" y="1051545"/>
                  <a:pt x="3348975" y="993766"/>
                  <a:pt x="3191048" y="1015663"/>
                </a:cubicBezTo>
                <a:cubicBezTo>
                  <a:pt x="3033121" y="1037560"/>
                  <a:pt x="2861510" y="1004535"/>
                  <a:pt x="2552839" y="1015663"/>
                </a:cubicBezTo>
                <a:cubicBezTo>
                  <a:pt x="2244168" y="1026791"/>
                  <a:pt x="2276279" y="985290"/>
                  <a:pt x="2167613" y="1015663"/>
                </a:cubicBezTo>
                <a:cubicBezTo>
                  <a:pt x="2058947" y="1046036"/>
                  <a:pt x="1819852" y="965494"/>
                  <a:pt x="1592649" y="1015663"/>
                </a:cubicBezTo>
                <a:cubicBezTo>
                  <a:pt x="1365446" y="1065832"/>
                  <a:pt x="1279137" y="979223"/>
                  <a:pt x="1144178" y="1015663"/>
                </a:cubicBezTo>
                <a:cubicBezTo>
                  <a:pt x="1009219" y="1052103"/>
                  <a:pt x="828614" y="965993"/>
                  <a:pt x="695706" y="1015663"/>
                </a:cubicBezTo>
                <a:cubicBezTo>
                  <a:pt x="562798" y="1065333"/>
                  <a:pt x="234440" y="989906"/>
                  <a:pt x="0" y="1015663"/>
                </a:cubicBezTo>
                <a:cubicBezTo>
                  <a:pt x="-58646" y="888522"/>
                  <a:pt x="20406" y="688259"/>
                  <a:pt x="0" y="487518"/>
                </a:cubicBezTo>
                <a:cubicBezTo>
                  <a:pt x="-20406" y="286778"/>
                  <a:pt x="43093" y="104815"/>
                  <a:pt x="0" y="0"/>
                </a:cubicBezTo>
                <a:close/>
              </a:path>
            </a:pathLst>
          </a:custGeom>
          <a:noFill/>
          <a:ln w="38100">
            <a:solidFill>
              <a:srgbClr val="00B050"/>
            </a:solidFill>
            <a:extLst>
              <a:ext uri="{C807C97D-BFC1-408E-A445-0C87EB9F89A2}">
                <ask:lineSketchStyleProps xmlns:ask="http://schemas.microsoft.com/office/drawing/2018/sketchyshapes" sd="2150225736">
                  <a:prstGeom prst="rect">
                    <a:avLst/>
                  </a:prstGeom>
                  <ask:type>
                    <ask:lineSketchScribble/>
                  </ask:type>
                </ask:lineSketchStyleProps>
              </a:ext>
            </a:extLst>
          </a:ln>
        </p:spPr>
        <p:txBody>
          <a:bodyPr wrap="square" rtlCol="0">
            <a:spAutoFit/>
          </a:bodyPr>
          <a:lstStyle/>
          <a:p>
            <a:pPr marL="0" indent="0" algn="ctr">
              <a:buNone/>
            </a:pPr>
            <a:r>
              <a:rPr lang="en-US" sz="2000" b="1" dirty="0"/>
              <a:t>Signs of the Times: Listening to  our Students </a:t>
            </a:r>
          </a:p>
          <a:p>
            <a:pPr marL="0" indent="0" algn="ctr">
              <a:buNone/>
            </a:pPr>
            <a:r>
              <a:rPr lang="en-US" sz="2000" dirty="0"/>
              <a:t>On Learning Loss</a:t>
            </a:r>
          </a:p>
          <a:p>
            <a:pPr marL="0" indent="0" algn="ctr">
              <a:buNone/>
            </a:pPr>
            <a:endParaRPr lang="en-US" sz="2000" dirty="0"/>
          </a:p>
        </p:txBody>
      </p:sp>
      <p:sp>
        <p:nvSpPr>
          <p:cNvPr id="9" name="TextBox 8">
            <a:extLst>
              <a:ext uri="{FF2B5EF4-FFF2-40B4-BE49-F238E27FC236}">
                <a16:creationId xmlns:a16="http://schemas.microsoft.com/office/drawing/2014/main" id="{81F56EF1-512F-9847-A5D7-8E97D595EF63}"/>
              </a:ext>
            </a:extLst>
          </p:cNvPr>
          <p:cNvSpPr txBox="1"/>
          <p:nvPr/>
        </p:nvSpPr>
        <p:spPr>
          <a:xfrm>
            <a:off x="525911" y="3019961"/>
            <a:ext cx="7932289" cy="1323439"/>
          </a:xfrm>
          <a:custGeom>
            <a:avLst/>
            <a:gdLst>
              <a:gd name="connsiteX0" fmla="*/ 0 w 7932289"/>
              <a:gd name="connsiteY0" fmla="*/ 0 h 1323439"/>
              <a:gd name="connsiteX1" fmla="*/ 725238 w 7932289"/>
              <a:gd name="connsiteY1" fmla="*/ 0 h 1323439"/>
              <a:gd name="connsiteX2" fmla="*/ 1212507 w 7932289"/>
              <a:gd name="connsiteY2" fmla="*/ 0 h 1323439"/>
              <a:gd name="connsiteX3" fmla="*/ 1699776 w 7932289"/>
              <a:gd name="connsiteY3" fmla="*/ 0 h 1323439"/>
              <a:gd name="connsiteX4" fmla="*/ 2345691 w 7932289"/>
              <a:gd name="connsiteY4" fmla="*/ 0 h 1323439"/>
              <a:gd name="connsiteX5" fmla="*/ 3070929 w 7932289"/>
              <a:gd name="connsiteY5" fmla="*/ 0 h 1323439"/>
              <a:gd name="connsiteX6" fmla="*/ 3796167 w 7932289"/>
              <a:gd name="connsiteY6" fmla="*/ 0 h 1323439"/>
              <a:gd name="connsiteX7" fmla="*/ 4283436 w 7932289"/>
              <a:gd name="connsiteY7" fmla="*/ 0 h 1323439"/>
              <a:gd name="connsiteX8" fmla="*/ 4770705 w 7932289"/>
              <a:gd name="connsiteY8" fmla="*/ 0 h 1323439"/>
              <a:gd name="connsiteX9" fmla="*/ 5337297 w 7932289"/>
              <a:gd name="connsiteY9" fmla="*/ 0 h 1323439"/>
              <a:gd name="connsiteX10" fmla="*/ 6062535 w 7932289"/>
              <a:gd name="connsiteY10" fmla="*/ 0 h 1323439"/>
              <a:gd name="connsiteX11" fmla="*/ 6787773 w 7932289"/>
              <a:gd name="connsiteY11" fmla="*/ 0 h 1323439"/>
              <a:gd name="connsiteX12" fmla="*/ 7116396 w 7932289"/>
              <a:gd name="connsiteY12" fmla="*/ 0 h 1323439"/>
              <a:gd name="connsiteX13" fmla="*/ 7932289 w 7932289"/>
              <a:gd name="connsiteY13" fmla="*/ 0 h 1323439"/>
              <a:gd name="connsiteX14" fmla="*/ 7932289 w 7932289"/>
              <a:gd name="connsiteY14" fmla="*/ 427912 h 1323439"/>
              <a:gd name="connsiteX15" fmla="*/ 7932289 w 7932289"/>
              <a:gd name="connsiteY15" fmla="*/ 829355 h 1323439"/>
              <a:gd name="connsiteX16" fmla="*/ 7932289 w 7932289"/>
              <a:gd name="connsiteY16" fmla="*/ 1323439 h 1323439"/>
              <a:gd name="connsiteX17" fmla="*/ 7207051 w 7932289"/>
              <a:gd name="connsiteY17" fmla="*/ 1323439 h 1323439"/>
              <a:gd name="connsiteX18" fmla="*/ 6719782 w 7932289"/>
              <a:gd name="connsiteY18" fmla="*/ 1323439 h 1323439"/>
              <a:gd name="connsiteX19" fmla="*/ 5994544 w 7932289"/>
              <a:gd name="connsiteY19" fmla="*/ 1323439 h 1323439"/>
              <a:gd name="connsiteX20" fmla="*/ 5507275 w 7932289"/>
              <a:gd name="connsiteY20" fmla="*/ 1323439 h 1323439"/>
              <a:gd name="connsiteX21" fmla="*/ 4782037 w 7932289"/>
              <a:gd name="connsiteY21" fmla="*/ 1323439 h 1323439"/>
              <a:gd name="connsiteX22" fmla="*/ 4215445 w 7932289"/>
              <a:gd name="connsiteY22" fmla="*/ 1323439 h 1323439"/>
              <a:gd name="connsiteX23" fmla="*/ 3569530 w 7932289"/>
              <a:gd name="connsiteY23" fmla="*/ 1323439 h 1323439"/>
              <a:gd name="connsiteX24" fmla="*/ 2923615 w 7932289"/>
              <a:gd name="connsiteY24" fmla="*/ 1323439 h 1323439"/>
              <a:gd name="connsiteX25" fmla="*/ 2436346 w 7932289"/>
              <a:gd name="connsiteY25" fmla="*/ 1323439 h 1323439"/>
              <a:gd name="connsiteX26" fmla="*/ 1949077 w 7932289"/>
              <a:gd name="connsiteY26" fmla="*/ 1323439 h 1323439"/>
              <a:gd name="connsiteX27" fmla="*/ 1223839 w 7932289"/>
              <a:gd name="connsiteY27" fmla="*/ 1323439 h 1323439"/>
              <a:gd name="connsiteX28" fmla="*/ 577924 w 7932289"/>
              <a:gd name="connsiteY28" fmla="*/ 1323439 h 1323439"/>
              <a:gd name="connsiteX29" fmla="*/ 0 w 7932289"/>
              <a:gd name="connsiteY29" fmla="*/ 1323439 h 1323439"/>
              <a:gd name="connsiteX30" fmla="*/ 0 w 7932289"/>
              <a:gd name="connsiteY30" fmla="*/ 855824 h 1323439"/>
              <a:gd name="connsiteX31" fmla="*/ 0 w 7932289"/>
              <a:gd name="connsiteY31" fmla="*/ 441146 h 1323439"/>
              <a:gd name="connsiteX32" fmla="*/ 0 w 7932289"/>
              <a:gd name="connsiteY32"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32289" h="1323439" extrusionOk="0">
                <a:moveTo>
                  <a:pt x="0" y="0"/>
                </a:moveTo>
                <a:cubicBezTo>
                  <a:pt x="239262" y="-20368"/>
                  <a:pt x="569402" y="29684"/>
                  <a:pt x="725238" y="0"/>
                </a:cubicBezTo>
                <a:cubicBezTo>
                  <a:pt x="881074" y="-29684"/>
                  <a:pt x="1049306" y="17478"/>
                  <a:pt x="1212507" y="0"/>
                </a:cubicBezTo>
                <a:cubicBezTo>
                  <a:pt x="1375708" y="-17478"/>
                  <a:pt x="1473501" y="25089"/>
                  <a:pt x="1699776" y="0"/>
                </a:cubicBezTo>
                <a:cubicBezTo>
                  <a:pt x="1926051" y="-25089"/>
                  <a:pt x="2069173" y="25637"/>
                  <a:pt x="2345691" y="0"/>
                </a:cubicBezTo>
                <a:cubicBezTo>
                  <a:pt x="2622209" y="-25637"/>
                  <a:pt x="2842038" y="73706"/>
                  <a:pt x="3070929" y="0"/>
                </a:cubicBezTo>
                <a:cubicBezTo>
                  <a:pt x="3299820" y="-73706"/>
                  <a:pt x="3553343" y="62780"/>
                  <a:pt x="3796167" y="0"/>
                </a:cubicBezTo>
                <a:cubicBezTo>
                  <a:pt x="4038991" y="-62780"/>
                  <a:pt x="4135064" y="40399"/>
                  <a:pt x="4283436" y="0"/>
                </a:cubicBezTo>
                <a:cubicBezTo>
                  <a:pt x="4431808" y="-40399"/>
                  <a:pt x="4572323" y="31280"/>
                  <a:pt x="4770705" y="0"/>
                </a:cubicBezTo>
                <a:cubicBezTo>
                  <a:pt x="4969087" y="-31280"/>
                  <a:pt x="5137655" y="57846"/>
                  <a:pt x="5337297" y="0"/>
                </a:cubicBezTo>
                <a:cubicBezTo>
                  <a:pt x="5536939" y="-57846"/>
                  <a:pt x="5765455" y="64657"/>
                  <a:pt x="6062535" y="0"/>
                </a:cubicBezTo>
                <a:cubicBezTo>
                  <a:pt x="6359615" y="-64657"/>
                  <a:pt x="6564367" y="13570"/>
                  <a:pt x="6787773" y="0"/>
                </a:cubicBezTo>
                <a:cubicBezTo>
                  <a:pt x="7011179" y="-13570"/>
                  <a:pt x="6970561" y="39173"/>
                  <a:pt x="7116396" y="0"/>
                </a:cubicBezTo>
                <a:cubicBezTo>
                  <a:pt x="7262231" y="-39173"/>
                  <a:pt x="7756582" y="53080"/>
                  <a:pt x="7932289" y="0"/>
                </a:cubicBezTo>
                <a:cubicBezTo>
                  <a:pt x="7975095" y="91916"/>
                  <a:pt x="7926424" y="280354"/>
                  <a:pt x="7932289" y="427912"/>
                </a:cubicBezTo>
                <a:cubicBezTo>
                  <a:pt x="7938154" y="575470"/>
                  <a:pt x="7885393" y="721374"/>
                  <a:pt x="7932289" y="829355"/>
                </a:cubicBezTo>
                <a:cubicBezTo>
                  <a:pt x="7979185" y="937336"/>
                  <a:pt x="7918388" y="1149006"/>
                  <a:pt x="7932289" y="1323439"/>
                </a:cubicBezTo>
                <a:cubicBezTo>
                  <a:pt x="7630582" y="1404473"/>
                  <a:pt x="7466957" y="1268701"/>
                  <a:pt x="7207051" y="1323439"/>
                </a:cubicBezTo>
                <a:cubicBezTo>
                  <a:pt x="6947145" y="1378177"/>
                  <a:pt x="6929905" y="1265390"/>
                  <a:pt x="6719782" y="1323439"/>
                </a:cubicBezTo>
                <a:cubicBezTo>
                  <a:pt x="6509659" y="1381488"/>
                  <a:pt x="6173355" y="1273548"/>
                  <a:pt x="5994544" y="1323439"/>
                </a:cubicBezTo>
                <a:cubicBezTo>
                  <a:pt x="5815733" y="1373330"/>
                  <a:pt x="5637634" y="1278767"/>
                  <a:pt x="5507275" y="1323439"/>
                </a:cubicBezTo>
                <a:cubicBezTo>
                  <a:pt x="5376916" y="1368111"/>
                  <a:pt x="5106887" y="1264553"/>
                  <a:pt x="4782037" y="1323439"/>
                </a:cubicBezTo>
                <a:cubicBezTo>
                  <a:pt x="4457187" y="1382325"/>
                  <a:pt x="4332957" y="1284172"/>
                  <a:pt x="4215445" y="1323439"/>
                </a:cubicBezTo>
                <a:cubicBezTo>
                  <a:pt x="4097933" y="1362706"/>
                  <a:pt x="3847361" y="1301374"/>
                  <a:pt x="3569530" y="1323439"/>
                </a:cubicBezTo>
                <a:cubicBezTo>
                  <a:pt x="3291700" y="1345504"/>
                  <a:pt x="3210915" y="1252992"/>
                  <a:pt x="2923615" y="1323439"/>
                </a:cubicBezTo>
                <a:cubicBezTo>
                  <a:pt x="2636315" y="1393886"/>
                  <a:pt x="2587948" y="1305888"/>
                  <a:pt x="2436346" y="1323439"/>
                </a:cubicBezTo>
                <a:cubicBezTo>
                  <a:pt x="2284744" y="1340990"/>
                  <a:pt x="2189114" y="1317369"/>
                  <a:pt x="1949077" y="1323439"/>
                </a:cubicBezTo>
                <a:cubicBezTo>
                  <a:pt x="1709040" y="1329509"/>
                  <a:pt x="1470343" y="1313638"/>
                  <a:pt x="1223839" y="1323439"/>
                </a:cubicBezTo>
                <a:cubicBezTo>
                  <a:pt x="977335" y="1333240"/>
                  <a:pt x="757067" y="1301904"/>
                  <a:pt x="577924" y="1323439"/>
                </a:cubicBezTo>
                <a:cubicBezTo>
                  <a:pt x="398781" y="1344974"/>
                  <a:pt x="207931" y="1276843"/>
                  <a:pt x="0" y="1323439"/>
                </a:cubicBezTo>
                <a:cubicBezTo>
                  <a:pt x="-29712" y="1179634"/>
                  <a:pt x="35954" y="1005627"/>
                  <a:pt x="0" y="855824"/>
                </a:cubicBezTo>
                <a:cubicBezTo>
                  <a:pt x="-35954" y="706022"/>
                  <a:pt x="46484" y="592220"/>
                  <a:pt x="0" y="441146"/>
                </a:cubicBezTo>
                <a:cubicBezTo>
                  <a:pt x="-46484" y="290072"/>
                  <a:pt x="43790" y="175608"/>
                  <a:pt x="0" y="0"/>
                </a:cubicBezTo>
                <a:close/>
              </a:path>
            </a:pathLst>
          </a:custGeom>
          <a:noFill/>
          <a:ln w="38100">
            <a:solidFill>
              <a:srgbClr val="7030A0"/>
            </a:solidFill>
            <a:extLst>
              <a:ext uri="{C807C97D-BFC1-408E-A445-0C87EB9F89A2}">
                <ask:lineSketchStyleProps xmlns:ask="http://schemas.microsoft.com/office/drawing/2018/sketchyshapes" sd="1018506856">
                  <a:prstGeom prst="rect">
                    <a:avLst/>
                  </a:prstGeom>
                  <ask:type>
                    <ask:lineSketchScribble/>
                  </ask:type>
                </ask:lineSketchStyleProps>
              </a:ext>
            </a:extLst>
          </a:ln>
        </p:spPr>
        <p:txBody>
          <a:bodyPr wrap="square" rtlCol="0">
            <a:spAutoFit/>
          </a:bodyPr>
          <a:lstStyle/>
          <a:p>
            <a:pPr marL="0" indent="0" algn="ctr">
              <a:buNone/>
            </a:pPr>
            <a:r>
              <a:rPr lang="en-US" sz="2000" b="1" dirty="0"/>
              <a:t>Signs of the Times: Lifting All Voices </a:t>
            </a:r>
            <a:endParaRPr lang="en-US" sz="2000" dirty="0"/>
          </a:p>
          <a:p>
            <a:pPr marL="0" indent="0" algn="ctr">
              <a:buNone/>
            </a:pPr>
            <a:r>
              <a:rPr lang="en-US" sz="2000" dirty="0"/>
              <a:t>Focus on Processing World Events </a:t>
            </a:r>
          </a:p>
          <a:p>
            <a:pPr marL="0" indent="0" algn="ctr">
              <a:buNone/>
            </a:pPr>
            <a:r>
              <a:rPr lang="en-US" sz="2000" dirty="0"/>
              <a:t>Strategies for “Days After”</a:t>
            </a:r>
          </a:p>
          <a:p>
            <a:pPr marL="0" indent="0" algn="ctr">
              <a:buNone/>
            </a:pPr>
            <a:r>
              <a:rPr lang="en-US" sz="2000" dirty="0"/>
              <a:t> </a:t>
            </a:r>
          </a:p>
        </p:txBody>
      </p:sp>
      <p:sp>
        <p:nvSpPr>
          <p:cNvPr id="15" name="Rectangle 14">
            <a:extLst>
              <a:ext uri="{FF2B5EF4-FFF2-40B4-BE49-F238E27FC236}">
                <a16:creationId xmlns:a16="http://schemas.microsoft.com/office/drawing/2014/main" id="{418EB1A4-0425-E14B-9BDF-269C7C016CB2}"/>
              </a:ext>
            </a:extLst>
          </p:cNvPr>
          <p:cNvSpPr/>
          <p:nvPr/>
        </p:nvSpPr>
        <p:spPr>
          <a:xfrm>
            <a:off x="152401" y="793132"/>
            <a:ext cx="8839200" cy="6018362"/>
          </a:xfrm>
          <a:prstGeom prst="rect">
            <a:avLst/>
          </a:prstGeom>
          <a:noFill/>
          <a:ln w="28575">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81AB797-ECC2-3B4D-B72E-FAD64F9C2405}"/>
              </a:ext>
            </a:extLst>
          </p:cNvPr>
          <p:cNvSpPr txBox="1"/>
          <p:nvPr/>
        </p:nvSpPr>
        <p:spPr>
          <a:xfrm rot="20226450">
            <a:off x="7350643" y="5685430"/>
            <a:ext cx="1226653" cy="738664"/>
          </a:xfrm>
          <a:prstGeom prst="rect">
            <a:avLst/>
          </a:prstGeom>
          <a:noFill/>
          <a:ln w="19050">
            <a:solidFill>
              <a:schemeClr val="tx1"/>
            </a:solidFill>
          </a:ln>
        </p:spPr>
        <p:txBody>
          <a:bodyPr wrap="square" rtlCol="0">
            <a:spAutoFit/>
          </a:bodyPr>
          <a:lstStyle/>
          <a:p>
            <a:pPr algn="ctr"/>
            <a:r>
              <a:rPr lang="en-US" sz="1400" b="1" dirty="0">
                <a:solidFill>
                  <a:srgbClr val="C00000"/>
                </a:solidFill>
                <a:latin typeface="Papyrus" panose="020B0602040200020303" pitchFamily="34" charset="77"/>
              </a:rPr>
              <a:t>NUA Foundational Principles</a:t>
            </a:r>
          </a:p>
        </p:txBody>
      </p:sp>
    </p:spTree>
    <p:extLst>
      <p:ext uri="{BB962C8B-B14F-4D97-AF65-F5344CB8AC3E}">
        <p14:creationId xmlns:p14="http://schemas.microsoft.com/office/powerpoint/2010/main" val="408896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891E-967D-E240-BBBE-2C345C2DA2A4}"/>
              </a:ext>
            </a:extLst>
          </p:cNvPr>
          <p:cNvSpPr>
            <a:spLocks noGrp="1"/>
          </p:cNvSpPr>
          <p:nvPr>
            <p:ph type="title"/>
          </p:nvPr>
        </p:nvSpPr>
        <p:spPr>
          <a:xfrm>
            <a:off x="184060" y="512940"/>
            <a:ext cx="7886700" cy="625475"/>
          </a:xfrm>
        </p:spPr>
        <p:txBody>
          <a:bodyPr/>
          <a:lstStyle/>
          <a:p>
            <a:r>
              <a:rPr lang="en-US" dirty="0"/>
              <a:t>Quotable Quotes</a:t>
            </a:r>
          </a:p>
        </p:txBody>
      </p:sp>
      <p:sp>
        <p:nvSpPr>
          <p:cNvPr id="3" name="Content Placeholder 2">
            <a:extLst>
              <a:ext uri="{FF2B5EF4-FFF2-40B4-BE49-F238E27FC236}">
                <a16:creationId xmlns:a16="http://schemas.microsoft.com/office/drawing/2014/main" id="{A29512DB-0BFB-864C-A7EB-A3607A86C1C9}"/>
              </a:ext>
            </a:extLst>
          </p:cNvPr>
          <p:cNvSpPr>
            <a:spLocks noGrp="1"/>
          </p:cNvSpPr>
          <p:nvPr>
            <p:ph idx="1"/>
          </p:nvPr>
        </p:nvSpPr>
        <p:spPr>
          <a:xfrm>
            <a:off x="176099" y="1721725"/>
            <a:ext cx="7886700" cy="4351338"/>
          </a:xfrm>
        </p:spPr>
        <p:txBody>
          <a:bodyPr/>
          <a:lstStyle/>
          <a:p>
            <a:r>
              <a:rPr lang="en-US" dirty="0"/>
              <a:t>Students respond to specific quotations from literary characters or people of note or accomplishment.</a:t>
            </a:r>
          </a:p>
          <a:p>
            <a:r>
              <a:rPr lang="en-US" dirty="0"/>
              <a:t>Students read and ponder the words of others and respond with their own words and ideas.</a:t>
            </a:r>
          </a:p>
          <a:p>
            <a:r>
              <a:rPr lang="en-US" dirty="0"/>
              <a:t>Responding to the words of others is a metacognitive activity that requires thought, reflection and empathy.</a:t>
            </a:r>
          </a:p>
          <a:p>
            <a:endParaRPr lang="en-US" dirty="0"/>
          </a:p>
        </p:txBody>
      </p:sp>
      <p:pic>
        <p:nvPicPr>
          <p:cNvPr id="4" name="Picture 110">
            <a:extLst>
              <a:ext uri="{FF2B5EF4-FFF2-40B4-BE49-F238E27FC236}">
                <a16:creationId xmlns:a16="http://schemas.microsoft.com/office/drawing/2014/main" id="{FAD0EB73-E24E-B347-8A12-5C87A015F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760" y="124878"/>
            <a:ext cx="935041" cy="124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pic>
        <p:nvPicPr>
          <p:cNvPr id="5" name="Picture 109">
            <a:extLst>
              <a:ext uri="{FF2B5EF4-FFF2-40B4-BE49-F238E27FC236}">
                <a16:creationId xmlns:a16="http://schemas.microsoft.com/office/drawing/2014/main" id="{B8698380-77A5-B24C-B4B3-011C3CCF6B4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24878"/>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 name="TextBox 5">
            <a:extLst>
              <a:ext uri="{FF2B5EF4-FFF2-40B4-BE49-F238E27FC236}">
                <a16:creationId xmlns:a16="http://schemas.microsoft.com/office/drawing/2014/main" id="{9F8978B6-A392-DA4D-ACB3-E5A7A6D66712}"/>
              </a:ext>
            </a:extLst>
          </p:cNvPr>
          <p:cNvSpPr txBox="1"/>
          <p:nvPr/>
        </p:nvSpPr>
        <p:spPr>
          <a:xfrm>
            <a:off x="7315200" y="1371598"/>
            <a:ext cx="1883179" cy="276999"/>
          </a:xfrm>
          <a:prstGeom prst="rect">
            <a:avLst/>
          </a:prstGeom>
          <a:noFill/>
        </p:spPr>
        <p:txBody>
          <a:bodyPr wrap="square" rtlCol="0">
            <a:spAutoFit/>
          </a:bodyPr>
          <a:lstStyle/>
          <a:p>
            <a:pPr algn="ctr"/>
            <a:r>
              <a:rPr lang="en-US" sz="1200" dirty="0"/>
              <a:t>Dr. Evelyn Rothstein</a:t>
            </a:r>
          </a:p>
        </p:txBody>
      </p:sp>
      <p:sp>
        <p:nvSpPr>
          <p:cNvPr id="8" name="TextBox 7">
            <a:extLst>
              <a:ext uri="{FF2B5EF4-FFF2-40B4-BE49-F238E27FC236}">
                <a16:creationId xmlns:a16="http://schemas.microsoft.com/office/drawing/2014/main" id="{34223D27-71CF-BF41-8950-001D4FA71AD2}"/>
              </a:ext>
            </a:extLst>
          </p:cNvPr>
          <p:cNvSpPr txBox="1"/>
          <p:nvPr/>
        </p:nvSpPr>
        <p:spPr>
          <a:xfrm>
            <a:off x="6705600" y="6019800"/>
            <a:ext cx="2191766" cy="400110"/>
          </a:xfrm>
          <a:prstGeom prst="rect">
            <a:avLst/>
          </a:prstGeom>
          <a:noFill/>
        </p:spPr>
        <p:txBody>
          <a:bodyPr wrap="square" rtlCol="0">
            <a:spAutoFit/>
          </a:bodyPr>
          <a:lstStyle/>
          <a:p>
            <a:pPr algn="ctr"/>
            <a:r>
              <a:rPr lang="en-US" sz="2000" i="1" dirty="0">
                <a:solidFill>
                  <a:srgbClr val="0070C0"/>
                </a:solidFill>
                <a:latin typeface="Lucida Handwriting" panose="03010101010101010101" pitchFamily="66" charset="77"/>
              </a:rPr>
              <a:t>“The We”</a:t>
            </a:r>
          </a:p>
        </p:txBody>
      </p:sp>
    </p:spTree>
    <p:extLst>
      <p:ext uri="{BB962C8B-B14F-4D97-AF65-F5344CB8AC3E}">
        <p14:creationId xmlns:p14="http://schemas.microsoft.com/office/powerpoint/2010/main" val="20969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4">
            <a:extLst>
              <a:ext uri="{FF2B5EF4-FFF2-40B4-BE49-F238E27FC236}">
                <a16:creationId xmlns:a16="http://schemas.microsoft.com/office/drawing/2014/main" id="{B7489B61-7545-F247-A725-5C795F3CA7B0}"/>
              </a:ext>
            </a:extLst>
          </p:cNvPr>
          <p:cNvSpPr txBox="1">
            <a:spLocks noChangeArrowheads="1"/>
          </p:cNvSpPr>
          <p:nvPr/>
        </p:nvSpPr>
        <p:spPr bwMode="auto">
          <a:xfrm>
            <a:off x="152400" y="304800"/>
            <a:ext cx="1327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4400" dirty="0"/>
              <a:t>2000</a:t>
            </a:r>
          </a:p>
        </p:txBody>
      </p:sp>
      <p:sp>
        <p:nvSpPr>
          <p:cNvPr id="2" name="TextBox 1">
            <a:extLst>
              <a:ext uri="{FF2B5EF4-FFF2-40B4-BE49-F238E27FC236}">
                <a16:creationId xmlns:a16="http://schemas.microsoft.com/office/drawing/2014/main" id="{0EA53853-F2B7-934D-836A-B9474EB9A4F3}"/>
              </a:ext>
            </a:extLst>
          </p:cNvPr>
          <p:cNvSpPr txBox="1"/>
          <p:nvPr/>
        </p:nvSpPr>
        <p:spPr>
          <a:xfrm>
            <a:off x="1828800" y="2671155"/>
            <a:ext cx="4953000" cy="400110"/>
          </a:xfrm>
          <a:prstGeom prst="rect">
            <a:avLst/>
          </a:prstGeom>
          <a:noFill/>
        </p:spPr>
        <p:txBody>
          <a:bodyPr wrap="square" rtlCol="0">
            <a:spAutoFit/>
          </a:bodyPr>
          <a:lstStyle/>
          <a:p>
            <a:r>
              <a:rPr lang="en-US" sz="2000" b="1" i="1" dirty="0">
                <a:solidFill>
                  <a:srgbClr val="C00000"/>
                </a:solidFill>
              </a:rPr>
              <a:t>“Sit down…and exchange views…”</a:t>
            </a:r>
          </a:p>
        </p:txBody>
      </p:sp>
      <p:sp>
        <p:nvSpPr>
          <p:cNvPr id="7" name="TextBox 6">
            <a:extLst>
              <a:ext uri="{FF2B5EF4-FFF2-40B4-BE49-F238E27FC236}">
                <a16:creationId xmlns:a16="http://schemas.microsoft.com/office/drawing/2014/main" id="{83219ED8-FE9B-7D48-A939-A97C9B5AFE1B}"/>
              </a:ext>
            </a:extLst>
          </p:cNvPr>
          <p:cNvSpPr txBox="1"/>
          <p:nvPr/>
        </p:nvSpPr>
        <p:spPr>
          <a:xfrm>
            <a:off x="406400" y="1447800"/>
            <a:ext cx="6299200" cy="400110"/>
          </a:xfrm>
          <a:prstGeom prst="rect">
            <a:avLst/>
          </a:prstGeom>
          <a:noFill/>
        </p:spPr>
        <p:txBody>
          <a:bodyPr wrap="square" rtlCol="0">
            <a:spAutoFit/>
          </a:bodyPr>
          <a:lstStyle/>
          <a:p>
            <a:r>
              <a:rPr lang="en-US" sz="2000" b="1" i="1" dirty="0">
                <a:solidFill>
                  <a:srgbClr val="7030A0"/>
                </a:solidFill>
              </a:rPr>
              <a:t>“You must fight the battle for dignity on the first day…”</a:t>
            </a:r>
          </a:p>
        </p:txBody>
      </p:sp>
      <p:sp>
        <p:nvSpPr>
          <p:cNvPr id="8" name="TextBox 7">
            <a:extLst>
              <a:ext uri="{FF2B5EF4-FFF2-40B4-BE49-F238E27FC236}">
                <a16:creationId xmlns:a16="http://schemas.microsoft.com/office/drawing/2014/main" id="{6E3BE813-9AC2-7D4B-9164-4979A147EE61}"/>
              </a:ext>
            </a:extLst>
          </p:cNvPr>
          <p:cNvSpPr txBox="1"/>
          <p:nvPr/>
        </p:nvSpPr>
        <p:spPr>
          <a:xfrm>
            <a:off x="1676400" y="3943291"/>
            <a:ext cx="7679182" cy="400110"/>
          </a:xfrm>
          <a:prstGeom prst="rect">
            <a:avLst/>
          </a:prstGeom>
          <a:noFill/>
        </p:spPr>
        <p:txBody>
          <a:bodyPr wrap="square" rtlCol="0">
            <a:spAutoFit/>
          </a:bodyPr>
          <a:lstStyle/>
          <a:p>
            <a:r>
              <a:rPr lang="en-US" sz="2000" b="1" i="1" dirty="0">
                <a:solidFill>
                  <a:schemeClr val="accent6">
                    <a:lumMod val="75000"/>
                  </a:schemeClr>
                </a:solidFill>
              </a:rPr>
              <a:t>“You have limited time to stay… use that period to transform…”</a:t>
            </a:r>
          </a:p>
        </p:txBody>
      </p:sp>
      <p:sp>
        <p:nvSpPr>
          <p:cNvPr id="9" name="TextBox 8">
            <a:extLst>
              <a:ext uri="{FF2B5EF4-FFF2-40B4-BE49-F238E27FC236}">
                <a16:creationId xmlns:a16="http://schemas.microsoft.com/office/drawing/2014/main" id="{6EE55A64-8B3B-7F4B-AF76-D56AEB00CE33}"/>
              </a:ext>
            </a:extLst>
          </p:cNvPr>
          <p:cNvSpPr txBox="1"/>
          <p:nvPr/>
        </p:nvSpPr>
        <p:spPr>
          <a:xfrm>
            <a:off x="6705600" y="6019800"/>
            <a:ext cx="2191766" cy="400110"/>
          </a:xfrm>
          <a:prstGeom prst="rect">
            <a:avLst/>
          </a:prstGeom>
          <a:noFill/>
        </p:spPr>
        <p:txBody>
          <a:bodyPr wrap="square" rtlCol="0">
            <a:spAutoFit/>
          </a:bodyPr>
          <a:lstStyle/>
          <a:p>
            <a:pPr algn="ctr"/>
            <a:r>
              <a:rPr lang="en-US" sz="2000" i="1" dirty="0">
                <a:solidFill>
                  <a:srgbClr val="0070C0"/>
                </a:solidFill>
                <a:latin typeface="Lucida Handwriting" panose="03010101010101010101" pitchFamily="66" charset="77"/>
              </a:rPr>
              <a:t>“The We”</a:t>
            </a:r>
          </a:p>
        </p:txBody>
      </p:sp>
    </p:spTree>
    <p:extLst>
      <p:ext uri="{BB962C8B-B14F-4D97-AF65-F5344CB8AC3E}">
        <p14:creationId xmlns:p14="http://schemas.microsoft.com/office/powerpoint/2010/main" val="93469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A8FCEC2-ADFA-F045-B8FB-7EF8CA7FF8C6}"/>
              </a:ext>
            </a:extLst>
          </p:cNvPr>
          <p:cNvSpPr>
            <a:spLocks noGrp="1" noChangeArrowheads="1"/>
          </p:cNvSpPr>
          <p:nvPr>
            <p:ph type="title"/>
          </p:nvPr>
        </p:nvSpPr>
        <p:spPr>
          <a:xfrm>
            <a:off x="628650" y="0"/>
            <a:ext cx="7886700" cy="473075"/>
          </a:xfrm>
        </p:spPr>
        <p:txBody>
          <a:bodyPr/>
          <a:lstStyle/>
          <a:p>
            <a:pPr algn="ctr" eaLnBrk="1" hangingPunct="1"/>
            <a:r>
              <a:rPr lang="en-US" altLang="en-US" sz="2800" dirty="0">
                <a:solidFill>
                  <a:srgbClr val="0070C0"/>
                </a:solidFill>
              </a:rPr>
              <a:t>“The Power of the Collective”</a:t>
            </a:r>
          </a:p>
        </p:txBody>
      </p:sp>
      <p:sp>
        <p:nvSpPr>
          <p:cNvPr id="2" name="TextBox 1">
            <a:extLst>
              <a:ext uri="{FF2B5EF4-FFF2-40B4-BE49-F238E27FC236}">
                <a16:creationId xmlns:a16="http://schemas.microsoft.com/office/drawing/2014/main" id="{DFB8FA1E-F561-7746-91DD-77B5F45C8F92}"/>
              </a:ext>
            </a:extLst>
          </p:cNvPr>
          <p:cNvSpPr txBox="1"/>
          <p:nvPr/>
        </p:nvSpPr>
        <p:spPr>
          <a:xfrm>
            <a:off x="1905000" y="1905000"/>
            <a:ext cx="5257800" cy="369332"/>
          </a:xfrm>
          <a:prstGeom prst="rect">
            <a:avLst/>
          </a:prstGeom>
          <a:noFill/>
        </p:spPr>
        <p:txBody>
          <a:bodyPr wrap="square" rtlCol="0">
            <a:spAutoFit/>
          </a:bodyPr>
          <a:lstStyle/>
          <a:p>
            <a:pPr algn="ctr"/>
            <a:r>
              <a:rPr lang="en-US" dirty="0"/>
              <a:t>Mandela Video Here</a:t>
            </a:r>
          </a:p>
        </p:txBody>
      </p:sp>
    </p:spTree>
    <p:extLst>
      <p:ext uri="{BB962C8B-B14F-4D97-AF65-F5344CB8AC3E}">
        <p14:creationId xmlns:p14="http://schemas.microsoft.com/office/powerpoint/2010/main" val="41891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FD81-5C50-CC45-94FF-8276F2D2E086}"/>
              </a:ext>
            </a:extLst>
          </p:cNvPr>
          <p:cNvSpPr>
            <a:spLocks noGrp="1"/>
          </p:cNvSpPr>
          <p:nvPr>
            <p:ph type="title"/>
          </p:nvPr>
        </p:nvSpPr>
        <p:spPr>
          <a:xfrm>
            <a:off x="228600" y="359924"/>
            <a:ext cx="7886700" cy="625476"/>
          </a:xfrm>
        </p:spPr>
        <p:txBody>
          <a:bodyPr>
            <a:normAutofit fontScale="90000"/>
          </a:bodyPr>
          <a:lstStyle/>
          <a:p>
            <a:r>
              <a:rPr lang="en-US" sz="5400" dirty="0"/>
              <a:t>Imitation Writing </a:t>
            </a:r>
            <a:r>
              <a:rPr lang="en-US" sz="3100" dirty="0">
                <a:solidFill>
                  <a:srgbClr val="0070C0"/>
                </a:solidFill>
              </a:rPr>
              <a:t> </a:t>
            </a:r>
          </a:p>
        </p:txBody>
      </p:sp>
      <p:sp>
        <p:nvSpPr>
          <p:cNvPr id="3" name="Content Placeholder 2">
            <a:extLst>
              <a:ext uri="{FF2B5EF4-FFF2-40B4-BE49-F238E27FC236}">
                <a16:creationId xmlns:a16="http://schemas.microsoft.com/office/drawing/2014/main" id="{294B8210-C12A-BA48-BDAB-D61E9010056A}"/>
              </a:ext>
            </a:extLst>
          </p:cNvPr>
          <p:cNvSpPr>
            <a:spLocks noGrp="1"/>
          </p:cNvSpPr>
          <p:nvPr>
            <p:ph idx="1"/>
          </p:nvPr>
        </p:nvSpPr>
        <p:spPr>
          <a:xfrm>
            <a:off x="152400" y="1238487"/>
            <a:ext cx="8686800" cy="4351338"/>
          </a:xfrm>
        </p:spPr>
        <p:txBody>
          <a:bodyPr>
            <a:normAutofit fontScale="92500" lnSpcReduction="20000"/>
          </a:bodyPr>
          <a:lstStyle/>
          <a:p>
            <a:pPr marL="0" indent="0">
              <a:buNone/>
            </a:pPr>
            <a:r>
              <a:rPr lang="en-US" sz="3600" dirty="0">
                <a:solidFill>
                  <a:srgbClr val="0070C0"/>
                </a:solidFill>
              </a:rPr>
              <a:t>Steps Involved:</a:t>
            </a:r>
          </a:p>
          <a:p>
            <a:pPr marL="457200" indent="-457200">
              <a:buAutoNum type="arabicPeriod"/>
            </a:pPr>
            <a:r>
              <a:rPr lang="en-US" sz="3600" dirty="0"/>
              <a:t>Teacher selects (or writes) one or more model sentences.</a:t>
            </a:r>
          </a:p>
          <a:p>
            <a:pPr marL="457200" indent="-457200">
              <a:buAutoNum type="arabicPeriod"/>
            </a:pPr>
            <a:r>
              <a:rPr lang="en-US" sz="3600" dirty="0"/>
              <a:t>Students read the model and copy it onto their papers.</a:t>
            </a:r>
          </a:p>
          <a:p>
            <a:pPr marL="457200" indent="-457200">
              <a:buAutoNum type="arabicPeriod"/>
            </a:pPr>
            <a:r>
              <a:rPr lang="en-US" sz="3600" dirty="0"/>
              <a:t>Students first substitute synonyms for the key words </a:t>
            </a:r>
            <a:r>
              <a:rPr lang="en-US" sz="2200" dirty="0"/>
              <a:t>(substitution).</a:t>
            </a:r>
          </a:p>
          <a:p>
            <a:pPr marL="457200" indent="-457200">
              <a:buAutoNum type="arabicPeriod"/>
            </a:pPr>
            <a:r>
              <a:rPr lang="en-US" sz="3600" dirty="0"/>
              <a:t>Students then write original sentences, on different topics, adhering to the same syntax as the original </a:t>
            </a:r>
            <a:r>
              <a:rPr lang="en-US" sz="2200" dirty="0"/>
              <a:t>(imitation). </a:t>
            </a:r>
          </a:p>
          <a:p>
            <a:pPr marL="457200" indent="-457200">
              <a:buAutoNum type="arabicPeriod"/>
            </a:pPr>
            <a:endParaRPr lang="en-US" dirty="0"/>
          </a:p>
        </p:txBody>
      </p:sp>
      <p:pic>
        <p:nvPicPr>
          <p:cNvPr id="6" name="Picture 5">
            <a:extLst>
              <a:ext uri="{FF2B5EF4-FFF2-40B4-BE49-F238E27FC236}">
                <a16:creationId xmlns:a16="http://schemas.microsoft.com/office/drawing/2014/main" id="{0DFED22A-D31D-BC42-83FA-831F905E7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F12DBBD3-DCE9-BE4E-9F7B-D462C6CBAE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1086"/>
            <a:ext cx="604866" cy="854996"/>
          </a:xfrm>
          <a:prstGeom prst="rect">
            <a:avLst/>
          </a:prstGeom>
          <a:noFill/>
          <a:ln w="114300">
            <a:no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C9A958-6421-C044-B4D7-6654EA18197C}"/>
              </a:ext>
            </a:extLst>
          </p:cNvPr>
          <p:cNvSpPr txBox="1"/>
          <p:nvPr/>
        </p:nvSpPr>
        <p:spPr>
          <a:xfrm>
            <a:off x="7490107" y="1022051"/>
            <a:ext cx="1507050" cy="276999"/>
          </a:xfrm>
          <a:prstGeom prst="rect">
            <a:avLst/>
          </a:prstGeom>
          <a:noFill/>
        </p:spPr>
        <p:txBody>
          <a:bodyPr wrap="square" rtlCol="0">
            <a:spAutoFit/>
          </a:bodyPr>
          <a:lstStyle/>
          <a:p>
            <a:pPr algn="ctr"/>
            <a:r>
              <a:rPr lang="en-US" sz="1200" dirty="0"/>
              <a:t>Dr. Denise Nessel</a:t>
            </a:r>
          </a:p>
        </p:txBody>
      </p:sp>
      <p:pic>
        <p:nvPicPr>
          <p:cNvPr id="4" name="Picture 3">
            <a:extLst>
              <a:ext uri="{FF2B5EF4-FFF2-40B4-BE49-F238E27FC236}">
                <a16:creationId xmlns:a16="http://schemas.microsoft.com/office/drawing/2014/main" id="{08FEF44F-3913-1E4B-9F5F-915D8B856ADD}"/>
              </a:ext>
            </a:extLst>
          </p:cNvPr>
          <p:cNvPicPr>
            <a:picLocks noChangeAspect="1"/>
          </p:cNvPicPr>
          <p:nvPr/>
        </p:nvPicPr>
        <p:blipFill>
          <a:blip r:embed="rId4"/>
          <a:stretch>
            <a:fillRect/>
          </a:stretch>
        </p:blipFill>
        <p:spPr>
          <a:xfrm>
            <a:off x="8180741" y="106718"/>
            <a:ext cx="761723" cy="854995"/>
          </a:xfrm>
          <a:prstGeom prst="rect">
            <a:avLst/>
          </a:prstGeom>
          <a:ln w="28575">
            <a:solidFill>
              <a:schemeClr val="tx1"/>
            </a:solidFill>
          </a:ln>
        </p:spPr>
      </p:pic>
    </p:spTree>
    <p:extLst>
      <p:ext uri="{BB962C8B-B14F-4D97-AF65-F5344CB8AC3E}">
        <p14:creationId xmlns:p14="http://schemas.microsoft.com/office/powerpoint/2010/main" val="73141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90B1-F8FA-6A45-A1C0-6116350E5FEE}"/>
              </a:ext>
            </a:extLst>
          </p:cNvPr>
          <p:cNvSpPr>
            <a:spLocks noGrp="1"/>
          </p:cNvSpPr>
          <p:nvPr>
            <p:ph type="title"/>
          </p:nvPr>
        </p:nvSpPr>
        <p:spPr>
          <a:xfrm>
            <a:off x="914400" y="3352800"/>
            <a:ext cx="7886700" cy="701675"/>
          </a:xfrm>
        </p:spPr>
        <p:txBody>
          <a:bodyPr/>
          <a:lstStyle/>
          <a:p>
            <a:r>
              <a:rPr lang="en-US" dirty="0"/>
              <a:t>Quotable Quotes-Imitation Writing </a:t>
            </a:r>
            <a:r>
              <a:rPr lang="en-US" b="1" dirty="0">
                <a:solidFill>
                  <a:srgbClr val="0070C0"/>
                </a:solidFill>
              </a:rPr>
              <a:t>Mash Up</a:t>
            </a:r>
          </a:p>
        </p:txBody>
      </p:sp>
      <p:pic>
        <p:nvPicPr>
          <p:cNvPr id="4" name="Picture 3">
            <a:extLst>
              <a:ext uri="{FF2B5EF4-FFF2-40B4-BE49-F238E27FC236}">
                <a16:creationId xmlns:a16="http://schemas.microsoft.com/office/drawing/2014/main" id="{F60855E7-A03C-DD41-9E30-2CDBBF46A80A}"/>
              </a:ext>
            </a:extLst>
          </p:cNvPr>
          <p:cNvPicPr>
            <a:picLocks noChangeAspect="1"/>
          </p:cNvPicPr>
          <p:nvPr/>
        </p:nvPicPr>
        <p:blipFill>
          <a:blip r:embed="rId2"/>
          <a:stretch>
            <a:fillRect/>
          </a:stretch>
        </p:blipFill>
        <p:spPr>
          <a:xfrm rot="21075972">
            <a:off x="1301743" y="1357899"/>
            <a:ext cx="2125538" cy="1461308"/>
          </a:xfrm>
          <a:prstGeom prst="rect">
            <a:avLst/>
          </a:prstGeom>
        </p:spPr>
      </p:pic>
      <p:pic>
        <p:nvPicPr>
          <p:cNvPr id="6" name="Picture 5">
            <a:extLst>
              <a:ext uri="{FF2B5EF4-FFF2-40B4-BE49-F238E27FC236}">
                <a16:creationId xmlns:a16="http://schemas.microsoft.com/office/drawing/2014/main" id="{7AC02500-93C2-3D4B-840B-94B209A57304}"/>
              </a:ext>
            </a:extLst>
          </p:cNvPr>
          <p:cNvPicPr>
            <a:picLocks noChangeAspect="1"/>
          </p:cNvPicPr>
          <p:nvPr/>
        </p:nvPicPr>
        <p:blipFill>
          <a:blip r:embed="rId3"/>
          <a:stretch>
            <a:fillRect/>
          </a:stretch>
        </p:blipFill>
        <p:spPr>
          <a:xfrm rot="500711">
            <a:off x="4276310" y="1429867"/>
            <a:ext cx="3047999" cy="1397955"/>
          </a:xfrm>
          <a:prstGeom prst="rect">
            <a:avLst/>
          </a:prstGeom>
          <a:ln w="28575">
            <a:solidFill>
              <a:schemeClr val="accent2">
                <a:lumMod val="75000"/>
              </a:schemeClr>
            </a:solidFill>
          </a:ln>
        </p:spPr>
      </p:pic>
    </p:spTree>
    <p:extLst>
      <p:ext uri="{BB962C8B-B14F-4D97-AF65-F5344CB8AC3E}">
        <p14:creationId xmlns:p14="http://schemas.microsoft.com/office/powerpoint/2010/main" val="99677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1D5CAA9-6F79-FE4D-A89E-69786E1B1FAA}"/>
              </a:ext>
            </a:extLst>
          </p:cNvPr>
          <p:cNvSpPr>
            <a:spLocks noGrp="1" noChangeArrowheads="1"/>
          </p:cNvSpPr>
          <p:nvPr>
            <p:ph type="title"/>
          </p:nvPr>
        </p:nvSpPr>
        <p:spPr>
          <a:xfrm>
            <a:off x="152400" y="274638"/>
            <a:ext cx="8839200" cy="1325562"/>
          </a:xfrm>
        </p:spPr>
        <p:txBody>
          <a:bodyPr/>
          <a:lstStyle/>
          <a:p>
            <a:pPr eaLnBrk="1" hangingPunct="1"/>
            <a:r>
              <a:rPr lang="en-US" altLang="en-US" sz="2400" i="1" dirty="0"/>
              <a:t>“You have limited time on Earth. You must try and use that period for the purpose of transforming your </a:t>
            </a:r>
            <a:r>
              <a:rPr lang="en-US" altLang="en-US" sz="2400" b="1" i="1" u="sng" dirty="0">
                <a:solidFill>
                  <a:srgbClr val="0070C0"/>
                </a:solidFill>
              </a:rPr>
              <a:t>country</a:t>
            </a:r>
            <a:r>
              <a:rPr lang="en-US" altLang="en-US" sz="2400" i="1" dirty="0"/>
              <a:t> into what you desire it to be…</a:t>
            </a:r>
            <a:r>
              <a:rPr lang="en-US" altLang="en-US" sz="2400" i="1" u="sng" dirty="0">
                <a:solidFill>
                  <a:srgbClr val="0070C0"/>
                </a:solidFill>
              </a:rPr>
              <a:t>democratic</a:t>
            </a:r>
            <a:r>
              <a:rPr lang="en-US" altLang="en-US" sz="2400" i="1" dirty="0"/>
              <a:t>, </a:t>
            </a:r>
            <a:r>
              <a:rPr lang="en-US" altLang="en-US" sz="2400" i="1" u="sng" dirty="0">
                <a:solidFill>
                  <a:srgbClr val="0070C0"/>
                </a:solidFill>
              </a:rPr>
              <a:t>non-racist</a:t>
            </a:r>
            <a:r>
              <a:rPr lang="en-US" altLang="en-US" sz="2400" i="1" dirty="0"/>
              <a:t>, </a:t>
            </a:r>
            <a:r>
              <a:rPr lang="en-US" altLang="en-US" sz="2400" i="1" u="sng" dirty="0">
                <a:solidFill>
                  <a:srgbClr val="0070C0"/>
                </a:solidFill>
              </a:rPr>
              <a:t>non-sexist</a:t>
            </a:r>
            <a:r>
              <a:rPr lang="en-US" altLang="en-US" sz="2400" i="1" dirty="0"/>
              <a:t>.”</a:t>
            </a:r>
            <a:r>
              <a:rPr lang="en-US" altLang="en-US" sz="2800" dirty="0"/>
              <a:t>	</a:t>
            </a:r>
            <a:r>
              <a:rPr lang="en-US" altLang="en-US" sz="1600" dirty="0"/>
              <a:t>-Nelson Mandela</a:t>
            </a:r>
          </a:p>
        </p:txBody>
      </p:sp>
      <p:sp>
        <p:nvSpPr>
          <p:cNvPr id="3" name="Content Placeholder 2">
            <a:extLst>
              <a:ext uri="{FF2B5EF4-FFF2-40B4-BE49-F238E27FC236}">
                <a16:creationId xmlns:a16="http://schemas.microsoft.com/office/drawing/2014/main" id="{7DD53CB6-CAAE-9542-9A2B-913005A4597B}"/>
              </a:ext>
            </a:extLst>
          </p:cNvPr>
          <p:cNvSpPr>
            <a:spLocks noGrp="1" noChangeArrowheads="1"/>
          </p:cNvSpPr>
          <p:nvPr>
            <p:ph idx="1"/>
          </p:nvPr>
        </p:nvSpPr>
        <p:spPr>
          <a:xfrm>
            <a:off x="166255" y="1600200"/>
            <a:ext cx="8839200" cy="4351337"/>
          </a:xfrm>
        </p:spPr>
        <p:txBody>
          <a:bodyPr/>
          <a:lstStyle/>
          <a:p>
            <a:pPr>
              <a:lnSpc>
                <a:spcPct val="100000"/>
              </a:lnSpc>
            </a:pPr>
            <a:r>
              <a:rPr lang="en-US" altLang="en-US" sz="2800" dirty="0"/>
              <a:t>Work independently. </a:t>
            </a:r>
          </a:p>
          <a:p>
            <a:pPr>
              <a:lnSpc>
                <a:spcPct val="100000"/>
              </a:lnSpc>
            </a:pPr>
            <a:r>
              <a:rPr lang="en-US" altLang="en-US" sz="2800" dirty="0"/>
              <a:t>Visit your favorite source for synonyms.</a:t>
            </a:r>
          </a:p>
          <a:p>
            <a:pPr>
              <a:lnSpc>
                <a:spcPct val="100000"/>
              </a:lnSpc>
            </a:pPr>
            <a:r>
              <a:rPr lang="en-US" altLang="en-US" sz="2800" dirty="0"/>
              <a:t>Select and write 3-4 synonyms for each underlined word.</a:t>
            </a:r>
          </a:p>
          <a:p>
            <a:pPr>
              <a:lnSpc>
                <a:spcPct val="100000"/>
              </a:lnSpc>
            </a:pPr>
            <a:r>
              <a:rPr lang="en-US" altLang="en-US" sz="2800" dirty="0"/>
              <a:t>Decide on one replacement for each of the underlined words in Mandela’s quote.</a:t>
            </a:r>
          </a:p>
          <a:p>
            <a:pPr>
              <a:lnSpc>
                <a:spcPct val="100000"/>
              </a:lnSpc>
            </a:pPr>
            <a:r>
              <a:rPr lang="en-US" altLang="en-US" sz="2800" dirty="0"/>
              <a:t>Generate a similar statement the speaks to your why. </a:t>
            </a:r>
          </a:p>
          <a:p>
            <a:pPr marL="0" indent="0" eaLnBrk="1" hangingPunct="1">
              <a:lnSpc>
                <a:spcPct val="100000"/>
              </a:lnSpc>
              <a:buFont typeface="Arial" panose="020B0604020202020204" pitchFamily="34" charset="0"/>
              <a:buNone/>
            </a:pPr>
            <a:r>
              <a:rPr lang="en-US" altLang="en-US" sz="2800" i="1" dirty="0"/>
              <a:t>Example: “</a:t>
            </a:r>
            <a:r>
              <a:rPr lang="en-US" altLang="en-US" sz="2800" i="1" u="sng" dirty="0">
                <a:solidFill>
                  <a:srgbClr val="0070C0"/>
                </a:solidFill>
              </a:rPr>
              <a:t>country</a:t>
            </a:r>
            <a:r>
              <a:rPr lang="en-US" altLang="en-US" sz="2800" i="1" dirty="0"/>
              <a:t>”</a:t>
            </a:r>
            <a:endParaRPr lang="en-US" altLang="en-US" sz="2800" dirty="0"/>
          </a:p>
          <a:p>
            <a:pPr marL="0" indent="0" eaLnBrk="1" hangingPunct="1">
              <a:buFont typeface="Arial" panose="020B0604020202020204" pitchFamily="34" charset="0"/>
              <a:buNone/>
            </a:pPr>
            <a:endParaRPr lang="en-US" altLang="en-US" sz="3600" dirty="0"/>
          </a:p>
        </p:txBody>
      </p:sp>
      <p:sp>
        <p:nvSpPr>
          <p:cNvPr id="2" name="TextBox 1">
            <a:extLst>
              <a:ext uri="{FF2B5EF4-FFF2-40B4-BE49-F238E27FC236}">
                <a16:creationId xmlns:a16="http://schemas.microsoft.com/office/drawing/2014/main" id="{621B9A96-5229-0A4B-B934-A4067DC8AD0E}"/>
              </a:ext>
            </a:extLst>
          </p:cNvPr>
          <p:cNvSpPr txBox="1"/>
          <p:nvPr/>
        </p:nvSpPr>
        <p:spPr>
          <a:xfrm>
            <a:off x="1681249" y="5773023"/>
            <a:ext cx="914400" cy="369332"/>
          </a:xfrm>
          <a:prstGeom prst="rect">
            <a:avLst/>
          </a:prstGeom>
          <a:noFill/>
        </p:spPr>
        <p:txBody>
          <a:bodyPr wrap="square" rtlCol="0">
            <a:spAutoFit/>
          </a:bodyPr>
          <a:lstStyle/>
          <a:p>
            <a:r>
              <a:rPr lang="en-US" altLang="en-US" i="1" dirty="0">
                <a:solidFill>
                  <a:srgbClr val="0070C0"/>
                </a:solidFill>
              </a:rPr>
              <a:t>district</a:t>
            </a:r>
            <a:endParaRPr lang="en-US" dirty="0"/>
          </a:p>
        </p:txBody>
      </p:sp>
      <p:sp>
        <p:nvSpPr>
          <p:cNvPr id="4" name="TextBox 3">
            <a:extLst>
              <a:ext uri="{FF2B5EF4-FFF2-40B4-BE49-F238E27FC236}">
                <a16:creationId xmlns:a16="http://schemas.microsoft.com/office/drawing/2014/main" id="{7742899C-A3D1-F945-A156-DB01F3CBF38D}"/>
              </a:ext>
            </a:extLst>
          </p:cNvPr>
          <p:cNvSpPr txBox="1"/>
          <p:nvPr/>
        </p:nvSpPr>
        <p:spPr>
          <a:xfrm>
            <a:off x="1676400" y="6061869"/>
            <a:ext cx="838200" cy="369332"/>
          </a:xfrm>
          <a:prstGeom prst="rect">
            <a:avLst/>
          </a:prstGeom>
          <a:noFill/>
        </p:spPr>
        <p:txBody>
          <a:bodyPr wrap="square" rtlCol="0">
            <a:spAutoFit/>
          </a:bodyPr>
          <a:lstStyle/>
          <a:p>
            <a:r>
              <a:rPr lang="en-US" altLang="en-US" i="1" dirty="0">
                <a:solidFill>
                  <a:srgbClr val="0070C0"/>
                </a:solidFill>
              </a:rPr>
              <a:t>school</a:t>
            </a:r>
            <a:endParaRPr lang="en-US" dirty="0"/>
          </a:p>
        </p:txBody>
      </p:sp>
      <p:sp>
        <p:nvSpPr>
          <p:cNvPr id="5" name="TextBox 4">
            <a:extLst>
              <a:ext uri="{FF2B5EF4-FFF2-40B4-BE49-F238E27FC236}">
                <a16:creationId xmlns:a16="http://schemas.microsoft.com/office/drawing/2014/main" id="{05F153F8-F936-5D4A-A7BE-47FF56A0A906}"/>
              </a:ext>
            </a:extLst>
          </p:cNvPr>
          <p:cNvSpPr txBox="1"/>
          <p:nvPr/>
        </p:nvSpPr>
        <p:spPr>
          <a:xfrm>
            <a:off x="1676400" y="5181600"/>
            <a:ext cx="1295400" cy="369332"/>
          </a:xfrm>
          <a:prstGeom prst="rect">
            <a:avLst/>
          </a:prstGeom>
          <a:noFill/>
        </p:spPr>
        <p:txBody>
          <a:bodyPr wrap="square" rtlCol="0">
            <a:spAutoFit/>
          </a:bodyPr>
          <a:lstStyle/>
          <a:p>
            <a:r>
              <a:rPr lang="en-US" altLang="en-US" i="1" dirty="0">
                <a:solidFill>
                  <a:srgbClr val="0070C0"/>
                </a:solidFill>
              </a:rPr>
              <a:t>community</a:t>
            </a:r>
            <a:endParaRPr lang="en-US" dirty="0"/>
          </a:p>
        </p:txBody>
      </p:sp>
      <p:sp>
        <p:nvSpPr>
          <p:cNvPr id="7" name="TextBox 6">
            <a:extLst>
              <a:ext uri="{FF2B5EF4-FFF2-40B4-BE49-F238E27FC236}">
                <a16:creationId xmlns:a16="http://schemas.microsoft.com/office/drawing/2014/main" id="{28F8E91F-49E0-384A-A865-018587CC9DD4}"/>
              </a:ext>
            </a:extLst>
          </p:cNvPr>
          <p:cNvSpPr txBox="1"/>
          <p:nvPr/>
        </p:nvSpPr>
        <p:spPr>
          <a:xfrm>
            <a:off x="1676400" y="5476598"/>
            <a:ext cx="1752600" cy="369332"/>
          </a:xfrm>
          <a:prstGeom prst="rect">
            <a:avLst/>
          </a:prstGeom>
          <a:noFill/>
        </p:spPr>
        <p:txBody>
          <a:bodyPr wrap="square" rtlCol="0">
            <a:spAutoFit/>
          </a:bodyPr>
          <a:lstStyle/>
          <a:p>
            <a:r>
              <a:rPr lang="en-US" altLang="en-US" i="1" dirty="0">
                <a:solidFill>
                  <a:srgbClr val="0070C0"/>
                </a:solidFill>
              </a:rPr>
              <a:t>neighborhood</a:t>
            </a:r>
            <a:endParaRPr lang="en-US" dirty="0"/>
          </a:p>
        </p:txBody>
      </p:sp>
    </p:spTree>
    <p:extLst>
      <p:ext uri="{BB962C8B-B14F-4D97-AF65-F5344CB8AC3E}">
        <p14:creationId xmlns:p14="http://schemas.microsoft.com/office/powerpoint/2010/main" val="3780967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3000" fill="hold"/>
                                        <p:tgtEl>
                                          <p:spTgt spid="20481"/>
                                        </p:tgtEl>
                                        <p:attrNameLst>
                                          <p:attrName>ppt_x</p:attrName>
                                        </p:attrNameLst>
                                      </p:cBhvr>
                                      <p:tavLst>
                                        <p:tav tm="0">
                                          <p:val>
                                            <p:strVal val="#ppt_x"/>
                                          </p:val>
                                        </p:tav>
                                        <p:tav tm="100000">
                                          <p:val>
                                            <p:strVal val="#ppt_x"/>
                                          </p:val>
                                        </p:tav>
                                      </p:tavLst>
                                    </p:anim>
                                    <p:anim calcmode="lin" valueType="num">
                                      <p:cBhvr additive="base">
                                        <p:cTn id="8" dur="30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ppt_x"/>
                                          </p:val>
                                        </p:tav>
                                        <p:tav tm="100000">
                                          <p:val>
                                            <p:strVal val="#ppt_x"/>
                                          </p:val>
                                        </p:tav>
                                      </p:tavLst>
                                    </p:anim>
                                    <p:anim calcmode="lin" valueType="num">
                                      <p:cBhvr additive="base">
                                        <p:cTn id="6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 grpId="0"/>
      <p:bldP spid="4" grpId="0"/>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44D8-19A3-704D-A05B-29C6F71BF03B}"/>
              </a:ext>
            </a:extLst>
          </p:cNvPr>
          <p:cNvSpPr>
            <a:spLocks noGrp="1"/>
          </p:cNvSpPr>
          <p:nvPr>
            <p:ph type="title"/>
          </p:nvPr>
        </p:nvSpPr>
        <p:spPr>
          <a:xfrm>
            <a:off x="266700" y="714013"/>
            <a:ext cx="7886700" cy="1325563"/>
          </a:xfrm>
        </p:spPr>
        <p:txBody>
          <a:bodyPr/>
          <a:lstStyle/>
          <a:p>
            <a:r>
              <a:rPr lang="en-US" dirty="0"/>
              <a:t>The “Speaker-Seeker” Challenge </a:t>
            </a:r>
            <a:r>
              <a:rPr lang="en-US" sz="2000" dirty="0"/>
              <a:t>–Sharla Foster</a:t>
            </a:r>
          </a:p>
        </p:txBody>
      </p:sp>
      <p:sp>
        <p:nvSpPr>
          <p:cNvPr id="3" name="Content Placeholder 2">
            <a:extLst>
              <a:ext uri="{FF2B5EF4-FFF2-40B4-BE49-F238E27FC236}">
                <a16:creationId xmlns:a16="http://schemas.microsoft.com/office/drawing/2014/main" id="{B852E476-ED5F-4846-900B-A21AF44F5472}"/>
              </a:ext>
            </a:extLst>
          </p:cNvPr>
          <p:cNvSpPr>
            <a:spLocks noGrp="1"/>
          </p:cNvSpPr>
          <p:nvPr>
            <p:ph idx="1"/>
          </p:nvPr>
        </p:nvSpPr>
        <p:spPr>
          <a:xfrm>
            <a:off x="290253" y="1828800"/>
            <a:ext cx="8610600" cy="4351338"/>
          </a:xfrm>
        </p:spPr>
        <p:txBody>
          <a:bodyPr/>
          <a:lstStyle/>
          <a:p>
            <a:r>
              <a:rPr lang="en-US" sz="2800" dirty="0"/>
              <a:t>Join your breakout room. </a:t>
            </a:r>
          </a:p>
          <a:p>
            <a:r>
              <a:rPr lang="en-US" sz="2800" dirty="0"/>
              <a:t>Greet everyone and introduce yourselves.</a:t>
            </a:r>
          </a:p>
          <a:p>
            <a:r>
              <a:rPr lang="en-US" sz="2800" i="1" dirty="0">
                <a:solidFill>
                  <a:srgbClr val="0070C0"/>
                </a:solidFill>
              </a:rPr>
              <a:t>The Speaker Seeker </a:t>
            </a:r>
            <a:r>
              <a:rPr lang="en-US" sz="2800" dirty="0"/>
              <a:t>is the person who is sitting closest to a flowing water source (sink, shower, hose,…). </a:t>
            </a:r>
          </a:p>
          <a:p>
            <a:r>
              <a:rPr lang="en-US" sz="2800" dirty="0"/>
              <a:t>This person is the leader, shares first and keeps the sharing flowing.</a:t>
            </a:r>
          </a:p>
          <a:p>
            <a:r>
              <a:rPr lang="en-US" sz="2800" dirty="0"/>
              <a:t>Share your Mash Ups with your group.</a:t>
            </a:r>
          </a:p>
          <a:p>
            <a:r>
              <a:rPr lang="en-US" sz="2800" dirty="0"/>
              <a:t>Affirm each other, ask questions, make connections.</a:t>
            </a:r>
          </a:p>
          <a:p>
            <a:r>
              <a:rPr lang="en-US" sz="2800" dirty="0"/>
              <a:t>When you get the signal to return to the main room, say goodbye to your group.</a:t>
            </a:r>
          </a:p>
          <a:p>
            <a:endParaRPr lang="en-US" sz="2800" dirty="0"/>
          </a:p>
          <a:p>
            <a:endParaRPr lang="en-US" sz="2800" dirty="0"/>
          </a:p>
        </p:txBody>
      </p:sp>
      <p:pic>
        <p:nvPicPr>
          <p:cNvPr id="4" name="Picture 3">
            <a:extLst>
              <a:ext uri="{FF2B5EF4-FFF2-40B4-BE49-F238E27FC236}">
                <a16:creationId xmlns:a16="http://schemas.microsoft.com/office/drawing/2014/main" id="{AC1248FB-B444-9748-9458-5F345C1147B2}"/>
              </a:ext>
            </a:extLst>
          </p:cNvPr>
          <p:cNvPicPr>
            <a:picLocks noChangeAspect="1"/>
          </p:cNvPicPr>
          <p:nvPr/>
        </p:nvPicPr>
        <p:blipFill>
          <a:blip r:embed="rId2"/>
          <a:stretch>
            <a:fillRect/>
          </a:stretch>
        </p:blipFill>
        <p:spPr>
          <a:xfrm>
            <a:off x="152400" y="152400"/>
            <a:ext cx="1073150" cy="800100"/>
          </a:xfrm>
          <a:prstGeom prst="rect">
            <a:avLst/>
          </a:prstGeom>
          <a:ln w="28575">
            <a:solidFill>
              <a:srgbClr val="FFC000"/>
            </a:solidFill>
          </a:ln>
        </p:spPr>
      </p:pic>
      <p:pic>
        <p:nvPicPr>
          <p:cNvPr id="7" name="Picture 6">
            <a:extLst>
              <a:ext uri="{FF2B5EF4-FFF2-40B4-BE49-F238E27FC236}">
                <a16:creationId xmlns:a16="http://schemas.microsoft.com/office/drawing/2014/main" id="{D9D6F249-0481-3A4F-906D-2ADC0EC53AE9}"/>
              </a:ext>
            </a:extLst>
          </p:cNvPr>
          <p:cNvPicPr>
            <a:picLocks noChangeAspect="1"/>
          </p:cNvPicPr>
          <p:nvPr/>
        </p:nvPicPr>
        <p:blipFill>
          <a:blip r:embed="rId3"/>
          <a:stretch>
            <a:fillRect/>
          </a:stretch>
        </p:blipFill>
        <p:spPr>
          <a:xfrm>
            <a:off x="7889752" y="262008"/>
            <a:ext cx="980621" cy="876300"/>
          </a:xfrm>
          <a:prstGeom prst="rect">
            <a:avLst/>
          </a:prstGeom>
          <a:ln w="28575">
            <a:solidFill>
              <a:schemeClr val="accent1"/>
            </a:solidFill>
          </a:ln>
        </p:spPr>
      </p:pic>
      <p:pic>
        <p:nvPicPr>
          <p:cNvPr id="6" name="Picture 5">
            <a:extLst>
              <a:ext uri="{FF2B5EF4-FFF2-40B4-BE49-F238E27FC236}">
                <a16:creationId xmlns:a16="http://schemas.microsoft.com/office/drawing/2014/main" id="{DE37FF6C-E637-C242-A4CE-8A830AF253A7}"/>
              </a:ext>
            </a:extLst>
          </p:cNvPr>
          <p:cNvPicPr>
            <a:picLocks noChangeAspect="1"/>
          </p:cNvPicPr>
          <p:nvPr/>
        </p:nvPicPr>
        <p:blipFill>
          <a:blip r:embed="rId4"/>
          <a:stretch>
            <a:fillRect/>
          </a:stretch>
        </p:blipFill>
        <p:spPr>
          <a:xfrm>
            <a:off x="7985529" y="5867400"/>
            <a:ext cx="938877" cy="899960"/>
          </a:xfrm>
          <a:prstGeom prst="rect">
            <a:avLst/>
          </a:prstGeom>
          <a:ln>
            <a:solidFill>
              <a:srgbClr val="C00000"/>
            </a:solidFill>
          </a:ln>
        </p:spPr>
      </p:pic>
    </p:spTree>
    <p:extLst>
      <p:ext uri="{BB962C8B-B14F-4D97-AF65-F5344CB8AC3E}">
        <p14:creationId xmlns:p14="http://schemas.microsoft.com/office/powerpoint/2010/main" val="3833273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3D2-9A90-5045-AC27-E69585FA6086}"/>
              </a:ext>
            </a:extLst>
          </p:cNvPr>
          <p:cNvSpPr>
            <a:spLocks noGrp="1"/>
          </p:cNvSpPr>
          <p:nvPr>
            <p:ph type="title"/>
          </p:nvPr>
        </p:nvSpPr>
        <p:spPr>
          <a:xfrm>
            <a:off x="628650" y="1828800"/>
            <a:ext cx="7886700" cy="1325563"/>
          </a:xfrm>
        </p:spPr>
        <p:txBody>
          <a:bodyPr/>
          <a:lstStyle/>
          <a:p>
            <a:pPr algn="ctr"/>
            <a:r>
              <a:rPr lang="en-US" sz="5400" dirty="0"/>
              <a:t>Community Conversation</a:t>
            </a:r>
          </a:p>
        </p:txBody>
      </p:sp>
      <p:pic>
        <p:nvPicPr>
          <p:cNvPr id="4" name="Picture 3">
            <a:extLst>
              <a:ext uri="{FF2B5EF4-FFF2-40B4-BE49-F238E27FC236}">
                <a16:creationId xmlns:a16="http://schemas.microsoft.com/office/drawing/2014/main" id="{CD608238-2FA0-684C-BBF5-B386CF7AC395}"/>
              </a:ext>
            </a:extLst>
          </p:cNvPr>
          <p:cNvPicPr>
            <a:picLocks noChangeAspect="1"/>
          </p:cNvPicPr>
          <p:nvPr/>
        </p:nvPicPr>
        <p:blipFill>
          <a:blip r:embed="rId2"/>
          <a:stretch>
            <a:fillRect/>
          </a:stretch>
        </p:blipFill>
        <p:spPr>
          <a:xfrm>
            <a:off x="1981200" y="3200400"/>
            <a:ext cx="5270500" cy="3149600"/>
          </a:xfrm>
          <a:prstGeom prst="rect">
            <a:avLst/>
          </a:prstGeom>
          <a:ln>
            <a:solidFill>
              <a:schemeClr val="tx1"/>
            </a:solidFill>
          </a:ln>
        </p:spPr>
      </p:pic>
      <p:sp>
        <p:nvSpPr>
          <p:cNvPr id="5" name="TextBox 4">
            <a:extLst>
              <a:ext uri="{FF2B5EF4-FFF2-40B4-BE49-F238E27FC236}">
                <a16:creationId xmlns:a16="http://schemas.microsoft.com/office/drawing/2014/main" id="{3DBB5694-D3B7-1B49-B464-56F36AD9E8AB}"/>
              </a:ext>
            </a:extLst>
          </p:cNvPr>
          <p:cNvSpPr txBox="1"/>
          <p:nvPr/>
        </p:nvSpPr>
        <p:spPr>
          <a:xfrm rot="1305154">
            <a:off x="5378256" y="722495"/>
            <a:ext cx="2819400" cy="400110"/>
          </a:xfrm>
          <a:prstGeom prst="rect">
            <a:avLst/>
          </a:prstGeom>
          <a:noFill/>
        </p:spPr>
        <p:txBody>
          <a:bodyPr wrap="square" rtlCol="0">
            <a:spAutoFit/>
          </a:bodyPr>
          <a:lstStyle/>
          <a:p>
            <a:pPr algn="ctr"/>
            <a:r>
              <a:rPr lang="en-US" sz="2000" b="1" dirty="0">
                <a:solidFill>
                  <a:srgbClr val="C00000"/>
                </a:solidFill>
              </a:rPr>
              <a:t>Collective Connections</a:t>
            </a:r>
          </a:p>
        </p:txBody>
      </p:sp>
    </p:spTree>
    <p:extLst>
      <p:ext uri="{BB962C8B-B14F-4D97-AF65-F5344CB8AC3E}">
        <p14:creationId xmlns:p14="http://schemas.microsoft.com/office/powerpoint/2010/main" val="3864682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C58B-5A76-814F-B8D4-AD7943CFF3B7}"/>
              </a:ext>
            </a:extLst>
          </p:cNvPr>
          <p:cNvSpPr>
            <a:spLocks noGrp="1"/>
          </p:cNvSpPr>
          <p:nvPr>
            <p:ph type="title"/>
          </p:nvPr>
        </p:nvSpPr>
        <p:spPr>
          <a:xfrm>
            <a:off x="0" y="-35870"/>
            <a:ext cx="2666999" cy="380936"/>
          </a:xfrm>
        </p:spPr>
        <p:txBody>
          <a:bodyPr/>
          <a:lstStyle/>
          <a:p>
            <a:r>
              <a:rPr lang="en-US" sz="2000" b="1" dirty="0"/>
              <a:t>The Capacity Equation</a:t>
            </a:r>
          </a:p>
        </p:txBody>
      </p:sp>
      <p:pic>
        <p:nvPicPr>
          <p:cNvPr id="5" name="Picture 4">
            <a:extLst>
              <a:ext uri="{FF2B5EF4-FFF2-40B4-BE49-F238E27FC236}">
                <a16:creationId xmlns:a16="http://schemas.microsoft.com/office/drawing/2014/main" id="{5FEAE469-7C30-8C4C-BBA7-22DEB61C31FB}"/>
              </a:ext>
            </a:extLst>
          </p:cNvPr>
          <p:cNvPicPr>
            <a:picLocks noChangeAspect="1"/>
          </p:cNvPicPr>
          <p:nvPr/>
        </p:nvPicPr>
        <p:blipFill>
          <a:blip r:embed="rId2"/>
          <a:stretch>
            <a:fillRect/>
          </a:stretch>
        </p:blipFill>
        <p:spPr>
          <a:xfrm>
            <a:off x="152400" y="299029"/>
            <a:ext cx="3810000" cy="2003707"/>
          </a:xfrm>
          <a:prstGeom prst="rect">
            <a:avLst/>
          </a:prstGeom>
          <a:ln w="38100">
            <a:solidFill>
              <a:srgbClr val="BF2AC4"/>
            </a:solidFill>
          </a:ln>
        </p:spPr>
      </p:pic>
      <p:sp>
        <p:nvSpPr>
          <p:cNvPr id="3" name="TextBox 2">
            <a:extLst>
              <a:ext uri="{FF2B5EF4-FFF2-40B4-BE49-F238E27FC236}">
                <a16:creationId xmlns:a16="http://schemas.microsoft.com/office/drawing/2014/main" id="{51C12DFB-1A6F-7B49-BAEA-59258EBCEEA4}"/>
              </a:ext>
            </a:extLst>
          </p:cNvPr>
          <p:cNvSpPr txBox="1"/>
          <p:nvPr/>
        </p:nvSpPr>
        <p:spPr>
          <a:xfrm>
            <a:off x="4086520" y="317718"/>
            <a:ext cx="3990680" cy="1708160"/>
          </a:xfrm>
          <a:prstGeom prst="rect">
            <a:avLst/>
          </a:prstGeom>
          <a:noFill/>
          <a:ln w="38100">
            <a:solidFill>
              <a:schemeClr val="tx1">
                <a:lumMod val="95000"/>
                <a:lumOff val="5000"/>
              </a:schemeClr>
            </a:solidFill>
          </a:ln>
        </p:spPr>
        <p:txBody>
          <a:bodyPr wrap="square" rtlCol="0">
            <a:spAutoFit/>
          </a:bodyPr>
          <a:lstStyle/>
          <a:p>
            <a:r>
              <a:rPr lang="en-US" sz="2800" dirty="0"/>
              <a:t>Let’s deconstruct </a:t>
            </a:r>
            <a:r>
              <a:rPr lang="en-US" sz="2800" i="1" dirty="0">
                <a:solidFill>
                  <a:srgbClr val="0070C0"/>
                </a:solidFill>
              </a:rPr>
              <a:t>The We </a:t>
            </a:r>
            <a:r>
              <a:rPr lang="en-US" sz="2800" dirty="0"/>
              <a:t>experience in the context using System Equity Tools. </a:t>
            </a:r>
            <a:r>
              <a:rPr lang="en-US" sz="1050" dirty="0">
                <a:solidFill>
                  <a:srgbClr val="0070C0"/>
                </a:solidFill>
              </a:rPr>
              <a:t>(5 minutes)</a:t>
            </a:r>
          </a:p>
          <a:p>
            <a:endParaRPr lang="en-US" sz="1050" dirty="0">
              <a:solidFill>
                <a:srgbClr val="0070C0"/>
              </a:solidFill>
            </a:endParaRPr>
          </a:p>
        </p:txBody>
      </p:sp>
      <p:pic>
        <p:nvPicPr>
          <p:cNvPr id="6" name="Picture 5">
            <a:extLst>
              <a:ext uri="{FF2B5EF4-FFF2-40B4-BE49-F238E27FC236}">
                <a16:creationId xmlns:a16="http://schemas.microsoft.com/office/drawing/2014/main" id="{330D3016-F6D2-4F7B-9806-727D52F461A6}"/>
              </a:ext>
            </a:extLst>
          </p:cNvPr>
          <p:cNvPicPr>
            <a:picLocks noChangeAspect="1"/>
          </p:cNvPicPr>
          <p:nvPr/>
        </p:nvPicPr>
        <p:blipFill>
          <a:blip r:embed="rId3"/>
          <a:stretch>
            <a:fillRect/>
          </a:stretch>
        </p:blipFill>
        <p:spPr>
          <a:xfrm>
            <a:off x="990600" y="2333808"/>
            <a:ext cx="6934200" cy="4545105"/>
          </a:xfrm>
          <a:prstGeom prst="rect">
            <a:avLst/>
          </a:prstGeom>
        </p:spPr>
      </p:pic>
    </p:spTree>
    <p:extLst>
      <p:ext uri="{BB962C8B-B14F-4D97-AF65-F5344CB8AC3E}">
        <p14:creationId xmlns:p14="http://schemas.microsoft.com/office/powerpoint/2010/main" val="400867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28D333-2357-4256-A1A4-8F3BD951FC7D}"/>
              </a:ext>
            </a:extLst>
          </p:cNvPr>
          <p:cNvPicPr>
            <a:picLocks noChangeAspect="1"/>
          </p:cNvPicPr>
          <p:nvPr/>
        </p:nvPicPr>
        <p:blipFill>
          <a:blip r:embed="rId2"/>
          <a:stretch>
            <a:fillRect/>
          </a:stretch>
        </p:blipFill>
        <p:spPr>
          <a:xfrm>
            <a:off x="0" y="432227"/>
            <a:ext cx="9144000" cy="5993546"/>
          </a:xfrm>
          <a:prstGeom prst="rect">
            <a:avLst/>
          </a:prstGeom>
        </p:spPr>
      </p:pic>
    </p:spTree>
    <p:extLst>
      <p:ext uri="{BB962C8B-B14F-4D97-AF65-F5344CB8AC3E}">
        <p14:creationId xmlns:p14="http://schemas.microsoft.com/office/powerpoint/2010/main" val="54214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0383-E09A-2E40-8841-45831865B98E}"/>
              </a:ext>
            </a:extLst>
          </p:cNvPr>
          <p:cNvSpPr>
            <a:spLocks noGrp="1"/>
          </p:cNvSpPr>
          <p:nvPr>
            <p:ph type="title"/>
          </p:nvPr>
        </p:nvSpPr>
        <p:spPr>
          <a:xfrm>
            <a:off x="891533" y="419831"/>
            <a:ext cx="3727035" cy="1325563"/>
          </a:xfrm>
        </p:spPr>
        <p:txBody>
          <a:bodyPr/>
          <a:lstStyle/>
          <a:p>
            <a:pPr algn="ctr"/>
            <a:r>
              <a:rPr lang="en-US" dirty="0">
                <a:latin typeface="Avenir Book" panose="02000503020000020003" pitchFamily="2" charset="0"/>
                <a:ea typeface="Palatino" pitchFamily="2" charset="77"/>
              </a:rPr>
              <a:t>Today’s Flow</a:t>
            </a:r>
          </a:p>
        </p:txBody>
      </p:sp>
      <p:sp>
        <p:nvSpPr>
          <p:cNvPr id="5" name="TextBox 4">
            <a:extLst>
              <a:ext uri="{FF2B5EF4-FFF2-40B4-BE49-F238E27FC236}">
                <a16:creationId xmlns:a16="http://schemas.microsoft.com/office/drawing/2014/main" id="{2A7A6DA4-E2A3-3240-A2F8-D663AAFC4B4E}"/>
              </a:ext>
            </a:extLst>
          </p:cNvPr>
          <p:cNvSpPr txBox="1"/>
          <p:nvPr/>
        </p:nvSpPr>
        <p:spPr>
          <a:xfrm>
            <a:off x="651452" y="1577876"/>
            <a:ext cx="1558347" cy="2308324"/>
          </a:xfrm>
          <a:prstGeom prst="rect">
            <a:avLst/>
          </a:prstGeom>
          <a:noFill/>
          <a:ln>
            <a:solidFill>
              <a:schemeClr val="tx1"/>
            </a:solidFill>
          </a:ln>
        </p:spPr>
        <p:txBody>
          <a:bodyPr wrap="square" rtlCol="0" anchor="ctr">
            <a:spAutoFit/>
          </a:bodyPr>
          <a:lstStyle/>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Introductions</a:t>
            </a:r>
          </a:p>
          <a:p>
            <a:pPr algn="ctr"/>
            <a:r>
              <a:rPr lang="en-US" b="1" dirty="0">
                <a:latin typeface="Avenir Book" panose="02000503020000020003" pitchFamily="2" charset="0"/>
                <a:ea typeface="Palatino" pitchFamily="2" charset="77"/>
              </a:rPr>
              <a:t>&amp;</a:t>
            </a:r>
          </a:p>
          <a:p>
            <a:pPr algn="ctr"/>
            <a:r>
              <a:rPr lang="en-US" b="1" dirty="0">
                <a:latin typeface="Avenir Book" panose="02000503020000020003" pitchFamily="2" charset="0"/>
                <a:ea typeface="Palatino" pitchFamily="2" charset="77"/>
              </a:rPr>
              <a:t>Overview</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81667B04-3A82-0E42-9843-414730E43CAC}"/>
              </a:ext>
            </a:extLst>
          </p:cNvPr>
          <p:cNvSpPr txBox="1"/>
          <p:nvPr/>
        </p:nvSpPr>
        <p:spPr>
          <a:xfrm>
            <a:off x="2435880" y="1532998"/>
            <a:ext cx="1678920" cy="2369880"/>
          </a:xfrm>
          <a:prstGeom prst="rect">
            <a:avLst/>
          </a:prstGeom>
          <a:noFill/>
          <a:ln>
            <a:solidFill>
              <a:schemeClr val="tx1"/>
            </a:solidFill>
          </a:ln>
        </p:spPr>
        <p:txBody>
          <a:bodyPr wrap="square" rtlCol="0">
            <a:spAutoFit/>
          </a:bodyPr>
          <a:lstStyle/>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Our Why</a:t>
            </a:r>
          </a:p>
          <a:p>
            <a:endParaRPr lang="en-US" sz="1400" b="1" i="1" dirty="0">
              <a:latin typeface="Avenir Book" panose="02000503020000020003" pitchFamily="2" charset="0"/>
              <a:ea typeface="Palatino" pitchFamily="2" charset="77"/>
            </a:endParaRPr>
          </a:p>
          <a:p>
            <a:r>
              <a:rPr lang="en-US" sz="1400" b="1" i="1" dirty="0">
                <a:solidFill>
                  <a:srgbClr val="0070C0"/>
                </a:solidFill>
                <a:latin typeface="Lucida Handwriting" panose="03010101010101010101" pitchFamily="66" charset="77"/>
                <a:ea typeface="Palatino" pitchFamily="2" charset="77"/>
              </a:rPr>
              <a:t>The I</a:t>
            </a:r>
          </a:p>
          <a:p>
            <a:r>
              <a:rPr lang="en-US" sz="1400" b="1" i="1" dirty="0">
                <a:latin typeface="Avenir Book" panose="02000503020000020003" pitchFamily="2" charset="0"/>
                <a:ea typeface="Palatino" pitchFamily="2" charset="77"/>
              </a:rPr>
              <a:t>       </a:t>
            </a:r>
          </a:p>
          <a:p>
            <a:r>
              <a:rPr lang="en-US" sz="1400" b="1" i="1" dirty="0">
                <a:latin typeface="Avenir Book" panose="02000503020000020003" pitchFamily="2" charset="0"/>
                <a:ea typeface="Palatino" pitchFamily="2" charset="77"/>
              </a:rPr>
              <a:t>      </a:t>
            </a:r>
            <a:r>
              <a:rPr lang="en-US" sz="1400" b="1" i="1" dirty="0">
                <a:solidFill>
                  <a:srgbClr val="0070C0"/>
                </a:solidFill>
                <a:latin typeface="Lucida Handwriting" panose="03010101010101010101" pitchFamily="66" charset="77"/>
                <a:ea typeface="Palatino" pitchFamily="2" charset="77"/>
              </a:rPr>
              <a:t>The We</a:t>
            </a:r>
          </a:p>
          <a:p>
            <a:pPr algn="ctr"/>
            <a:endParaRPr lang="en-US" sz="1400" b="1" i="1" dirty="0">
              <a:latin typeface="Avenir Book" panose="02000503020000020003" pitchFamily="2" charset="0"/>
              <a:ea typeface="Palatino" pitchFamily="2" charset="77"/>
            </a:endParaRPr>
          </a:p>
          <a:p>
            <a:pPr algn="ctr"/>
            <a:r>
              <a:rPr lang="en-US" sz="1400" b="1" i="1" dirty="0">
                <a:latin typeface="Avenir Book" panose="02000503020000020003" pitchFamily="2" charset="0"/>
                <a:ea typeface="Palatino" pitchFamily="2" charset="77"/>
              </a:rPr>
              <a:t>         </a:t>
            </a:r>
            <a:r>
              <a:rPr lang="en-US" sz="1400" b="1" i="1" dirty="0">
                <a:solidFill>
                  <a:srgbClr val="0070C0"/>
                </a:solidFill>
                <a:latin typeface="Lucida Handwriting" panose="03010101010101010101" pitchFamily="66" charset="77"/>
                <a:ea typeface="Palatino" pitchFamily="2" charset="77"/>
              </a:rPr>
              <a:t>The Will</a:t>
            </a:r>
          </a:p>
          <a:p>
            <a:pPr algn="ctr"/>
            <a:endParaRPr lang="en-US" sz="1400" b="1" i="1" dirty="0">
              <a:solidFill>
                <a:srgbClr val="0070C0"/>
              </a:solidFill>
              <a:latin typeface="Lucida Handwriting" panose="03010101010101010101" pitchFamily="66" charset="77"/>
              <a:ea typeface="Palatino" pitchFamily="2" charset="77"/>
            </a:endParaRPr>
          </a:p>
          <a:p>
            <a:pPr algn="ctr"/>
            <a:endParaRPr lang="en-US" sz="1400" b="1" i="1" dirty="0">
              <a:latin typeface="Avenir Book" panose="02000503020000020003" pitchFamily="2" charset="0"/>
              <a:ea typeface="Palatino" pitchFamily="2" charset="77"/>
            </a:endParaRPr>
          </a:p>
        </p:txBody>
      </p:sp>
      <p:sp>
        <p:nvSpPr>
          <p:cNvPr id="7" name="TextBox 6">
            <a:extLst>
              <a:ext uri="{FF2B5EF4-FFF2-40B4-BE49-F238E27FC236}">
                <a16:creationId xmlns:a16="http://schemas.microsoft.com/office/drawing/2014/main" id="{06D58000-67DD-0B4E-9BC8-F4A1752BE329}"/>
              </a:ext>
            </a:extLst>
          </p:cNvPr>
          <p:cNvSpPr txBox="1"/>
          <p:nvPr/>
        </p:nvSpPr>
        <p:spPr>
          <a:xfrm>
            <a:off x="4340882" y="1529776"/>
            <a:ext cx="1678918" cy="2369880"/>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Lifting </a:t>
            </a:r>
          </a:p>
          <a:p>
            <a:pPr algn="ctr"/>
            <a:r>
              <a:rPr lang="en-US" b="1" dirty="0">
                <a:latin typeface="Avenir Book" panose="02000503020000020003" pitchFamily="2" charset="0"/>
                <a:ea typeface="Palatino" pitchFamily="2" charset="77"/>
              </a:rPr>
              <a:t>All </a:t>
            </a:r>
          </a:p>
          <a:p>
            <a:pPr algn="ctr"/>
            <a:r>
              <a:rPr lang="en-US" b="1" dirty="0">
                <a:latin typeface="Avenir Book" panose="02000503020000020003" pitchFamily="2" charset="0"/>
                <a:ea typeface="Palatino" pitchFamily="2" charset="77"/>
              </a:rPr>
              <a:t>Voices</a:t>
            </a:r>
          </a:p>
          <a:p>
            <a:pPr algn="ctr"/>
            <a:endParaRPr lang="en-US" b="1" dirty="0">
              <a:latin typeface="Avenir Book" panose="02000503020000020003" pitchFamily="2" charset="0"/>
              <a:ea typeface="Palatino" pitchFamily="2" charset="77"/>
            </a:endParaRPr>
          </a:p>
          <a:p>
            <a:pPr algn="ctr"/>
            <a:endParaRPr lang="en-US"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a:p>
            <a:pPr algn="ctr"/>
            <a:endParaRPr lang="en-US" sz="800" b="1" dirty="0">
              <a:latin typeface="Palatino" pitchFamily="2" charset="77"/>
              <a:ea typeface="Palatino" pitchFamily="2" charset="77"/>
            </a:endParaRPr>
          </a:p>
        </p:txBody>
      </p:sp>
      <p:sp>
        <p:nvSpPr>
          <p:cNvPr id="9" name="TextBox 8">
            <a:extLst>
              <a:ext uri="{FF2B5EF4-FFF2-40B4-BE49-F238E27FC236}">
                <a16:creationId xmlns:a16="http://schemas.microsoft.com/office/drawing/2014/main" id="{D0F19DF2-07D4-FF4C-BBA7-76443E4C1D0C}"/>
              </a:ext>
            </a:extLst>
          </p:cNvPr>
          <p:cNvSpPr txBox="1"/>
          <p:nvPr/>
        </p:nvSpPr>
        <p:spPr>
          <a:xfrm>
            <a:off x="6276702" y="1529776"/>
            <a:ext cx="1678917" cy="2308324"/>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Listening to </a:t>
            </a:r>
          </a:p>
          <a:p>
            <a:pPr algn="ctr"/>
            <a:r>
              <a:rPr lang="en-US" b="1" dirty="0">
                <a:latin typeface="Avenir Book" panose="02000503020000020003" pitchFamily="2" charset="0"/>
                <a:ea typeface="Palatino" pitchFamily="2" charset="77"/>
              </a:rPr>
              <a:t>Our </a:t>
            </a:r>
          </a:p>
          <a:p>
            <a:pPr algn="ctr"/>
            <a:r>
              <a:rPr lang="en-US" b="1" dirty="0">
                <a:latin typeface="Avenir Book" panose="02000503020000020003" pitchFamily="2" charset="0"/>
                <a:ea typeface="Palatino" pitchFamily="2" charset="77"/>
              </a:rPr>
              <a:t>Students</a:t>
            </a:r>
          </a:p>
          <a:p>
            <a:pPr algn="ctr"/>
            <a:endParaRPr lang="en-US" b="1" dirty="0">
              <a:latin typeface="Avenir Book" panose="02000503020000020003" pitchFamily="2" charset="0"/>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10" name="TextBox 9">
            <a:extLst>
              <a:ext uri="{FF2B5EF4-FFF2-40B4-BE49-F238E27FC236}">
                <a16:creationId xmlns:a16="http://schemas.microsoft.com/office/drawing/2014/main" id="{5AC34375-6C6B-6842-A6BC-457F753057D6}"/>
              </a:ext>
            </a:extLst>
          </p:cNvPr>
          <p:cNvSpPr txBox="1"/>
          <p:nvPr/>
        </p:nvSpPr>
        <p:spPr>
          <a:xfrm>
            <a:off x="624924" y="4215132"/>
            <a:ext cx="1656772"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Next Steps</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11" name="Right Arrow 10">
            <a:extLst>
              <a:ext uri="{FF2B5EF4-FFF2-40B4-BE49-F238E27FC236}">
                <a16:creationId xmlns:a16="http://schemas.microsoft.com/office/drawing/2014/main" id="{335FB6BE-E2C7-8B49-9CD6-B26E6A600BCF}"/>
              </a:ext>
            </a:extLst>
          </p:cNvPr>
          <p:cNvSpPr/>
          <p:nvPr/>
        </p:nvSpPr>
        <p:spPr>
          <a:xfrm>
            <a:off x="2194477" y="2661851"/>
            <a:ext cx="243923"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2920259F-5D35-1E43-99B7-8F0239821DB7}"/>
              </a:ext>
            </a:extLst>
          </p:cNvPr>
          <p:cNvSpPr/>
          <p:nvPr/>
        </p:nvSpPr>
        <p:spPr>
          <a:xfrm>
            <a:off x="4144204" y="2661851"/>
            <a:ext cx="283923"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a:extLst>
              <a:ext uri="{FF2B5EF4-FFF2-40B4-BE49-F238E27FC236}">
                <a16:creationId xmlns:a16="http://schemas.microsoft.com/office/drawing/2014/main" id="{70514CE8-3072-BA4D-AFE3-D6D5F94965BD}"/>
              </a:ext>
            </a:extLst>
          </p:cNvPr>
          <p:cNvSpPr/>
          <p:nvPr/>
        </p:nvSpPr>
        <p:spPr>
          <a:xfrm>
            <a:off x="6019800" y="2585651"/>
            <a:ext cx="265454"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72106E9E-5CC5-FA43-8A03-EF3292DBA50E}"/>
              </a:ext>
            </a:extLst>
          </p:cNvPr>
          <p:cNvSpPr/>
          <p:nvPr/>
        </p:nvSpPr>
        <p:spPr>
          <a:xfrm>
            <a:off x="135672" y="5073244"/>
            <a:ext cx="482047"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8B437041-428D-634B-B8D8-0EA791E32458}"/>
              </a:ext>
            </a:extLst>
          </p:cNvPr>
          <p:cNvSpPr/>
          <p:nvPr/>
        </p:nvSpPr>
        <p:spPr>
          <a:xfrm>
            <a:off x="2286000" y="5073246"/>
            <a:ext cx="243924" cy="157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CBF50700-C38B-5144-93E4-CC8F212D4F46}"/>
              </a:ext>
            </a:extLst>
          </p:cNvPr>
          <p:cNvSpPr txBox="1"/>
          <p:nvPr/>
        </p:nvSpPr>
        <p:spPr>
          <a:xfrm>
            <a:off x="2529924" y="4215131"/>
            <a:ext cx="1625671"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Final </a:t>
            </a:r>
          </a:p>
          <a:p>
            <a:pPr algn="ctr"/>
            <a:r>
              <a:rPr lang="en-US" b="1" dirty="0">
                <a:latin typeface="Avenir Book" panose="02000503020000020003" pitchFamily="2" charset="0"/>
                <a:ea typeface="Palatino" pitchFamily="2" charset="77"/>
              </a:rPr>
              <a:t>Reflection </a:t>
            </a:r>
          </a:p>
          <a:p>
            <a:pPr algn="ctr"/>
            <a:r>
              <a:rPr lang="en-US" b="1" dirty="0">
                <a:latin typeface="Avenir Book" panose="02000503020000020003" pitchFamily="2" charset="0"/>
                <a:ea typeface="Palatino" pitchFamily="2" charset="77"/>
              </a:rPr>
              <a:t>&amp;</a:t>
            </a:r>
          </a:p>
          <a:p>
            <a:pPr algn="ctr"/>
            <a:r>
              <a:rPr lang="en-US" b="1" dirty="0">
                <a:latin typeface="Avenir Book" panose="02000503020000020003" pitchFamily="2" charset="0"/>
                <a:ea typeface="Palatino" pitchFamily="2" charset="77"/>
              </a:rPr>
              <a:t>Feedback</a:t>
            </a:r>
          </a:p>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 </a:t>
            </a:r>
          </a:p>
        </p:txBody>
      </p:sp>
      <p:sp>
        <p:nvSpPr>
          <p:cNvPr id="21" name="Rectangle 20">
            <a:extLst>
              <a:ext uri="{FF2B5EF4-FFF2-40B4-BE49-F238E27FC236}">
                <a16:creationId xmlns:a16="http://schemas.microsoft.com/office/drawing/2014/main" id="{8A61D12C-5B7B-1347-AFD2-7545E7EF7DCF}"/>
              </a:ext>
            </a:extLst>
          </p:cNvPr>
          <p:cNvSpPr/>
          <p:nvPr/>
        </p:nvSpPr>
        <p:spPr>
          <a:xfrm>
            <a:off x="628650" y="1361597"/>
            <a:ext cx="7884215" cy="114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4C4E1F07-DA54-7446-A34A-226906D8FC5A}"/>
              </a:ext>
            </a:extLst>
          </p:cNvPr>
          <p:cNvSpPr/>
          <p:nvPr/>
        </p:nvSpPr>
        <p:spPr>
          <a:xfrm>
            <a:off x="7996699" y="2485713"/>
            <a:ext cx="482047"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2">
            <a:extLst>
              <a:ext uri="{FF2B5EF4-FFF2-40B4-BE49-F238E27FC236}">
                <a16:creationId xmlns:a16="http://schemas.microsoft.com/office/drawing/2014/main" id="{898A06D5-375E-4044-B10A-4EA8CE6C384A}"/>
              </a:ext>
            </a:extLst>
          </p:cNvPr>
          <p:cNvSpPr/>
          <p:nvPr/>
        </p:nvSpPr>
        <p:spPr>
          <a:xfrm>
            <a:off x="170263" y="1361597"/>
            <a:ext cx="8342602" cy="5047858"/>
          </a:xfrm>
          <a:custGeom>
            <a:avLst/>
            <a:gdLst>
              <a:gd name="connsiteX0" fmla="*/ 409766 w 7893195"/>
              <a:gd name="connsiteY0" fmla="*/ 0 h 5047858"/>
              <a:gd name="connsiteX1" fmla="*/ 1965611 w 7893195"/>
              <a:gd name="connsiteY1" fmla="*/ 2183642 h 5047858"/>
              <a:gd name="connsiteX2" fmla="*/ 5077301 w 7893195"/>
              <a:gd name="connsiteY2" fmla="*/ 136477 h 5047858"/>
              <a:gd name="connsiteX3" fmla="*/ 7028931 w 7893195"/>
              <a:gd name="connsiteY3" fmla="*/ 2729552 h 5047858"/>
              <a:gd name="connsiteX4" fmla="*/ 4517743 w 7893195"/>
              <a:gd name="connsiteY4" fmla="*/ 2934268 h 5047858"/>
              <a:gd name="connsiteX5" fmla="*/ 3985480 w 7893195"/>
              <a:gd name="connsiteY5" fmla="*/ 4490113 h 5047858"/>
              <a:gd name="connsiteX6" fmla="*/ 1856429 w 7893195"/>
              <a:gd name="connsiteY6" fmla="*/ 3098042 h 5047858"/>
              <a:gd name="connsiteX7" fmla="*/ 232346 w 7893195"/>
              <a:gd name="connsiteY7" fmla="*/ 4954137 h 5047858"/>
              <a:gd name="connsiteX8" fmla="*/ 7165408 w 7893195"/>
              <a:gd name="connsiteY8" fmla="*/ 4708477 h 5047858"/>
              <a:gd name="connsiteX9" fmla="*/ 7342829 w 7893195"/>
              <a:gd name="connsiteY9" fmla="*/ 4148919 h 504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3195" h="5047858">
                <a:moveTo>
                  <a:pt x="409766" y="0"/>
                </a:moveTo>
                <a:cubicBezTo>
                  <a:pt x="798727" y="1080448"/>
                  <a:pt x="1187689" y="2160896"/>
                  <a:pt x="1965611" y="2183642"/>
                </a:cubicBezTo>
                <a:cubicBezTo>
                  <a:pt x="2743533" y="2206388"/>
                  <a:pt x="4233414" y="45492"/>
                  <a:pt x="5077301" y="136477"/>
                </a:cubicBezTo>
                <a:cubicBezTo>
                  <a:pt x="5921188" y="227462"/>
                  <a:pt x="7122191" y="2263254"/>
                  <a:pt x="7028931" y="2729552"/>
                </a:cubicBezTo>
                <a:cubicBezTo>
                  <a:pt x="6935671" y="3195850"/>
                  <a:pt x="5024985" y="2640841"/>
                  <a:pt x="4517743" y="2934268"/>
                </a:cubicBezTo>
                <a:cubicBezTo>
                  <a:pt x="4010501" y="3227695"/>
                  <a:pt x="4429032" y="4462817"/>
                  <a:pt x="3985480" y="4490113"/>
                </a:cubicBezTo>
                <a:cubicBezTo>
                  <a:pt x="3541928" y="4517409"/>
                  <a:pt x="2481951" y="3020705"/>
                  <a:pt x="1856429" y="3098042"/>
                </a:cubicBezTo>
                <a:cubicBezTo>
                  <a:pt x="1230907" y="3175379"/>
                  <a:pt x="-652484" y="4685731"/>
                  <a:pt x="232346" y="4954137"/>
                </a:cubicBezTo>
                <a:cubicBezTo>
                  <a:pt x="1117176" y="5222543"/>
                  <a:pt x="5980328" y="4842680"/>
                  <a:pt x="7165408" y="4708477"/>
                </a:cubicBezTo>
                <a:cubicBezTo>
                  <a:pt x="8350488" y="4574274"/>
                  <a:pt x="7846658" y="4361596"/>
                  <a:pt x="7342829" y="41489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261AE0-5702-5943-A7A3-300D1898E7CE}"/>
              </a:ext>
            </a:extLst>
          </p:cNvPr>
          <p:cNvSpPr txBox="1"/>
          <p:nvPr/>
        </p:nvSpPr>
        <p:spPr>
          <a:xfrm rot="20704839">
            <a:off x="109956" y="1049017"/>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dialogue</a:t>
            </a:r>
          </a:p>
        </p:txBody>
      </p:sp>
      <p:sp>
        <p:nvSpPr>
          <p:cNvPr id="22" name="TextBox 21">
            <a:extLst>
              <a:ext uri="{FF2B5EF4-FFF2-40B4-BE49-F238E27FC236}">
                <a16:creationId xmlns:a16="http://schemas.microsoft.com/office/drawing/2014/main" id="{80C8A0E0-F1CB-3C4A-8975-C8E0E53F1842}"/>
              </a:ext>
            </a:extLst>
          </p:cNvPr>
          <p:cNvSpPr txBox="1"/>
          <p:nvPr/>
        </p:nvSpPr>
        <p:spPr>
          <a:xfrm rot="926721">
            <a:off x="4961019" y="4100561"/>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discussion</a:t>
            </a:r>
          </a:p>
        </p:txBody>
      </p:sp>
      <p:sp>
        <p:nvSpPr>
          <p:cNvPr id="23" name="TextBox 22">
            <a:extLst>
              <a:ext uri="{FF2B5EF4-FFF2-40B4-BE49-F238E27FC236}">
                <a16:creationId xmlns:a16="http://schemas.microsoft.com/office/drawing/2014/main" id="{F5AB28FD-3054-E746-A5CD-E31B2595C4D1}"/>
              </a:ext>
            </a:extLst>
          </p:cNvPr>
          <p:cNvSpPr txBox="1"/>
          <p:nvPr/>
        </p:nvSpPr>
        <p:spPr>
          <a:xfrm rot="20571946">
            <a:off x="6908796" y="5310109"/>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discourse</a:t>
            </a:r>
          </a:p>
        </p:txBody>
      </p:sp>
    </p:spTree>
    <p:extLst>
      <p:ext uri="{BB962C8B-B14F-4D97-AF65-F5344CB8AC3E}">
        <p14:creationId xmlns:p14="http://schemas.microsoft.com/office/powerpoint/2010/main" val="33911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2"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15000" dirty="0">
                <a:latin typeface="Avenir Book" panose="02000503020000020003" pitchFamily="2" charset="0"/>
                <a:ea typeface="Palatino" pitchFamily="2" charset="77"/>
              </a:rPr>
              <a:t>#</a:t>
            </a: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6BDC016-ABD4-B342-8896-16A9A0522C8D}"/>
              </a:ext>
            </a:extLst>
          </p:cNvPr>
          <p:cNvPicPr>
            <a:picLocks noChangeAspect="1"/>
          </p:cNvPicPr>
          <p:nvPr/>
        </p:nvPicPr>
        <p:blipFill>
          <a:blip r:embed="rId3"/>
          <a:stretch>
            <a:fillRect/>
          </a:stretch>
        </p:blipFill>
        <p:spPr>
          <a:xfrm>
            <a:off x="277117" y="268432"/>
            <a:ext cx="838200" cy="838200"/>
          </a:xfrm>
          <a:prstGeom prst="rect">
            <a:avLst/>
          </a:prstGeom>
          <a:ln>
            <a:solidFill>
              <a:schemeClr val="tx1"/>
            </a:solidFill>
          </a:ln>
        </p:spPr>
      </p:pic>
    </p:spTree>
    <p:extLst>
      <p:ext uri="{BB962C8B-B14F-4D97-AF65-F5344CB8AC3E}">
        <p14:creationId xmlns:p14="http://schemas.microsoft.com/office/powerpoint/2010/main" val="3121070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381000" y="152400"/>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628650" y="1676400"/>
            <a:ext cx="7886700" cy="4351338"/>
          </a:xfrm>
        </p:spPr>
        <p:txBody>
          <a:bodyPr/>
          <a:lstStyle/>
          <a:p>
            <a:pPr marL="0" indent="0">
              <a:buNone/>
            </a:pPr>
            <a:r>
              <a:rPr lang="en-US" dirty="0"/>
              <a:t>Quotable Quotes</a:t>
            </a:r>
          </a:p>
          <a:p>
            <a:pPr marL="0" indent="0">
              <a:buNone/>
            </a:pPr>
            <a:r>
              <a:rPr lang="en-US" dirty="0"/>
              <a:t>Imitation Writing</a:t>
            </a:r>
          </a:p>
          <a:p>
            <a:pPr marL="0" indent="0">
              <a:buNone/>
            </a:pPr>
            <a:r>
              <a:rPr lang="en-US" dirty="0"/>
              <a:t>The Mash Up</a:t>
            </a:r>
          </a:p>
        </p:txBody>
      </p:sp>
      <p:pic>
        <p:nvPicPr>
          <p:cNvPr id="4" name="Picture 3">
            <a:extLst>
              <a:ext uri="{FF2B5EF4-FFF2-40B4-BE49-F238E27FC236}">
                <a16:creationId xmlns:a16="http://schemas.microsoft.com/office/drawing/2014/main" id="{1D71AB86-F027-7047-9649-104B25377393}"/>
              </a:ext>
            </a:extLst>
          </p:cNvPr>
          <p:cNvPicPr>
            <a:picLocks noChangeAspect="1"/>
          </p:cNvPicPr>
          <p:nvPr/>
        </p:nvPicPr>
        <p:blipFill>
          <a:blip r:embed="rId2"/>
          <a:stretch>
            <a:fillRect/>
          </a:stretch>
        </p:blipFill>
        <p:spPr>
          <a:xfrm>
            <a:off x="2362200" y="512231"/>
            <a:ext cx="707403" cy="605899"/>
          </a:xfrm>
          <a:prstGeom prst="rect">
            <a:avLst/>
          </a:prstGeom>
          <a:ln w="28575">
            <a:solidFill>
              <a:schemeClr val="tx1"/>
            </a:solidFill>
          </a:ln>
        </p:spPr>
      </p:pic>
    </p:spTree>
    <p:extLst>
      <p:ext uri="{BB962C8B-B14F-4D97-AF65-F5344CB8AC3E}">
        <p14:creationId xmlns:p14="http://schemas.microsoft.com/office/powerpoint/2010/main" val="17973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78BC8BF-1A30-044E-AFB7-507F0B614DBC}"/>
              </a:ext>
            </a:extLst>
          </p:cNvPr>
          <p:cNvSpPr>
            <a:spLocks noGrp="1" noChangeArrowheads="1"/>
          </p:cNvSpPr>
          <p:nvPr>
            <p:ph type="title"/>
          </p:nvPr>
        </p:nvSpPr>
        <p:spPr>
          <a:xfrm>
            <a:off x="76200" y="22167"/>
            <a:ext cx="6172200" cy="1126331"/>
          </a:xfrm>
        </p:spPr>
        <p:txBody>
          <a:bodyPr>
            <a:normAutofit fontScale="90000"/>
          </a:bodyPr>
          <a:lstStyle/>
          <a:p>
            <a:pPr eaLnBrk="1" hangingPunct="1">
              <a:defRPr/>
            </a:pPr>
            <a:r>
              <a:rPr lang="en-US" altLang="en-US" sz="4500" dirty="0">
                <a:latin typeface="Calibri" charset="0"/>
                <a:ea typeface="Calibri" charset="0"/>
                <a:cs typeface="Calibri" charset="0"/>
                <a:sym typeface="Arial" charset="0"/>
              </a:rPr>
              <a:t>Community Builder</a:t>
            </a:r>
            <a:br>
              <a:rPr lang="en-US" altLang="en-US" sz="4500" dirty="0">
                <a:latin typeface="Comic Sans MS" charset="0"/>
                <a:sym typeface="Arial" charset="0"/>
              </a:rPr>
            </a:br>
            <a:endParaRPr lang="en-US" altLang="en-US" dirty="0">
              <a:solidFill>
                <a:schemeClr val="tx1"/>
              </a:solidFill>
              <a:latin typeface="Comic Sans MS" charset="0"/>
              <a:sym typeface="Arial" charset="0"/>
            </a:endParaRPr>
          </a:p>
        </p:txBody>
      </p:sp>
      <p:sp>
        <p:nvSpPr>
          <p:cNvPr id="27651" name="Rectangle 3">
            <a:extLst>
              <a:ext uri="{FF2B5EF4-FFF2-40B4-BE49-F238E27FC236}">
                <a16:creationId xmlns:a16="http://schemas.microsoft.com/office/drawing/2014/main" id="{8E82ADFD-6BCB-354C-A509-D86021A9ABA9}"/>
              </a:ext>
            </a:extLst>
          </p:cNvPr>
          <p:cNvSpPr>
            <a:spLocks noGrp="1" noChangeArrowheads="1"/>
          </p:cNvSpPr>
          <p:nvPr>
            <p:ph type="body" idx="1"/>
          </p:nvPr>
        </p:nvSpPr>
        <p:spPr>
          <a:xfrm>
            <a:off x="1219200" y="685800"/>
            <a:ext cx="6400800" cy="838200"/>
          </a:xfrm>
        </p:spPr>
        <p:txBody>
          <a:bodyPr/>
          <a:lstStyle/>
          <a:p>
            <a:pPr algn="ctr" eaLnBrk="1" hangingPunct="1">
              <a:buFont typeface="Wingdings" charset="2"/>
              <a:buNone/>
              <a:defRPr/>
            </a:pPr>
            <a:r>
              <a:rPr lang="en-US" altLang="en-US" sz="3600" dirty="0">
                <a:latin typeface="Calibri" charset="0"/>
                <a:ea typeface="Calibri" charset="0"/>
                <a:cs typeface="Calibri" charset="0"/>
                <a:sym typeface="Tahoma" charset="0"/>
              </a:rPr>
              <a:t>“Fierce Urgency”</a:t>
            </a:r>
          </a:p>
        </p:txBody>
      </p:sp>
      <p:pic>
        <p:nvPicPr>
          <p:cNvPr id="2" name="Picture 1">
            <a:extLst>
              <a:ext uri="{FF2B5EF4-FFF2-40B4-BE49-F238E27FC236}">
                <a16:creationId xmlns:a16="http://schemas.microsoft.com/office/drawing/2014/main" id="{DFBBF127-386A-F149-9090-5033F3387379}"/>
              </a:ext>
            </a:extLst>
          </p:cNvPr>
          <p:cNvPicPr>
            <a:picLocks noChangeAspect="1"/>
          </p:cNvPicPr>
          <p:nvPr/>
        </p:nvPicPr>
        <p:blipFill>
          <a:blip r:embed="rId3"/>
          <a:stretch>
            <a:fillRect/>
          </a:stretch>
        </p:blipFill>
        <p:spPr>
          <a:xfrm>
            <a:off x="838200" y="1524000"/>
            <a:ext cx="6400800" cy="4203093"/>
          </a:xfrm>
          <a:prstGeom prst="rect">
            <a:avLst/>
          </a:prstGeom>
          <a:ln w="28575">
            <a:solidFill>
              <a:schemeClr val="tx1"/>
            </a:solidFill>
          </a:ln>
        </p:spPr>
      </p:pic>
      <p:sp>
        <p:nvSpPr>
          <p:cNvPr id="5" name="TextBox 4">
            <a:extLst>
              <a:ext uri="{FF2B5EF4-FFF2-40B4-BE49-F238E27FC236}">
                <a16:creationId xmlns:a16="http://schemas.microsoft.com/office/drawing/2014/main" id="{9E55C680-F82C-8141-BBF1-C138D7F61935}"/>
              </a:ext>
            </a:extLst>
          </p:cNvPr>
          <p:cNvSpPr txBox="1"/>
          <p:nvPr/>
        </p:nvSpPr>
        <p:spPr>
          <a:xfrm>
            <a:off x="6381750" y="6102595"/>
            <a:ext cx="2476500" cy="400110"/>
          </a:xfrm>
          <a:prstGeom prst="rect">
            <a:avLst/>
          </a:prstGeom>
          <a:noFill/>
        </p:spPr>
        <p:txBody>
          <a:bodyPr wrap="square" rtlCol="0">
            <a:spAutoFit/>
          </a:bodyPr>
          <a:lstStyle/>
          <a:p>
            <a:pPr algn="ctr"/>
            <a:r>
              <a:rPr lang="en-US" sz="2000" i="1" dirty="0">
                <a:solidFill>
                  <a:srgbClr val="0070C0"/>
                </a:solidFill>
                <a:latin typeface="Lucida Handwriting" panose="03010101010101010101" pitchFamily="66" charset="77"/>
              </a:rPr>
              <a:t>“The Will”</a:t>
            </a:r>
          </a:p>
        </p:txBody>
      </p:sp>
    </p:spTree>
    <p:extLst>
      <p:ext uri="{BB962C8B-B14F-4D97-AF65-F5344CB8AC3E}">
        <p14:creationId xmlns:p14="http://schemas.microsoft.com/office/powerpoint/2010/main" val="20084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60D2-FE48-4140-B642-F29D6151AD30}"/>
              </a:ext>
            </a:extLst>
          </p:cNvPr>
          <p:cNvSpPr>
            <a:spLocks noGrp="1"/>
          </p:cNvSpPr>
          <p:nvPr>
            <p:ph type="title"/>
          </p:nvPr>
        </p:nvSpPr>
        <p:spPr>
          <a:xfrm>
            <a:off x="1066800" y="228600"/>
            <a:ext cx="5915025" cy="583405"/>
          </a:xfrm>
        </p:spPr>
        <p:txBody>
          <a:bodyPr>
            <a:noAutofit/>
          </a:bodyPr>
          <a:lstStyle/>
          <a:p>
            <a:r>
              <a:rPr lang="en-US" sz="4050" dirty="0"/>
              <a:t>“Fierce Urgency”-</a:t>
            </a:r>
          </a:p>
        </p:txBody>
      </p:sp>
      <p:sp>
        <p:nvSpPr>
          <p:cNvPr id="6" name="TextBox 5">
            <a:extLst>
              <a:ext uri="{FF2B5EF4-FFF2-40B4-BE49-F238E27FC236}">
                <a16:creationId xmlns:a16="http://schemas.microsoft.com/office/drawing/2014/main" id="{D1B4A926-1C3D-114E-BBC1-C5610229E934}"/>
              </a:ext>
            </a:extLst>
          </p:cNvPr>
          <p:cNvSpPr txBox="1"/>
          <p:nvPr/>
        </p:nvSpPr>
        <p:spPr>
          <a:xfrm>
            <a:off x="234321" y="905656"/>
            <a:ext cx="5915025" cy="2677656"/>
          </a:xfrm>
          <a:prstGeom prst="rect">
            <a:avLst/>
          </a:prstGeom>
          <a:noFill/>
        </p:spPr>
        <p:txBody>
          <a:bodyPr wrap="square" rtlCol="0">
            <a:spAutoFit/>
          </a:bodyPr>
          <a:lstStyle/>
          <a:p>
            <a:pPr marL="257175" indent="-257175">
              <a:buFont typeface="Arial" panose="020B0604020202020204" pitchFamily="34" charset="0"/>
              <a:buChar char="•"/>
            </a:pPr>
            <a:r>
              <a:rPr lang="en-US" sz="2800" dirty="0"/>
              <a:t>Consider our work as educators. </a:t>
            </a:r>
          </a:p>
          <a:p>
            <a:pPr marL="257175" indent="-257175">
              <a:buFont typeface="Arial" panose="020B0604020202020204" pitchFamily="34" charset="0"/>
              <a:buChar char="•"/>
            </a:pPr>
            <a:r>
              <a:rPr lang="en-US" sz="2800" dirty="0"/>
              <a:t>Identify one specific goal that you will start working toward immediately with the “fierce urgency of now”.</a:t>
            </a:r>
          </a:p>
          <a:p>
            <a:pPr marL="257175" indent="-257175">
              <a:buFont typeface="Arial" panose="020B0604020202020204" pitchFamily="34" charset="0"/>
              <a:buChar char="•"/>
            </a:pPr>
            <a:r>
              <a:rPr lang="en-US" sz="2800" dirty="0"/>
              <a:t>Use the frame on the next slide to write about your “fierce urgency”.</a:t>
            </a:r>
          </a:p>
        </p:txBody>
      </p:sp>
      <p:sp>
        <p:nvSpPr>
          <p:cNvPr id="3" name="TextBox 2">
            <a:extLst>
              <a:ext uri="{FF2B5EF4-FFF2-40B4-BE49-F238E27FC236}">
                <a16:creationId xmlns:a16="http://schemas.microsoft.com/office/drawing/2014/main" id="{B9E7A004-61FE-9B47-AC98-16501F1BFFEF}"/>
              </a:ext>
            </a:extLst>
          </p:cNvPr>
          <p:cNvSpPr txBox="1"/>
          <p:nvPr/>
        </p:nvSpPr>
        <p:spPr>
          <a:xfrm>
            <a:off x="4953000" y="322251"/>
            <a:ext cx="2362200" cy="415498"/>
          </a:xfrm>
          <a:prstGeom prst="rect">
            <a:avLst/>
          </a:prstGeom>
          <a:noFill/>
        </p:spPr>
        <p:txBody>
          <a:bodyPr wrap="square" rtlCol="0">
            <a:spAutoFit/>
          </a:bodyPr>
          <a:lstStyle/>
          <a:p>
            <a:pPr algn="ctr"/>
            <a:r>
              <a:rPr lang="en-US" sz="2100" dirty="0">
                <a:solidFill>
                  <a:srgbClr val="0070C0"/>
                </a:solidFill>
              </a:rPr>
              <a:t>The Steps Involved</a:t>
            </a:r>
          </a:p>
        </p:txBody>
      </p:sp>
      <p:pic>
        <p:nvPicPr>
          <p:cNvPr id="4" name="Picture 3">
            <a:extLst>
              <a:ext uri="{FF2B5EF4-FFF2-40B4-BE49-F238E27FC236}">
                <a16:creationId xmlns:a16="http://schemas.microsoft.com/office/drawing/2014/main" id="{25BD162C-9BB1-1F4A-8905-06C2FE737FDD}"/>
              </a:ext>
            </a:extLst>
          </p:cNvPr>
          <p:cNvPicPr>
            <a:picLocks noChangeAspect="1"/>
          </p:cNvPicPr>
          <p:nvPr/>
        </p:nvPicPr>
        <p:blipFill>
          <a:blip r:embed="rId3"/>
          <a:stretch>
            <a:fillRect/>
          </a:stretch>
        </p:blipFill>
        <p:spPr>
          <a:xfrm>
            <a:off x="6400801" y="2438400"/>
            <a:ext cx="2491066" cy="4191000"/>
          </a:xfrm>
          <a:prstGeom prst="rect">
            <a:avLst/>
          </a:prstGeom>
          <a:ln w="38100">
            <a:solidFill>
              <a:schemeClr val="accent4">
                <a:lumMod val="75000"/>
              </a:schemeClr>
            </a:solidFill>
          </a:ln>
        </p:spPr>
      </p:pic>
      <p:pic>
        <p:nvPicPr>
          <p:cNvPr id="7" name="Picture 6">
            <a:extLst>
              <a:ext uri="{FF2B5EF4-FFF2-40B4-BE49-F238E27FC236}">
                <a16:creationId xmlns:a16="http://schemas.microsoft.com/office/drawing/2014/main" id="{E339033F-498C-064F-A5AC-DAD57F074C82}"/>
              </a:ext>
            </a:extLst>
          </p:cNvPr>
          <p:cNvPicPr>
            <a:picLocks noChangeAspect="1"/>
          </p:cNvPicPr>
          <p:nvPr/>
        </p:nvPicPr>
        <p:blipFill>
          <a:blip r:embed="rId4"/>
          <a:stretch>
            <a:fillRect/>
          </a:stretch>
        </p:blipFill>
        <p:spPr>
          <a:xfrm>
            <a:off x="7848600" y="189938"/>
            <a:ext cx="1143000" cy="1095621"/>
          </a:xfrm>
          <a:prstGeom prst="rect">
            <a:avLst/>
          </a:prstGeom>
          <a:ln>
            <a:solidFill>
              <a:srgbClr val="C00000"/>
            </a:solidFill>
          </a:ln>
        </p:spPr>
      </p:pic>
    </p:spTree>
    <p:extLst>
      <p:ext uri="{BB962C8B-B14F-4D97-AF65-F5344CB8AC3E}">
        <p14:creationId xmlns:p14="http://schemas.microsoft.com/office/powerpoint/2010/main" val="86882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160D2-FE48-4140-B642-F29D6151AD30}"/>
              </a:ext>
            </a:extLst>
          </p:cNvPr>
          <p:cNvSpPr>
            <a:spLocks noGrp="1"/>
          </p:cNvSpPr>
          <p:nvPr>
            <p:ph type="title"/>
          </p:nvPr>
        </p:nvSpPr>
        <p:spPr>
          <a:xfrm>
            <a:off x="1066800" y="228600"/>
            <a:ext cx="5915025" cy="583405"/>
          </a:xfrm>
        </p:spPr>
        <p:txBody>
          <a:bodyPr>
            <a:noAutofit/>
          </a:bodyPr>
          <a:lstStyle/>
          <a:p>
            <a:r>
              <a:rPr lang="en-US" sz="4050" dirty="0"/>
              <a:t>“Fierce Urgency”-</a:t>
            </a:r>
          </a:p>
        </p:txBody>
      </p:sp>
      <p:sp>
        <p:nvSpPr>
          <p:cNvPr id="3" name="TextBox 2">
            <a:extLst>
              <a:ext uri="{FF2B5EF4-FFF2-40B4-BE49-F238E27FC236}">
                <a16:creationId xmlns:a16="http://schemas.microsoft.com/office/drawing/2014/main" id="{B9E7A004-61FE-9B47-AC98-16501F1BFFEF}"/>
              </a:ext>
            </a:extLst>
          </p:cNvPr>
          <p:cNvSpPr txBox="1"/>
          <p:nvPr/>
        </p:nvSpPr>
        <p:spPr>
          <a:xfrm>
            <a:off x="4953000" y="322251"/>
            <a:ext cx="2362200" cy="415498"/>
          </a:xfrm>
          <a:prstGeom prst="rect">
            <a:avLst/>
          </a:prstGeom>
          <a:noFill/>
        </p:spPr>
        <p:txBody>
          <a:bodyPr wrap="square" rtlCol="0">
            <a:spAutoFit/>
          </a:bodyPr>
          <a:lstStyle/>
          <a:p>
            <a:r>
              <a:rPr lang="en-US" sz="2100" dirty="0">
                <a:solidFill>
                  <a:srgbClr val="0070C0"/>
                </a:solidFill>
              </a:rPr>
              <a:t>The Frame</a:t>
            </a:r>
          </a:p>
        </p:txBody>
      </p:sp>
      <p:sp>
        <p:nvSpPr>
          <p:cNvPr id="7" name="TextBox 6">
            <a:extLst>
              <a:ext uri="{FF2B5EF4-FFF2-40B4-BE49-F238E27FC236}">
                <a16:creationId xmlns:a16="http://schemas.microsoft.com/office/drawing/2014/main" id="{A4847551-C259-814A-B11C-56A487675741}"/>
              </a:ext>
            </a:extLst>
          </p:cNvPr>
          <p:cNvSpPr txBox="1"/>
          <p:nvPr/>
        </p:nvSpPr>
        <p:spPr>
          <a:xfrm>
            <a:off x="439368" y="1490008"/>
            <a:ext cx="8458200" cy="1938992"/>
          </a:xfrm>
          <a:prstGeom prst="rect">
            <a:avLst/>
          </a:prstGeom>
          <a:noFill/>
        </p:spPr>
        <p:txBody>
          <a:bodyPr wrap="square" rtlCol="0">
            <a:spAutoFit/>
          </a:bodyPr>
          <a:lstStyle/>
          <a:p>
            <a:r>
              <a:rPr lang="en-US" sz="2400" dirty="0"/>
              <a:t>I will immediately start working toward _________________ with the fierce urgency of now.</a:t>
            </a:r>
          </a:p>
          <a:p>
            <a:endParaRPr lang="en-US" sz="2400" dirty="0"/>
          </a:p>
          <a:p>
            <a:r>
              <a:rPr lang="en-US" sz="2400" dirty="0"/>
              <a:t>I will work toward ________________________ because _____________________________________________________. </a:t>
            </a:r>
          </a:p>
        </p:txBody>
      </p:sp>
      <p:pic>
        <p:nvPicPr>
          <p:cNvPr id="5" name="Picture 4">
            <a:extLst>
              <a:ext uri="{FF2B5EF4-FFF2-40B4-BE49-F238E27FC236}">
                <a16:creationId xmlns:a16="http://schemas.microsoft.com/office/drawing/2014/main" id="{063D1F9F-CA37-E645-B797-006FC9589936}"/>
              </a:ext>
            </a:extLst>
          </p:cNvPr>
          <p:cNvPicPr>
            <a:picLocks noChangeAspect="1"/>
          </p:cNvPicPr>
          <p:nvPr/>
        </p:nvPicPr>
        <p:blipFill>
          <a:blip r:embed="rId3"/>
          <a:stretch>
            <a:fillRect/>
          </a:stretch>
        </p:blipFill>
        <p:spPr>
          <a:xfrm>
            <a:off x="7543800" y="118731"/>
            <a:ext cx="1341736" cy="881053"/>
          </a:xfrm>
          <a:prstGeom prst="rect">
            <a:avLst/>
          </a:prstGeom>
          <a:ln w="28575">
            <a:solidFill>
              <a:schemeClr val="tx1"/>
            </a:solidFill>
          </a:ln>
        </p:spPr>
      </p:pic>
    </p:spTree>
    <p:extLst>
      <p:ext uri="{BB962C8B-B14F-4D97-AF65-F5344CB8AC3E}">
        <p14:creationId xmlns:p14="http://schemas.microsoft.com/office/powerpoint/2010/main" val="38819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F44D8-19A3-704D-A05B-29C6F71BF03B}"/>
              </a:ext>
            </a:extLst>
          </p:cNvPr>
          <p:cNvSpPr>
            <a:spLocks noGrp="1"/>
          </p:cNvSpPr>
          <p:nvPr>
            <p:ph type="title"/>
          </p:nvPr>
        </p:nvSpPr>
        <p:spPr>
          <a:xfrm>
            <a:off x="266700" y="714013"/>
            <a:ext cx="7886700" cy="1325563"/>
          </a:xfrm>
        </p:spPr>
        <p:txBody>
          <a:bodyPr/>
          <a:lstStyle/>
          <a:p>
            <a:r>
              <a:rPr lang="en-US" dirty="0"/>
              <a:t>The “Speaker-Seeker” Challenge </a:t>
            </a:r>
            <a:r>
              <a:rPr lang="en-US" sz="2000" dirty="0"/>
              <a:t>–Sharla Foster</a:t>
            </a:r>
          </a:p>
        </p:txBody>
      </p:sp>
      <p:sp>
        <p:nvSpPr>
          <p:cNvPr id="3" name="Content Placeholder 2">
            <a:extLst>
              <a:ext uri="{FF2B5EF4-FFF2-40B4-BE49-F238E27FC236}">
                <a16:creationId xmlns:a16="http://schemas.microsoft.com/office/drawing/2014/main" id="{B852E476-ED5F-4846-900B-A21AF44F5472}"/>
              </a:ext>
            </a:extLst>
          </p:cNvPr>
          <p:cNvSpPr>
            <a:spLocks noGrp="1"/>
          </p:cNvSpPr>
          <p:nvPr>
            <p:ph idx="1"/>
          </p:nvPr>
        </p:nvSpPr>
        <p:spPr>
          <a:xfrm>
            <a:off x="200687" y="1590313"/>
            <a:ext cx="8610600" cy="4351338"/>
          </a:xfrm>
        </p:spPr>
        <p:txBody>
          <a:bodyPr/>
          <a:lstStyle/>
          <a:p>
            <a:r>
              <a:rPr lang="en-US" sz="2800" dirty="0"/>
              <a:t>Join your breakout room. </a:t>
            </a:r>
          </a:p>
          <a:p>
            <a:r>
              <a:rPr lang="en-US" sz="2800" dirty="0"/>
              <a:t>Greet everyone and introduce yourselves.</a:t>
            </a:r>
          </a:p>
          <a:p>
            <a:pPr marL="257175" indent="-257175"/>
            <a:r>
              <a:rPr lang="en-US" sz="2800" i="1" dirty="0">
                <a:solidFill>
                  <a:srgbClr val="0070C0"/>
                </a:solidFill>
              </a:rPr>
              <a:t>The Speaker Seeker </a:t>
            </a:r>
            <a:r>
              <a:rPr lang="en-US" sz="2800" dirty="0"/>
              <a:t>is the person </a:t>
            </a:r>
            <a:r>
              <a:rPr lang="en-US" sz="2800" b="1" i="1" dirty="0"/>
              <a:t>born</a:t>
            </a:r>
            <a:r>
              <a:rPr lang="en-US" sz="2800" dirty="0"/>
              <a:t> closest to the Mary Tyler Moore statue on Nicollet Mall.</a:t>
            </a:r>
          </a:p>
          <a:p>
            <a:pPr marL="257175" indent="-257175"/>
            <a:r>
              <a:rPr lang="en-US" sz="2800" dirty="0"/>
              <a:t>This person is the leader, shares first and keeps the sharing flowing. </a:t>
            </a:r>
          </a:p>
          <a:p>
            <a:pPr marL="257175" indent="-257175"/>
            <a:r>
              <a:rPr lang="en-US" sz="2800" dirty="0"/>
              <a:t>Continue sharing your </a:t>
            </a:r>
            <a:r>
              <a:rPr lang="en-US" sz="2800" i="1" dirty="0">
                <a:solidFill>
                  <a:srgbClr val="0070C0"/>
                </a:solidFill>
              </a:rPr>
              <a:t>Fierce Urgency </a:t>
            </a:r>
            <a:r>
              <a:rPr lang="en-US" sz="2800" dirty="0"/>
              <a:t>statements until all have </a:t>
            </a:r>
            <a:r>
              <a:rPr lang="en-US" sz="3000" dirty="0"/>
              <a:t>shared.</a:t>
            </a:r>
          </a:p>
          <a:p>
            <a:r>
              <a:rPr lang="en-US" sz="2800" dirty="0"/>
              <a:t>Affirm each other, ask questions, make connections.</a:t>
            </a:r>
          </a:p>
          <a:p>
            <a:r>
              <a:rPr lang="en-US" sz="2800" dirty="0"/>
              <a:t>When you get the signal to return to the main room, say goodbye to your group.</a:t>
            </a:r>
          </a:p>
          <a:p>
            <a:endParaRPr lang="en-US" sz="2800" dirty="0"/>
          </a:p>
          <a:p>
            <a:endParaRPr lang="en-US" sz="2800" dirty="0"/>
          </a:p>
        </p:txBody>
      </p:sp>
      <p:pic>
        <p:nvPicPr>
          <p:cNvPr id="4" name="Picture 3">
            <a:extLst>
              <a:ext uri="{FF2B5EF4-FFF2-40B4-BE49-F238E27FC236}">
                <a16:creationId xmlns:a16="http://schemas.microsoft.com/office/drawing/2014/main" id="{AC1248FB-B444-9748-9458-5F345C1147B2}"/>
              </a:ext>
            </a:extLst>
          </p:cNvPr>
          <p:cNvPicPr>
            <a:picLocks noChangeAspect="1"/>
          </p:cNvPicPr>
          <p:nvPr/>
        </p:nvPicPr>
        <p:blipFill>
          <a:blip r:embed="rId2"/>
          <a:stretch>
            <a:fillRect/>
          </a:stretch>
        </p:blipFill>
        <p:spPr>
          <a:xfrm>
            <a:off x="152400" y="152400"/>
            <a:ext cx="1073150" cy="800100"/>
          </a:xfrm>
          <a:prstGeom prst="rect">
            <a:avLst/>
          </a:prstGeom>
          <a:ln w="28575">
            <a:solidFill>
              <a:srgbClr val="FFC000"/>
            </a:solidFill>
          </a:ln>
        </p:spPr>
      </p:pic>
      <p:pic>
        <p:nvPicPr>
          <p:cNvPr id="7" name="Picture 6">
            <a:extLst>
              <a:ext uri="{FF2B5EF4-FFF2-40B4-BE49-F238E27FC236}">
                <a16:creationId xmlns:a16="http://schemas.microsoft.com/office/drawing/2014/main" id="{D9D6F249-0481-3A4F-906D-2ADC0EC53AE9}"/>
              </a:ext>
            </a:extLst>
          </p:cNvPr>
          <p:cNvPicPr>
            <a:picLocks noChangeAspect="1"/>
          </p:cNvPicPr>
          <p:nvPr/>
        </p:nvPicPr>
        <p:blipFill>
          <a:blip r:embed="rId3"/>
          <a:stretch>
            <a:fillRect/>
          </a:stretch>
        </p:blipFill>
        <p:spPr>
          <a:xfrm>
            <a:off x="7889752" y="262008"/>
            <a:ext cx="980621" cy="876300"/>
          </a:xfrm>
          <a:prstGeom prst="rect">
            <a:avLst/>
          </a:prstGeom>
          <a:ln w="28575">
            <a:solidFill>
              <a:schemeClr val="accent1"/>
            </a:solidFill>
          </a:ln>
        </p:spPr>
      </p:pic>
      <p:pic>
        <p:nvPicPr>
          <p:cNvPr id="6" name="Picture 5">
            <a:extLst>
              <a:ext uri="{FF2B5EF4-FFF2-40B4-BE49-F238E27FC236}">
                <a16:creationId xmlns:a16="http://schemas.microsoft.com/office/drawing/2014/main" id="{DE37FF6C-E637-C242-A4CE-8A830AF253A7}"/>
              </a:ext>
            </a:extLst>
          </p:cNvPr>
          <p:cNvPicPr>
            <a:picLocks noChangeAspect="1"/>
          </p:cNvPicPr>
          <p:nvPr/>
        </p:nvPicPr>
        <p:blipFill>
          <a:blip r:embed="rId4"/>
          <a:stretch>
            <a:fillRect/>
          </a:stretch>
        </p:blipFill>
        <p:spPr>
          <a:xfrm>
            <a:off x="8224014" y="6096000"/>
            <a:ext cx="700392" cy="671360"/>
          </a:xfrm>
          <a:prstGeom prst="rect">
            <a:avLst/>
          </a:prstGeom>
          <a:ln>
            <a:solidFill>
              <a:srgbClr val="C00000"/>
            </a:solidFill>
          </a:ln>
        </p:spPr>
      </p:pic>
    </p:spTree>
    <p:extLst>
      <p:ext uri="{BB962C8B-B14F-4D97-AF65-F5344CB8AC3E}">
        <p14:creationId xmlns:p14="http://schemas.microsoft.com/office/powerpoint/2010/main" val="3119547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3D2-9A90-5045-AC27-E69585FA6086}"/>
              </a:ext>
            </a:extLst>
          </p:cNvPr>
          <p:cNvSpPr>
            <a:spLocks noGrp="1"/>
          </p:cNvSpPr>
          <p:nvPr>
            <p:ph type="title"/>
          </p:nvPr>
        </p:nvSpPr>
        <p:spPr>
          <a:xfrm>
            <a:off x="628650" y="1828800"/>
            <a:ext cx="7886700" cy="1325563"/>
          </a:xfrm>
        </p:spPr>
        <p:txBody>
          <a:bodyPr/>
          <a:lstStyle/>
          <a:p>
            <a:pPr algn="ctr"/>
            <a:r>
              <a:rPr lang="en-US" sz="5400" dirty="0"/>
              <a:t>Community Conversation</a:t>
            </a:r>
          </a:p>
        </p:txBody>
      </p:sp>
      <p:pic>
        <p:nvPicPr>
          <p:cNvPr id="4" name="Picture 3">
            <a:extLst>
              <a:ext uri="{FF2B5EF4-FFF2-40B4-BE49-F238E27FC236}">
                <a16:creationId xmlns:a16="http://schemas.microsoft.com/office/drawing/2014/main" id="{CD608238-2FA0-684C-BBF5-B386CF7AC395}"/>
              </a:ext>
            </a:extLst>
          </p:cNvPr>
          <p:cNvPicPr>
            <a:picLocks noChangeAspect="1"/>
          </p:cNvPicPr>
          <p:nvPr/>
        </p:nvPicPr>
        <p:blipFill>
          <a:blip r:embed="rId2"/>
          <a:stretch>
            <a:fillRect/>
          </a:stretch>
        </p:blipFill>
        <p:spPr>
          <a:xfrm>
            <a:off x="1981200" y="3200400"/>
            <a:ext cx="5270500" cy="3149600"/>
          </a:xfrm>
          <a:prstGeom prst="rect">
            <a:avLst/>
          </a:prstGeom>
          <a:ln>
            <a:solidFill>
              <a:schemeClr val="tx1"/>
            </a:solidFill>
          </a:ln>
        </p:spPr>
      </p:pic>
      <p:sp>
        <p:nvSpPr>
          <p:cNvPr id="5" name="TextBox 4">
            <a:extLst>
              <a:ext uri="{FF2B5EF4-FFF2-40B4-BE49-F238E27FC236}">
                <a16:creationId xmlns:a16="http://schemas.microsoft.com/office/drawing/2014/main" id="{3DBB5694-D3B7-1B49-B464-56F36AD9E8AB}"/>
              </a:ext>
            </a:extLst>
          </p:cNvPr>
          <p:cNvSpPr txBox="1"/>
          <p:nvPr/>
        </p:nvSpPr>
        <p:spPr>
          <a:xfrm rot="1305154">
            <a:off x="5695950" y="520192"/>
            <a:ext cx="2819400" cy="369332"/>
          </a:xfrm>
          <a:prstGeom prst="rect">
            <a:avLst/>
          </a:prstGeom>
          <a:noFill/>
        </p:spPr>
        <p:txBody>
          <a:bodyPr wrap="square" rtlCol="0">
            <a:spAutoFit/>
          </a:bodyPr>
          <a:lstStyle/>
          <a:p>
            <a:pPr algn="ctr"/>
            <a:r>
              <a:rPr lang="en-US" b="1" dirty="0">
                <a:solidFill>
                  <a:srgbClr val="C00000"/>
                </a:solidFill>
              </a:rPr>
              <a:t>Collective Connections</a:t>
            </a:r>
          </a:p>
        </p:txBody>
      </p:sp>
    </p:spTree>
    <p:extLst>
      <p:ext uri="{BB962C8B-B14F-4D97-AF65-F5344CB8AC3E}">
        <p14:creationId xmlns:p14="http://schemas.microsoft.com/office/powerpoint/2010/main" val="3888195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C58B-5A76-814F-B8D4-AD7943CFF3B7}"/>
              </a:ext>
            </a:extLst>
          </p:cNvPr>
          <p:cNvSpPr>
            <a:spLocks noGrp="1"/>
          </p:cNvSpPr>
          <p:nvPr>
            <p:ph type="title"/>
          </p:nvPr>
        </p:nvSpPr>
        <p:spPr>
          <a:xfrm>
            <a:off x="0" y="-35870"/>
            <a:ext cx="2666999" cy="380936"/>
          </a:xfrm>
        </p:spPr>
        <p:txBody>
          <a:bodyPr/>
          <a:lstStyle/>
          <a:p>
            <a:r>
              <a:rPr lang="en-US" sz="2000" b="1" dirty="0"/>
              <a:t>The Capacity Equation</a:t>
            </a:r>
          </a:p>
        </p:txBody>
      </p:sp>
      <p:pic>
        <p:nvPicPr>
          <p:cNvPr id="5" name="Picture 4">
            <a:extLst>
              <a:ext uri="{FF2B5EF4-FFF2-40B4-BE49-F238E27FC236}">
                <a16:creationId xmlns:a16="http://schemas.microsoft.com/office/drawing/2014/main" id="{5FEAE469-7C30-8C4C-BBA7-22DEB61C31FB}"/>
              </a:ext>
            </a:extLst>
          </p:cNvPr>
          <p:cNvPicPr>
            <a:picLocks noChangeAspect="1"/>
          </p:cNvPicPr>
          <p:nvPr/>
        </p:nvPicPr>
        <p:blipFill>
          <a:blip r:embed="rId2"/>
          <a:stretch>
            <a:fillRect/>
          </a:stretch>
        </p:blipFill>
        <p:spPr>
          <a:xfrm>
            <a:off x="152400" y="299029"/>
            <a:ext cx="3810000" cy="2003707"/>
          </a:xfrm>
          <a:prstGeom prst="rect">
            <a:avLst/>
          </a:prstGeom>
          <a:ln w="38100">
            <a:solidFill>
              <a:srgbClr val="BF2AC4"/>
            </a:solidFill>
          </a:ln>
        </p:spPr>
      </p:pic>
      <p:sp>
        <p:nvSpPr>
          <p:cNvPr id="3" name="TextBox 2">
            <a:extLst>
              <a:ext uri="{FF2B5EF4-FFF2-40B4-BE49-F238E27FC236}">
                <a16:creationId xmlns:a16="http://schemas.microsoft.com/office/drawing/2014/main" id="{51C12DFB-1A6F-7B49-BAEA-59258EBCEEA4}"/>
              </a:ext>
            </a:extLst>
          </p:cNvPr>
          <p:cNvSpPr txBox="1"/>
          <p:nvPr/>
        </p:nvSpPr>
        <p:spPr>
          <a:xfrm>
            <a:off x="4086520" y="317718"/>
            <a:ext cx="3990680" cy="1546577"/>
          </a:xfrm>
          <a:prstGeom prst="rect">
            <a:avLst/>
          </a:prstGeom>
          <a:noFill/>
          <a:ln w="38100">
            <a:solidFill>
              <a:schemeClr val="tx1">
                <a:lumMod val="95000"/>
                <a:lumOff val="5000"/>
              </a:schemeClr>
            </a:solidFill>
          </a:ln>
        </p:spPr>
        <p:txBody>
          <a:bodyPr wrap="square" rtlCol="0">
            <a:spAutoFit/>
          </a:bodyPr>
          <a:lstStyle/>
          <a:p>
            <a:r>
              <a:rPr lang="en-US" sz="2800" dirty="0"/>
              <a:t>Let’s deconstruct the </a:t>
            </a:r>
            <a:r>
              <a:rPr lang="en-US" sz="2800" i="1" dirty="0"/>
              <a:t>I Am </a:t>
            </a:r>
            <a:r>
              <a:rPr lang="en-US" sz="2800" dirty="0"/>
              <a:t>experience using the System Equity Tools. </a:t>
            </a:r>
            <a:r>
              <a:rPr lang="en-US" sz="1050" dirty="0">
                <a:solidFill>
                  <a:srgbClr val="0070C0"/>
                </a:solidFill>
              </a:rPr>
              <a:t>(5 minutes)</a:t>
            </a:r>
          </a:p>
          <a:p>
            <a:endParaRPr lang="en-US" sz="1050" dirty="0">
              <a:solidFill>
                <a:srgbClr val="0070C0"/>
              </a:solidFill>
            </a:endParaRPr>
          </a:p>
        </p:txBody>
      </p:sp>
      <p:pic>
        <p:nvPicPr>
          <p:cNvPr id="6" name="Picture 5">
            <a:extLst>
              <a:ext uri="{FF2B5EF4-FFF2-40B4-BE49-F238E27FC236}">
                <a16:creationId xmlns:a16="http://schemas.microsoft.com/office/drawing/2014/main" id="{7A042D67-C282-4160-99FB-EDF5F074E974}"/>
              </a:ext>
            </a:extLst>
          </p:cNvPr>
          <p:cNvPicPr>
            <a:picLocks noChangeAspect="1"/>
          </p:cNvPicPr>
          <p:nvPr/>
        </p:nvPicPr>
        <p:blipFill>
          <a:blip r:embed="rId3"/>
          <a:stretch>
            <a:fillRect/>
          </a:stretch>
        </p:blipFill>
        <p:spPr>
          <a:xfrm>
            <a:off x="838200" y="2336569"/>
            <a:ext cx="6934200" cy="4545105"/>
          </a:xfrm>
          <a:prstGeom prst="rect">
            <a:avLst/>
          </a:prstGeom>
        </p:spPr>
      </p:pic>
    </p:spTree>
    <p:extLst>
      <p:ext uri="{BB962C8B-B14F-4D97-AF65-F5344CB8AC3E}">
        <p14:creationId xmlns:p14="http://schemas.microsoft.com/office/powerpoint/2010/main" val="6431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A9766-07AC-435A-A7A8-A5FEAECAC9D2}"/>
              </a:ext>
            </a:extLst>
          </p:cNvPr>
          <p:cNvPicPr>
            <a:picLocks noChangeAspect="1"/>
          </p:cNvPicPr>
          <p:nvPr/>
        </p:nvPicPr>
        <p:blipFill>
          <a:blip r:embed="rId2"/>
          <a:stretch>
            <a:fillRect/>
          </a:stretch>
        </p:blipFill>
        <p:spPr>
          <a:xfrm>
            <a:off x="0" y="432227"/>
            <a:ext cx="9144000" cy="5993546"/>
          </a:xfrm>
          <a:prstGeom prst="rect">
            <a:avLst/>
          </a:prstGeom>
        </p:spPr>
      </p:pic>
    </p:spTree>
    <p:extLst>
      <p:ext uri="{BB962C8B-B14F-4D97-AF65-F5344CB8AC3E}">
        <p14:creationId xmlns:p14="http://schemas.microsoft.com/office/powerpoint/2010/main" val="3998118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B581EA-A996-AE4E-BF5E-52F19E3EB86A}"/>
              </a:ext>
            </a:extLst>
          </p:cNvPr>
          <p:cNvPicPr>
            <a:picLocks noChangeAspect="1"/>
          </p:cNvPicPr>
          <p:nvPr/>
        </p:nvPicPr>
        <p:blipFill>
          <a:blip r:embed="rId3"/>
          <a:stretch>
            <a:fillRect/>
          </a:stretch>
        </p:blipFill>
        <p:spPr>
          <a:xfrm>
            <a:off x="277117" y="268432"/>
            <a:ext cx="838200" cy="838200"/>
          </a:xfrm>
          <a:prstGeom prst="rect">
            <a:avLst/>
          </a:prstGeom>
          <a:ln>
            <a:solidFill>
              <a:schemeClr val="tx1"/>
            </a:solidFill>
          </a:ln>
        </p:spPr>
      </p:pic>
    </p:spTree>
    <p:extLst>
      <p:ext uri="{BB962C8B-B14F-4D97-AF65-F5344CB8AC3E}">
        <p14:creationId xmlns:p14="http://schemas.microsoft.com/office/powerpoint/2010/main" val="397894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8A8A-1158-7747-8BA6-4E0B86CD70F3}"/>
              </a:ext>
            </a:extLst>
          </p:cNvPr>
          <p:cNvSpPr>
            <a:spLocks noGrp="1"/>
          </p:cNvSpPr>
          <p:nvPr>
            <p:ph type="title"/>
          </p:nvPr>
        </p:nvSpPr>
        <p:spPr>
          <a:xfrm>
            <a:off x="628650" y="365125"/>
            <a:ext cx="7886700" cy="1325563"/>
          </a:xfrm>
        </p:spPr>
        <p:txBody>
          <a:bodyPr/>
          <a:lstStyle/>
          <a:p>
            <a:r>
              <a:rPr lang="en-US" dirty="0">
                <a:latin typeface="Avenir Book" panose="02000503020000020003" pitchFamily="2" charset="0"/>
              </a:rPr>
              <a:t>Who’s in the Room? </a:t>
            </a:r>
          </a:p>
        </p:txBody>
      </p:sp>
      <p:sp>
        <p:nvSpPr>
          <p:cNvPr id="3" name="Content Placeholder 2">
            <a:extLst>
              <a:ext uri="{FF2B5EF4-FFF2-40B4-BE49-F238E27FC236}">
                <a16:creationId xmlns:a16="http://schemas.microsoft.com/office/drawing/2014/main" id="{209EBE78-4299-FB41-8E7B-97862D67D727}"/>
              </a:ext>
            </a:extLst>
          </p:cNvPr>
          <p:cNvSpPr>
            <a:spLocks noGrp="1"/>
          </p:cNvSpPr>
          <p:nvPr>
            <p:ph idx="1"/>
          </p:nvPr>
        </p:nvSpPr>
        <p:spPr>
          <a:xfrm>
            <a:off x="128587" y="3400425"/>
            <a:ext cx="8991600" cy="841375"/>
          </a:xfrm>
        </p:spPr>
        <p:txBody>
          <a:bodyPr/>
          <a:lstStyle/>
          <a:p>
            <a:pPr marL="0" indent="0" algn="ctr">
              <a:buNone/>
            </a:pPr>
            <a:r>
              <a:rPr lang="en-US" sz="3000" dirty="0">
                <a:latin typeface="Avenir Book" panose="02000503020000020003" pitchFamily="2" charset="0"/>
                <a:ea typeface="Palatino" pitchFamily="2" charset="77"/>
                <a:cs typeface="Lucida Grande" panose="020B0600040502020204" pitchFamily="34" charset="0"/>
              </a:rPr>
              <a:t>Please type your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first and last name</a:t>
            </a:r>
            <a:r>
              <a:rPr lang="en-US" sz="3000" dirty="0">
                <a:latin typeface="Avenir Book" panose="02000503020000020003" pitchFamily="2" charset="0"/>
                <a:ea typeface="Palatino" pitchFamily="2" charset="77"/>
                <a:cs typeface="Lucida Grande" panose="020B0600040502020204" pitchFamily="34" charset="0"/>
              </a:rPr>
              <a:t>,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role/title </a:t>
            </a:r>
            <a:r>
              <a:rPr lang="en-US" sz="3000" dirty="0">
                <a:latin typeface="Avenir Book" panose="02000503020000020003" pitchFamily="2" charset="0"/>
                <a:ea typeface="Palatino" pitchFamily="2" charset="77"/>
                <a:cs typeface="Lucida Grande" panose="020B0600040502020204" pitchFamily="34" charset="0"/>
              </a:rPr>
              <a:t>and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school</a:t>
            </a:r>
            <a:r>
              <a:rPr lang="en-US" sz="3000" dirty="0">
                <a:latin typeface="Avenir Book" panose="02000503020000020003" pitchFamily="2" charset="0"/>
                <a:ea typeface="Palatino" pitchFamily="2" charset="77"/>
                <a:cs typeface="Lucida Grande" panose="020B0600040502020204" pitchFamily="34" charset="0"/>
              </a:rPr>
              <a:t> in the chat.</a:t>
            </a:r>
          </a:p>
          <a:p>
            <a:pPr marL="0" indent="0">
              <a:buNone/>
            </a:pPr>
            <a:endParaRPr lang="en-US" sz="3200" dirty="0"/>
          </a:p>
        </p:txBody>
      </p:sp>
      <p:pic>
        <p:nvPicPr>
          <p:cNvPr id="4" name="Picture 3">
            <a:extLst>
              <a:ext uri="{FF2B5EF4-FFF2-40B4-BE49-F238E27FC236}">
                <a16:creationId xmlns:a16="http://schemas.microsoft.com/office/drawing/2014/main" id="{471A53E3-8FC0-9440-B815-A3415F6A8D39}"/>
              </a:ext>
            </a:extLst>
          </p:cNvPr>
          <p:cNvPicPr>
            <a:picLocks noChangeAspect="1"/>
          </p:cNvPicPr>
          <p:nvPr/>
        </p:nvPicPr>
        <p:blipFill>
          <a:blip r:embed="rId2"/>
          <a:stretch>
            <a:fillRect/>
          </a:stretch>
        </p:blipFill>
        <p:spPr>
          <a:xfrm rot="845507">
            <a:off x="4751526" y="663150"/>
            <a:ext cx="3857728" cy="1325563"/>
          </a:xfrm>
          <a:prstGeom prst="rect">
            <a:avLst/>
          </a:prstGeom>
          <a:ln w="28575">
            <a:solidFill>
              <a:srgbClr val="0070C0"/>
            </a:solidFill>
          </a:ln>
        </p:spPr>
      </p:pic>
    </p:spTree>
    <p:extLst>
      <p:ext uri="{BB962C8B-B14F-4D97-AF65-F5344CB8AC3E}">
        <p14:creationId xmlns:p14="http://schemas.microsoft.com/office/powerpoint/2010/main" val="3193839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381000" y="152400"/>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p:txBody>
          <a:bodyPr/>
          <a:lstStyle/>
          <a:p>
            <a:pPr marL="0" indent="0">
              <a:buNone/>
            </a:pPr>
            <a:r>
              <a:rPr lang="en-US" dirty="0"/>
              <a:t>The Fierce Urgency </a:t>
            </a:r>
          </a:p>
        </p:txBody>
      </p:sp>
      <p:pic>
        <p:nvPicPr>
          <p:cNvPr id="4" name="Picture 3">
            <a:extLst>
              <a:ext uri="{FF2B5EF4-FFF2-40B4-BE49-F238E27FC236}">
                <a16:creationId xmlns:a16="http://schemas.microsoft.com/office/drawing/2014/main" id="{1D71AB86-F027-7047-9649-104B25377393}"/>
              </a:ext>
            </a:extLst>
          </p:cNvPr>
          <p:cNvPicPr>
            <a:picLocks noChangeAspect="1"/>
          </p:cNvPicPr>
          <p:nvPr/>
        </p:nvPicPr>
        <p:blipFill>
          <a:blip r:embed="rId2"/>
          <a:stretch>
            <a:fillRect/>
          </a:stretch>
        </p:blipFill>
        <p:spPr>
          <a:xfrm>
            <a:off x="2362200" y="512231"/>
            <a:ext cx="707403" cy="605899"/>
          </a:xfrm>
          <a:prstGeom prst="rect">
            <a:avLst/>
          </a:prstGeom>
          <a:ln w="28575">
            <a:solidFill>
              <a:schemeClr val="tx1"/>
            </a:solidFill>
          </a:ln>
        </p:spPr>
      </p:pic>
    </p:spTree>
    <p:extLst>
      <p:ext uri="{BB962C8B-B14F-4D97-AF65-F5344CB8AC3E}">
        <p14:creationId xmlns:p14="http://schemas.microsoft.com/office/powerpoint/2010/main" val="1839445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ED7FE4D-ED72-D446-802C-5CCD720F5F26}"/>
              </a:ext>
            </a:extLst>
          </p:cNvPr>
          <p:cNvSpPr>
            <a:spLocks noGrp="1" noChangeArrowheads="1"/>
          </p:cNvSpPr>
          <p:nvPr>
            <p:ph type="title"/>
          </p:nvPr>
        </p:nvSpPr>
        <p:spPr>
          <a:xfrm>
            <a:off x="76200" y="5687"/>
            <a:ext cx="5562600" cy="1137313"/>
          </a:xfrm>
        </p:spPr>
        <p:txBody>
          <a:bodyPr/>
          <a:lstStyle/>
          <a:p>
            <a:pPr indent="0" algn="ctr" eaLnBrk="1" hangingPunct="1"/>
            <a:r>
              <a:rPr lang="en-US" altLang="en-US" sz="540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en-US" sz="5400" dirty="0">
                <a:latin typeface="Calibri" panose="020F0502020204030204" pitchFamily="34" charset="0"/>
                <a:ea typeface="Calibri" panose="020F0502020204030204" pitchFamily="34" charset="0"/>
                <a:cs typeface="Calibri" panose="020F0502020204030204" pitchFamily="34" charset="0"/>
              </a:rPr>
              <a:t> the Foundation</a:t>
            </a:r>
          </a:p>
        </p:txBody>
      </p:sp>
      <p:sp>
        <p:nvSpPr>
          <p:cNvPr id="130051" name="Rectangle 3">
            <a:extLst>
              <a:ext uri="{FF2B5EF4-FFF2-40B4-BE49-F238E27FC236}">
                <a16:creationId xmlns:a16="http://schemas.microsoft.com/office/drawing/2014/main" id="{E34B2A58-599A-904F-B453-139997906712}"/>
              </a:ext>
            </a:extLst>
          </p:cNvPr>
          <p:cNvSpPr>
            <a:spLocks noGrp="1" noChangeArrowheads="1"/>
          </p:cNvSpPr>
          <p:nvPr>
            <p:ph idx="1"/>
          </p:nvPr>
        </p:nvSpPr>
        <p:spPr>
          <a:xfrm>
            <a:off x="92122" y="990600"/>
            <a:ext cx="8991600" cy="3886200"/>
          </a:xfrm>
        </p:spPr>
        <p:txBody>
          <a:bodyPr/>
          <a:lstStyle/>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 </a:t>
            </a:r>
            <a:r>
              <a:rPr lang="en-US" altLang="en-US" sz="4400" i="1" dirty="0">
                <a:solidFill>
                  <a:srgbClr val="0070C0"/>
                </a:solidFill>
                <a:latin typeface="Calibri" panose="020F0502020204030204" pitchFamily="34" charset="0"/>
                <a:ea typeface="Calibri" panose="020F0502020204030204" pitchFamily="34" charset="0"/>
                <a:cs typeface="Calibri" panose="020F0502020204030204" pitchFamily="34" charset="0"/>
              </a:rPr>
              <a:t>foundational principles</a:t>
            </a:r>
            <a:r>
              <a:rPr lang="en-US" altLang="en-US" sz="4400" dirty="0">
                <a:latin typeface="Calibri" panose="020F0502020204030204" pitchFamily="34" charset="0"/>
                <a:ea typeface="Calibri" panose="020F0502020204030204" pitchFamily="34" charset="0"/>
                <a:cs typeface="Calibri" panose="020F0502020204030204" pitchFamily="34" charset="0"/>
              </a:rPr>
              <a:t> of the POC</a:t>
            </a:r>
          </a:p>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Osseo Area System Equity Tools</a:t>
            </a:r>
          </a:p>
          <a:p>
            <a:pPr marL="39688" indent="0" algn="ctr" eaLnBrk="1" hangingPunct="1">
              <a:buFont typeface="Wingdings"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 </a:t>
            </a:r>
          </a:p>
          <a:p>
            <a:pPr marL="39688" indent="0" algn="ctr" eaLnBrk="1" hangingPunct="1">
              <a:buFont typeface="Wingdings" pitchFamily="2" charset="2"/>
              <a:buNone/>
            </a:pPr>
            <a:r>
              <a:rPr lang="en-US" altLang="en-US" sz="4400" dirty="0">
                <a:solidFill>
                  <a:srgbClr val="0070C0"/>
                </a:solidFill>
                <a:latin typeface="Calibri" panose="020F0502020204030204" pitchFamily="34" charset="0"/>
                <a:ea typeface="Calibri" panose="020F0502020204030204" pitchFamily="34" charset="0"/>
                <a:cs typeface="Calibri" panose="020F0502020204030204" pitchFamily="34" charset="0"/>
              </a:rPr>
              <a:t>Mash Up </a:t>
            </a:r>
          </a:p>
        </p:txBody>
      </p:sp>
    </p:spTree>
    <p:extLst>
      <p:ext uri="{BB962C8B-B14F-4D97-AF65-F5344CB8AC3E}">
        <p14:creationId xmlns:p14="http://schemas.microsoft.com/office/powerpoint/2010/main" val="1218915045"/>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1">
                                            <p:txEl>
                                              <p:pRg st="2" end="2"/>
                                            </p:txEl>
                                          </p:spTgt>
                                        </p:tgtEl>
                                        <p:attrNameLst>
                                          <p:attrName>style.visibility</p:attrName>
                                        </p:attrNameLst>
                                      </p:cBhvr>
                                      <p:to>
                                        <p:strVal val="visible"/>
                                      </p:to>
                                    </p:set>
                                    <p:animEffect transition="in" filter="fade">
                                      <p:cBhvr>
                                        <p:cTn id="7" dur="500"/>
                                        <p:tgtEl>
                                          <p:spTgt spid="1300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051">
                                            <p:txEl>
                                              <p:pRg st="4" end="4"/>
                                            </p:txEl>
                                          </p:spTgt>
                                        </p:tgtEl>
                                        <p:attrNameLst>
                                          <p:attrName>style.visibility</p:attrName>
                                        </p:attrNameLst>
                                      </p:cBhvr>
                                      <p:to>
                                        <p:strVal val="visible"/>
                                      </p:to>
                                    </p:set>
                                    <p:animEffect transition="in" filter="fade">
                                      <p:cBhvr>
                                        <p:cTn id="12" dur="500"/>
                                        <p:tgtEl>
                                          <p:spTgt spid="13005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animEffect transition="in" filter="fade">
                                      <p:cBhvr>
                                        <p:cTn id="17" dur="500"/>
                                        <p:tgtEl>
                                          <p:spTgt spid="13005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0051">
                                            <p:txEl>
                                              <p:pRg st="6" end="6"/>
                                            </p:txEl>
                                          </p:spTgt>
                                        </p:tgtEl>
                                        <p:attrNameLst>
                                          <p:attrName>style.visibility</p:attrName>
                                        </p:attrNameLst>
                                      </p:cBhvr>
                                      <p:to>
                                        <p:strVal val="visible"/>
                                      </p:to>
                                    </p:set>
                                    <p:animEffect transition="in" filter="fade">
                                      <p:cBhvr>
                                        <p:cTn id="22" dur="500"/>
                                        <p:tgtEl>
                                          <p:spTgt spid="130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a:extLst>
              <a:ext uri="{FF2B5EF4-FFF2-40B4-BE49-F238E27FC236}">
                <a16:creationId xmlns:a16="http://schemas.microsoft.com/office/drawing/2014/main" id="{A782BDD0-BABA-F049-A955-CD3A53ECD0DF}"/>
              </a:ext>
            </a:extLst>
          </p:cNvPr>
          <p:cNvSpPr>
            <a:spLocks noGrp="1" noChangeArrowheads="1"/>
          </p:cNvSpPr>
          <p:nvPr>
            <p:ph sz="half" idx="4294967295"/>
          </p:nvPr>
        </p:nvSpPr>
        <p:spPr>
          <a:xfrm>
            <a:off x="0" y="1600200"/>
            <a:ext cx="4038600" cy="5257800"/>
          </a:xfrm>
        </p:spPr>
        <p:txBody>
          <a:bodyPr/>
          <a:lstStyle/>
          <a:p>
            <a:pPr eaLnBrk="1" hangingPunct="1">
              <a:buFont typeface="Wingdings" pitchFamily="2" charset="2"/>
              <a:buChar char="n"/>
            </a:pPr>
            <a:endParaRPr lang="en-US" altLang="en-US" dirty="0">
              <a:latin typeface="Arial" panose="020B0604020202020204" pitchFamily="34" charset="0"/>
              <a:ea typeface="ＭＳ Ｐゴシック" panose="020B0600070205080204" pitchFamily="34" charset="-128"/>
              <a:sym typeface="Tahoma" panose="020B0604030504040204" pitchFamily="34" charset="0"/>
            </a:endParaRPr>
          </a:p>
          <a:p>
            <a:pPr eaLnBrk="1" hangingPunct="1">
              <a:buFont typeface="Wingdings" pitchFamily="2" charset="2"/>
              <a:buChar char="n"/>
            </a:pPr>
            <a:endParaRPr lang="en-US" altLang="en-US" dirty="0">
              <a:latin typeface="Arial" panose="020B0604020202020204" pitchFamily="34" charset="0"/>
              <a:ea typeface="ＭＳ Ｐゴシック" panose="020B0600070205080204" pitchFamily="34" charset="-128"/>
              <a:sym typeface="Tahoma" panose="020B0604030504040204" pitchFamily="34" charset="0"/>
            </a:endParaRPr>
          </a:p>
        </p:txBody>
      </p:sp>
      <p:sp>
        <p:nvSpPr>
          <p:cNvPr id="11" name="Rectangle 10">
            <a:extLst>
              <a:ext uri="{FF2B5EF4-FFF2-40B4-BE49-F238E27FC236}">
                <a16:creationId xmlns:a16="http://schemas.microsoft.com/office/drawing/2014/main" id="{1F8BD7CD-E48B-DB40-B71A-5D7891572C0B}"/>
              </a:ext>
            </a:extLst>
          </p:cNvPr>
          <p:cNvSpPr/>
          <p:nvPr/>
        </p:nvSpPr>
        <p:spPr>
          <a:xfrm>
            <a:off x="190500" y="1371600"/>
            <a:ext cx="3657600" cy="2438400"/>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anchor="ctr"/>
          <a:lstStyle/>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Tahoma" pitchFamily="-107" charset="0"/>
              </a:rPr>
              <a:t>Identifying and Activating Strengths</a:t>
            </a:r>
          </a:p>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Lucida Grande" charset="0"/>
              </a:rPr>
              <a:t>Building Relationships</a:t>
            </a:r>
          </a:p>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Tahoma" pitchFamily="-107" charset="0"/>
              </a:rPr>
              <a:t>Nurturing High Intellectual Performances</a:t>
            </a:r>
          </a:p>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Tahoma" pitchFamily="-107" charset="0"/>
              </a:rPr>
              <a:t>Providing Enrichment</a:t>
            </a:r>
          </a:p>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Tahoma" pitchFamily="-107" charset="0"/>
              </a:rPr>
              <a:t>Incorporating Prerequisites</a:t>
            </a:r>
          </a:p>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Tahoma" pitchFamily="-107" charset="0"/>
              </a:rPr>
              <a:t>Situating Learning In The Lives Of Student</a:t>
            </a:r>
          </a:p>
          <a:p>
            <a:pPr marL="457200" indent="-457200" defTabSz="912813" eaLnBrk="1" fontAlgn="auto" hangingPunct="1">
              <a:lnSpc>
                <a:spcPct val="150000"/>
              </a:lnSpc>
              <a:spcBef>
                <a:spcPts val="0"/>
              </a:spcBef>
              <a:spcAft>
                <a:spcPts val="0"/>
              </a:spcAft>
              <a:buFont typeface="Arial" panose="020B0604020202020204" pitchFamily="34" charset="0"/>
              <a:buChar char="•"/>
              <a:defRPr/>
            </a:pPr>
            <a:r>
              <a:rPr lang="en-US" sz="1400" dirty="0">
                <a:solidFill>
                  <a:schemeClr val="tx1"/>
                </a:solidFill>
                <a:ea typeface="ＭＳ Ｐゴシック" pitchFamily="-107" charset="-128"/>
                <a:cs typeface="ＭＳ Ｐゴシック" pitchFamily="-107" charset="-128"/>
                <a:sym typeface="Tahoma" pitchFamily="-107" charset="0"/>
              </a:rPr>
              <a:t>Amplifying Student Voice</a:t>
            </a:r>
            <a:endParaRPr lang="en-US" sz="1400" dirty="0">
              <a:solidFill>
                <a:schemeClr val="tx1"/>
              </a:solidFill>
              <a:ea typeface="ＭＳ Ｐゴシック" pitchFamily="-107" charset="-128"/>
              <a:cs typeface="ＭＳ Ｐゴシック" pitchFamily="-107" charset="-128"/>
              <a:sym typeface="Lucida Grande" charset="0"/>
            </a:endParaRPr>
          </a:p>
        </p:txBody>
      </p:sp>
      <p:sp>
        <p:nvSpPr>
          <p:cNvPr id="78857" name="TextBox 13">
            <a:extLst>
              <a:ext uri="{FF2B5EF4-FFF2-40B4-BE49-F238E27FC236}">
                <a16:creationId xmlns:a16="http://schemas.microsoft.com/office/drawing/2014/main" id="{8020D231-DB5F-B047-97BE-1E7F923F37C1}"/>
              </a:ext>
            </a:extLst>
          </p:cNvPr>
          <p:cNvSpPr txBox="1">
            <a:spLocks noChangeArrowheads="1"/>
          </p:cNvSpPr>
          <p:nvPr/>
        </p:nvSpPr>
        <p:spPr bwMode="auto">
          <a:xfrm>
            <a:off x="304800" y="1070402"/>
            <a:ext cx="3428999" cy="276999"/>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US" sz="1200" b="1" dirty="0">
                <a:effectLst>
                  <a:outerShdw blurRad="76200" dist="76200" dir="2700000">
                    <a:schemeClr val="tx1">
                      <a:alpha val="43000"/>
                    </a:schemeClr>
                  </a:outerShdw>
                </a:effectLst>
                <a:latin typeface="Lucida Grande" charset="0"/>
                <a:sym typeface="Lucida Grande" charset="0"/>
              </a:rPr>
              <a:t>POC 7 HIGH OPERATIONAL PRACTICES</a:t>
            </a:r>
          </a:p>
        </p:txBody>
      </p:sp>
      <p:pic>
        <p:nvPicPr>
          <p:cNvPr id="10" name="Picture 9">
            <a:extLst>
              <a:ext uri="{FF2B5EF4-FFF2-40B4-BE49-F238E27FC236}">
                <a16:creationId xmlns:a16="http://schemas.microsoft.com/office/drawing/2014/main" id="{89EA5F46-26DF-8A41-8641-A931C513662B}"/>
              </a:ext>
            </a:extLst>
          </p:cNvPr>
          <p:cNvPicPr>
            <a:picLocks noChangeAspect="1"/>
          </p:cNvPicPr>
          <p:nvPr/>
        </p:nvPicPr>
        <p:blipFill>
          <a:blip r:embed="rId3"/>
          <a:stretch>
            <a:fillRect/>
          </a:stretch>
        </p:blipFill>
        <p:spPr>
          <a:xfrm>
            <a:off x="4765986" y="838200"/>
            <a:ext cx="4149414" cy="1371600"/>
          </a:xfrm>
          <a:prstGeom prst="rect">
            <a:avLst/>
          </a:prstGeom>
          <a:ln w="28575">
            <a:solidFill>
              <a:srgbClr val="BF2AC4"/>
            </a:solidFill>
          </a:ln>
        </p:spPr>
      </p:pic>
      <p:sp>
        <p:nvSpPr>
          <p:cNvPr id="12" name="TextBox 13">
            <a:extLst>
              <a:ext uri="{FF2B5EF4-FFF2-40B4-BE49-F238E27FC236}">
                <a16:creationId xmlns:a16="http://schemas.microsoft.com/office/drawing/2014/main" id="{58B8EB3E-07E8-B947-80BE-241E48A2F89A}"/>
              </a:ext>
            </a:extLst>
          </p:cNvPr>
          <p:cNvSpPr txBox="1">
            <a:spLocks noChangeArrowheads="1"/>
          </p:cNvSpPr>
          <p:nvPr/>
        </p:nvSpPr>
        <p:spPr bwMode="auto">
          <a:xfrm>
            <a:off x="5115313" y="471100"/>
            <a:ext cx="3428999" cy="276999"/>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defRPr/>
            </a:pPr>
            <a:r>
              <a:rPr lang="en-US" sz="1200" b="1" dirty="0">
                <a:effectLst>
                  <a:outerShdw blurRad="76200" dist="76200" dir="2700000">
                    <a:schemeClr val="tx1">
                      <a:alpha val="43000"/>
                    </a:schemeClr>
                  </a:outerShdw>
                </a:effectLst>
                <a:latin typeface="Lucida Grande" charset="0"/>
                <a:sym typeface="Lucida Grande" charset="0"/>
              </a:rPr>
              <a:t>Osseo Area System Equity Tools</a:t>
            </a:r>
          </a:p>
        </p:txBody>
      </p:sp>
      <p:cxnSp>
        <p:nvCxnSpPr>
          <p:cNvPr id="7" name="Curved Connector 6">
            <a:extLst>
              <a:ext uri="{FF2B5EF4-FFF2-40B4-BE49-F238E27FC236}">
                <a16:creationId xmlns:a16="http://schemas.microsoft.com/office/drawing/2014/main" id="{46E36E58-D458-F54E-AC60-2D16A6FF3A38}"/>
              </a:ext>
            </a:extLst>
          </p:cNvPr>
          <p:cNvCxnSpPr/>
          <p:nvPr/>
        </p:nvCxnSpPr>
        <p:spPr>
          <a:xfrm>
            <a:off x="3886200" y="1447800"/>
            <a:ext cx="762000" cy="457200"/>
          </a:xfrm>
          <a:prstGeom prst="curved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a:extLst>
              <a:ext uri="{FF2B5EF4-FFF2-40B4-BE49-F238E27FC236}">
                <a16:creationId xmlns:a16="http://schemas.microsoft.com/office/drawing/2014/main" id="{AA37716E-B591-3842-946C-97C234008A10}"/>
              </a:ext>
            </a:extLst>
          </p:cNvPr>
          <p:cNvCxnSpPr/>
          <p:nvPr/>
        </p:nvCxnSpPr>
        <p:spPr>
          <a:xfrm>
            <a:off x="3886200" y="3810000"/>
            <a:ext cx="762000" cy="457200"/>
          </a:xfrm>
          <a:prstGeom prst="curved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B9702E15-BBD0-AE45-B468-30912A9C00D0}"/>
              </a:ext>
            </a:extLst>
          </p:cNvPr>
          <p:cNvCxnSpPr/>
          <p:nvPr/>
        </p:nvCxnSpPr>
        <p:spPr>
          <a:xfrm>
            <a:off x="3902691" y="3009900"/>
            <a:ext cx="762000" cy="457200"/>
          </a:xfrm>
          <a:prstGeom prst="curved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a:extLst>
              <a:ext uri="{FF2B5EF4-FFF2-40B4-BE49-F238E27FC236}">
                <a16:creationId xmlns:a16="http://schemas.microsoft.com/office/drawing/2014/main" id="{5BD948D4-E3A3-414B-8754-9AA004DE486D}"/>
              </a:ext>
            </a:extLst>
          </p:cNvPr>
          <p:cNvCxnSpPr/>
          <p:nvPr/>
        </p:nvCxnSpPr>
        <p:spPr>
          <a:xfrm>
            <a:off x="3913422" y="2198711"/>
            <a:ext cx="762000" cy="457200"/>
          </a:xfrm>
          <a:prstGeom prst="curved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2BAA5FC-D697-3040-9112-459C005C79F6}"/>
              </a:ext>
            </a:extLst>
          </p:cNvPr>
          <p:cNvSpPr txBox="1"/>
          <p:nvPr/>
        </p:nvSpPr>
        <p:spPr>
          <a:xfrm>
            <a:off x="457198" y="4964668"/>
            <a:ext cx="4297907" cy="369332"/>
          </a:xfrm>
          <a:prstGeom prst="rect">
            <a:avLst/>
          </a:prstGeom>
          <a:noFill/>
        </p:spPr>
        <p:txBody>
          <a:bodyPr wrap="square" rtlCol="0">
            <a:spAutoFit/>
          </a:bodyPr>
          <a:lstStyle/>
          <a:p>
            <a:r>
              <a:rPr lang="en-US" dirty="0"/>
              <a:t>What </a:t>
            </a:r>
            <a:r>
              <a:rPr lang="en-US" b="1" dirty="0">
                <a:solidFill>
                  <a:srgbClr val="00B050"/>
                </a:solidFill>
              </a:rPr>
              <a:t>connections</a:t>
            </a:r>
            <a:r>
              <a:rPr lang="en-US" dirty="0"/>
              <a:t> do you see?   </a:t>
            </a:r>
          </a:p>
        </p:txBody>
      </p:sp>
      <p:pic>
        <p:nvPicPr>
          <p:cNvPr id="22" name="Picture 21">
            <a:extLst>
              <a:ext uri="{FF2B5EF4-FFF2-40B4-BE49-F238E27FC236}">
                <a16:creationId xmlns:a16="http://schemas.microsoft.com/office/drawing/2014/main" id="{AF330B84-5B5A-4B41-9851-7A6C1D853E60}"/>
              </a:ext>
            </a:extLst>
          </p:cNvPr>
          <p:cNvPicPr>
            <a:picLocks noChangeAspect="1"/>
          </p:cNvPicPr>
          <p:nvPr/>
        </p:nvPicPr>
        <p:blipFill>
          <a:blip r:embed="rId4"/>
          <a:stretch>
            <a:fillRect/>
          </a:stretch>
        </p:blipFill>
        <p:spPr>
          <a:xfrm flipH="1">
            <a:off x="3581401" y="4749815"/>
            <a:ext cx="780585" cy="811548"/>
          </a:xfrm>
          <a:prstGeom prst="rect">
            <a:avLst/>
          </a:prstGeom>
          <a:ln>
            <a:solidFill>
              <a:srgbClr val="00B050"/>
            </a:solidFill>
          </a:ln>
        </p:spPr>
      </p:pic>
      <p:pic>
        <p:nvPicPr>
          <p:cNvPr id="3" name="Picture 2">
            <a:extLst>
              <a:ext uri="{FF2B5EF4-FFF2-40B4-BE49-F238E27FC236}">
                <a16:creationId xmlns:a16="http://schemas.microsoft.com/office/drawing/2014/main" id="{5F15D2BC-747F-44A7-8992-6892323A38E5}"/>
              </a:ext>
            </a:extLst>
          </p:cNvPr>
          <p:cNvPicPr>
            <a:picLocks noChangeAspect="1"/>
          </p:cNvPicPr>
          <p:nvPr/>
        </p:nvPicPr>
        <p:blipFill>
          <a:blip r:embed="rId5"/>
          <a:stretch>
            <a:fillRect/>
          </a:stretch>
        </p:blipFill>
        <p:spPr>
          <a:xfrm>
            <a:off x="4702791" y="2320617"/>
            <a:ext cx="4301392" cy="2819400"/>
          </a:xfrm>
          <a:prstGeom prst="rect">
            <a:avLst/>
          </a:prstGeom>
        </p:spPr>
      </p:pic>
    </p:spTree>
    <p:extLst>
      <p:ext uri="{BB962C8B-B14F-4D97-AF65-F5344CB8AC3E}">
        <p14:creationId xmlns:p14="http://schemas.microsoft.com/office/powerpoint/2010/main" val="1407388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381000" y="152400"/>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457200" y="1600200"/>
            <a:ext cx="7886700" cy="4351338"/>
          </a:xfrm>
        </p:spPr>
        <p:txBody>
          <a:bodyPr/>
          <a:lstStyle/>
          <a:p>
            <a:pPr marL="0" indent="0">
              <a:buNone/>
            </a:pPr>
            <a:r>
              <a:rPr lang="en-US" dirty="0"/>
              <a:t>The Speaker Seeker</a:t>
            </a:r>
          </a:p>
        </p:txBody>
      </p:sp>
      <p:pic>
        <p:nvPicPr>
          <p:cNvPr id="4" name="Picture 3">
            <a:extLst>
              <a:ext uri="{FF2B5EF4-FFF2-40B4-BE49-F238E27FC236}">
                <a16:creationId xmlns:a16="http://schemas.microsoft.com/office/drawing/2014/main" id="{1D71AB86-F027-7047-9649-104B25377393}"/>
              </a:ext>
            </a:extLst>
          </p:cNvPr>
          <p:cNvPicPr>
            <a:picLocks noChangeAspect="1"/>
          </p:cNvPicPr>
          <p:nvPr/>
        </p:nvPicPr>
        <p:blipFill>
          <a:blip r:embed="rId2"/>
          <a:stretch>
            <a:fillRect/>
          </a:stretch>
        </p:blipFill>
        <p:spPr>
          <a:xfrm>
            <a:off x="2362200" y="512231"/>
            <a:ext cx="707403" cy="605899"/>
          </a:xfrm>
          <a:prstGeom prst="rect">
            <a:avLst/>
          </a:prstGeom>
          <a:ln w="28575">
            <a:solidFill>
              <a:schemeClr val="tx1"/>
            </a:solidFill>
          </a:ln>
        </p:spPr>
      </p:pic>
    </p:spTree>
    <p:extLst>
      <p:ext uri="{BB962C8B-B14F-4D97-AF65-F5344CB8AC3E}">
        <p14:creationId xmlns:p14="http://schemas.microsoft.com/office/powerpoint/2010/main" val="79805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304800" y="2356961"/>
            <a:ext cx="8686800" cy="2073021"/>
          </a:xfrm>
        </p:spPr>
        <p:txBody>
          <a:bodyPr vert="horz" wrap="square" lIns="68580" tIns="34290" rIns="68580" bIns="34290" numCol="1" rtlCol="0" anchor="ctr" anchorCtr="0" compatLnSpc="1">
            <a:prstTxWarp prst="textNoShape">
              <a:avLst/>
            </a:prstTxWarp>
            <a:normAutofit/>
          </a:bodyPr>
          <a:lstStyle/>
          <a:p>
            <a:pPr algn="ctr"/>
            <a:r>
              <a:rPr lang="en-US" sz="3600" dirty="0">
                <a:latin typeface="Avenir Book" panose="02000503020000020003" pitchFamily="2" charset="0"/>
                <a:ea typeface="Palatino" pitchFamily="2" charset="77"/>
              </a:rPr>
              <a:t>Part Two: </a:t>
            </a:r>
            <a:r>
              <a:rPr lang="en-US" sz="3600" dirty="0">
                <a:solidFill>
                  <a:srgbClr val="0070C0"/>
                </a:solidFill>
                <a:latin typeface="Avenir Book" panose="02000503020000020003" pitchFamily="2" charset="0"/>
                <a:ea typeface="Palatino" pitchFamily="2" charset="77"/>
              </a:rPr>
              <a:t>Lifting All Voices</a:t>
            </a:r>
          </a:p>
        </p:txBody>
      </p:sp>
    </p:spTree>
    <p:extLst>
      <p:ext uri="{BB962C8B-B14F-4D97-AF65-F5344CB8AC3E}">
        <p14:creationId xmlns:p14="http://schemas.microsoft.com/office/powerpoint/2010/main" val="1757396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4981-E69D-E14A-A513-A357E9CAE6A5}"/>
              </a:ext>
            </a:extLst>
          </p:cNvPr>
          <p:cNvSpPr>
            <a:spLocks noGrp="1"/>
          </p:cNvSpPr>
          <p:nvPr>
            <p:ph type="title"/>
          </p:nvPr>
        </p:nvSpPr>
        <p:spPr>
          <a:xfrm rot="20994971">
            <a:off x="762000" y="2209800"/>
            <a:ext cx="7886700" cy="1325563"/>
          </a:xfrm>
        </p:spPr>
        <p:txBody>
          <a:bodyPr/>
          <a:lstStyle/>
          <a:p>
            <a:r>
              <a:rPr lang="en-US" dirty="0"/>
              <a:t>“There is no one easy answer. Not everything works for every student or every teacher or in every classroom. I am not an expert in your classroom or your students (or an expert in anything, actually!). This is not a conversation that needs to or should be relegated to only Social Studies and English Language Arts classrooms.”</a:t>
            </a:r>
          </a:p>
        </p:txBody>
      </p:sp>
      <p:pic>
        <p:nvPicPr>
          <p:cNvPr id="4" name="Picture 3">
            <a:extLst>
              <a:ext uri="{FF2B5EF4-FFF2-40B4-BE49-F238E27FC236}">
                <a16:creationId xmlns:a16="http://schemas.microsoft.com/office/drawing/2014/main" id="{689F5832-AE7B-CB4A-83A3-C8F8578EC42B}"/>
              </a:ext>
            </a:extLst>
          </p:cNvPr>
          <p:cNvPicPr>
            <a:picLocks noChangeAspect="1"/>
          </p:cNvPicPr>
          <p:nvPr/>
        </p:nvPicPr>
        <p:blipFill>
          <a:blip r:embed="rId2"/>
          <a:stretch>
            <a:fillRect/>
          </a:stretch>
        </p:blipFill>
        <p:spPr>
          <a:xfrm>
            <a:off x="281418" y="228600"/>
            <a:ext cx="850900" cy="774700"/>
          </a:xfrm>
          <a:prstGeom prst="rect">
            <a:avLst/>
          </a:prstGeom>
          <a:ln>
            <a:solidFill>
              <a:schemeClr val="accent6">
                <a:lumMod val="75000"/>
              </a:schemeClr>
            </a:solidFill>
          </a:ln>
        </p:spPr>
      </p:pic>
      <p:pic>
        <p:nvPicPr>
          <p:cNvPr id="5" name="Picture 4">
            <a:extLst>
              <a:ext uri="{FF2B5EF4-FFF2-40B4-BE49-F238E27FC236}">
                <a16:creationId xmlns:a16="http://schemas.microsoft.com/office/drawing/2014/main" id="{23F8F62D-E0C7-4C42-8442-CCE7218ACA67}"/>
              </a:ext>
            </a:extLst>
          </p:cNvPr>
          <p:cNvPicPr>
            <a:picLocks noChangeAspect="1"/>
          </p:cNvPicPr>
          <p:nvPr/>
        </p:nvPicPr>
        <p:blipFill>
          <a:blip r:embed="rId3"/>
          <a:stretch>
            <a:fillRect/>
          </a:stretch>
        </p:blipFill>
        <p:spPr>
          <a:xfrm>
            <a:off x="7010400" y="4114800"/>
            <a:ext cx="1282700" cy="1578708"/>
          </a:xfrm>
          <a:prstGeom prst="rect">
            <a:avLst/>
          </a:prstGeom>
        </p:spPr>
      </p:pic>
      <p:sp>
        <p:nvSpPr>
          <p:cNvPr id="6" name="TextBox 5">
            <a:extLst>
              <a:ext uri="{FF2B5EF4-FFF2-40B4-BE49-F238E27FC236}">
                <a16:creationId xmlns:a16="http://schemas.microsoft.com/office/drawing/2014/main" id="{44325DC5-EB6F-DC42-B591-9E21155CE400}"/>
              </a:ext>
            </a:extLst>
          </p:cNvPr>
          <p:cNvSpPr txBox="1"/>
          <p:nvPr/>
        </p:nvSpPr>
        <p:spPr>
          <a:xfrm>
            <a:off x="6265432" y="5711437"/>
            <a:ext cx="2438400" cy="646331"/>
          </a:xfrm>
          <a:prstGeom prst="rect">
            <a:avLst/>
          </a:prstGeom>
          <a:noFill/>
        </p:spPr>
        <p:txBody>
          <a:bodyPr wrap="square" rtlCol="0">
            <a:spAutoFit/>
          </a:bodyPr>
          <a:lstStyle/>
          <a:p>
            <a:pPr algn="ctr"/>
            <a:r>
              <a:rPr lang="en-US" dirty="0"/>
              <a:t>Dr. Alyssa Hadley Dunn</a:t>
            </a:r>
          </a:p>
          <a:p>
            <a:pPr algn="ctr"/>
            <a:r>
              <a:rPr lang="en-US" dirty="0"/>
              <a:t>Emory University</a:t>
            </a:r>
          </a:p>
        </p:txBody>
      </p:sp>
    </p:spTree>
    <p:extLst>
      <p:ext uri="{BB962C8B-B14F-4D97-AF65-F5344CB8AC3E}">
        <p14:creationId xmlns:p14="http://schemas.microsoft.com/office/powerpoint/2010/main" val="3697940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CC08-C4DA-ED41-B99F-93583D4F28C5}"/>
              </a:ext>
            </a:extLst>
          </p:cNvPr>
          <p:cNvSpPr>
            <a:spLocks noGrp="1"/>
          </p:cNvSpPr>
          <p:nvPr>
            <p:ph type="title"/>
          </p:nvPr>
        </p:nvSpPr>
        <p:spPr/>
        <p:txBody>
          <a:bodyPr/>
          <a:lstStyle/>
          <a:p>
            <a:r>
              <a:rPr lang="en-US" dirty="0"/>
              <a:t>Cooperative Groups</a:t>
            </a:r>
          </a:p>
        </p:txBody>
      </p:sp>
      <p:sp>
        <p:nvSpPr>
          <p:cNvPr id="3" name="Content Placeholder 2">
            <a:extLst>
              <a:ext uri="{FF2B5EF4-FFF2-40B4-BE49-F238E27FC236}">
                <a16:creationId xmlns:a16="http://schemas.microsoft.com/office/drawing/2014/main" id="{7AFCF0F2-0E33-4E4C-8CB5-16BA70CDE188}"/>
              </a:ext>
            </a:extLst>
          </p:cNvPr>
          <p:cNvSpPr>
            <a:spLocks noGrp="1"/>
          </p:cNvSpPr>
          <p:nvPr>
            <p:ph idx="1"/>
          </p:nvPr>
        </p:nvSpPr>
        <p:spPr/>
        <p:txBody>
          <a:bodyPr/>
          <a:lstStyle/>
          <a:p>
            <a:r>
              <a:rPr lang="en-US" dirty="0"/>
              <a:t>We will explore resources created for teachers to facilitate difficult conversations.</a:t>
            </a:r>
          </a:p>
          <a:p>
            <a:r>
              <a:rPr lang="en-US" dirty="0"/>
              <a:t>We will use traditional cooperative group roles to engage in the exploration. </a:t>
            </a:r>
          </a:p>
          <a:p>
            <a:r>
              <a:rPr lang="en-US" dirty="0"/>
              <a:t>When you arrive in your groups decide who will serve in each role on the next slide. </a:t>
            </a:r>
          </a:p>
        </p:txBody>
      </p:sp>
      <p:pic>
        <p:nvPicPr>
          <p:cNvPr id="4" name="Picture 3">
            <a:extLst>
              <a:ext uri="{FF2B5EF4-FFF2-40B4-BE49-F238E27FC236}">
                <a16:creationId xmlns:a16="http://schemas.microsoft.com/office/drawing/2014/main" id="{AAF7E9AB-EAA1-474F-9278-3AB0F33E690C}"/>
              </a:ext>
            </a:extLst>
          </p:cNvPr>
          <p:cNvPicPr>
            <a:picLocks noChangeAspect="1"/>
          </p:cNvPicPr>
          <p:nvPr/>
        </p:nvPicPr>
        <p:blipFill>
          <a:blip r:embed="rId2"/>
          <a:stretch>
            <a:fillRect/>
          </a:stretch>
        </p:blipFill>
        <p:spPr>
          <a:xfrm>
            <a:off x="7772399" y="93826"/>
            <a:ext cx="883161" cy="846553"/>
          </a:xfrm>
          <a:prstGeom prst="rect">
            <a:avLst/>
          </a:prstGeom>
          <a:ln>
            <a:solidFill>
              <a:srgbClr val="C00000"/>
            </a:solidFill>
          </a:ln>
        </p:spPr>
      </p:pic>
      <p:pic>
        <p:nvPicPr>
          <p:cNvPr id="5" name="Picture 4">
            <a:extLst>
              <a:ext uri="{FF2B5EF4-FFF2-40B4-BE49-F238E27FC236}">
                <a16:creationId xmlns:a16="http://schemas.microsoft.com/office/drawing/2014/main" id="{84E99240-4E85-9B45-B57D-7F5E8C835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909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a:extLst>
              <a:ext uri="{FF2B5EF4-FFF2-40B4-BE49-F238E27FC236}">
                <a16:creationId xmlns:a16="http://schemas.microsoft.com/office/drawing/2014/main" id="{F96CC081-B959-A94E-9263-EC1476E5BFFE}"/>
              </a:ext>
            </a:extLst>
          </p:cNvPr>
          <p:cNvSpPr>
            <a:spLocks noGrp="1" noChangeArrowheads="1"/>
          </p:cNvSpPr>
          <p:nvPr>
            <p:ph type="title"/>
          </p:nvPr>
        </p:nvSpPr>
        <p:spPr>
          <a:xfrm>
            <a:off x="1109473" y="228600"/>
            <a:ext cx="6858000" cy="726281"/>
          </a:xfrm>
        </p:spPr>
        <p:txBody>
          <a:bodyPr>
            <a:normAutofit/>
          </a:bodyPr>
          <a:lstStyle/>
          <a:p>
            <a:pPr algn="ctr"/>
            <a:r>
              <a:rPr lang="en-US" altLang="en-US" dirty="0">
                <a:ea typeface="ＭＳ Ｐゴシック" panose="020B0600070205080204" pitchFamily="34" charset="-128"/>
              </a:rPr>
              <a:t>COOPERATIVE GROUP ROLES</a:t>
            </a:r>
          </a:p>
        </p:txBody>
      </p:sp>
      <p:sp>
        <p:nvSpPr>
          <p:cNvPr id="28674" name="Content Placeholder 2">
            <a:extLst>
              <a:ext uri="{FF2B5EF4-FFF2-40B4-BE49-F238E27FC236}">
                <a16:creationId xmlns:a16="http://schemas.microsoft.com/office/drawing/2014/main" id="{4C6774A3-A49A-EC46-A7E6-F01C7DBD4335}"/>
              </a:ext>
            </a:extLst>
          </p:cNvPr>
          <p:cNvSpPr>
            <a:spLocks noGrp="1" noChangeArrowheads="1"/>
          </p:cNvSpPr>
          <p:nvPr>
            <p:ph idx="1"/>
          </p:nvPr>
        </p:nvSpPr>
        <p:spPr>
          <a:xfrm>
            <a:off x="228600" y="964024"/>
            <a:ext cx="8610600" cy="5131975"/>
          </a:xfrm>
        </p:spPr>
        <p:txBody>
          <a:bodyPr>
            <a:noAutofit/>
          </a:bodyPr>
          <a:lstStyle/>
          <a:p>
            <a:r>
              <a:rPr lang="en-US" altLang="en-US" sz="3200" dirty="0">
                <a:solidFill>
                  <a:srgbClr val="0070C0"/>
                </a:solidFill>
                <a:ea typeface="ＭＳ Ｐゴシック" panose="020B0600070205080204" pitchFamily="34" charset="-128"/>
              </a:rPr>
              <a:t>Leader </a:t>
            </a:r>
            <a:r>
              <a:rPr lang="en-US" altLang="en-US" sz="3200" dirty="0">
                <a:ea typeface="ＭＳ Ｐゴシック" panose="020B0600070205080204" pitchFamily="34" charset="-128"/>
              </a:rPr>
              <a:t>-Makes sure that every voice is heard; keeps work focused work on the learning task </a:t>
            </a:r>
          </a:p>
          <a:p>
            <a:r>
              <a:rPr lang="en-US" altLang="en-US" sz="3200" dirty="0">
                <a:solidFill>
                  <a:srgbClr val="0070C0"/>
                </a:solidFill>
                <a:ea typeface="ＭＳ Ｐゴシック" panose="020B0600070205080204" pitchFamily="34" charset="-128"/>
              </a:rPr>
              <a:t>Recorder </a:t>
            </a:r>
            <a:r>
              <a:rPr lang="en-US" altLang="en-US" sz="3200" dirty="0">
                <a:ea typeface="ＭＳ Ｐゴシック" panose="020B0600070205080204" pitchFamily="34" charset="-128"/>
              </a:rPr>
              <a:t>-Compiles group members’ ideas on collaborative graphic representations </a:t>
            </a:r>
          </a:p>
          <a:p>
            <a:r>
              <a:rPr lang="en-US" altLang="en-US" sz="3200" dirty="0">
                <a:solidFill>
                  <a:srgbClr val="0070C0"/>
                </a:solidFill>
                <a:ea typeface="ＭＳ Ｐゴシック" panose="020B0600070205080204" pitchFamily="34" charset="-128"/>
              </a:rPr>
              <a:t>Time-Keeper </a:t>
            </a:r>
            <a:r>
              <a:rPr lang="en-US" altLang="en-US" sz="3200" dirty="0">
                <a:ea typeface="ＭＳ Ｐゴシック" panose="020B0600070205080204" pitchFamily="34" charset="-128"/>
              </a:rPr>
              <a:t>-Encourages the group to stay on task; keeps group aware of how much time is left</a:t>
            </a:r>
          </a:p>
          <a:p>
            <a:r>
              <a:rPr lang="en-US" altLang="en-US" sz="3200" dirty="0">
                <a:solidFill>
                  <a:srgbClr val="0070C0"/>
                </a:solidFill>
                <a:ea typeface="ＭＳ Ｐゴシック" panose="020B0600070205080204" pitchFamily="34" charset="-128"/>
              </a:rPr>
              <a:t>Reporter</a:t>
            </a:r>
            <a:r>
              <a:rPr lang="en-US" altLang="en-US" sz="3200" dirty="0">
                <a:solidFill>
                  <a:srgbClr val="FFFF00"/>
                </a:solidFill>
                <a:ea typeface="ＭＳ Ｐゴシック" panose="020B0600070205080204" pitchFamily="34" charset="-128"/>
              </a:rPr>
              <a:t> </a:t>
            </a:r>
            <a:r>
              <a:rPr lang="en-US" altLang="en-US" sz="3200" dirty="0">
                <a:ea typeface="ＭＳ Ｐゴシック" panose="020B0600070205080204" pitchFamily="34" charset="-128"/>
              </a:rPr>
              <a:t>-Presents the group’s finished work to the class</a:t>
            </a:r>
          </a:p>
          <a:p>
            <a:r>
              <a:rPr lang="en-US" altLang="en-US" sz="3200" dirty="0">
                <a:solidFill>
                  <a:srgbClr val="0070C0"/>
                </a:solidFill>
                <a:ea typeface="ＭＳ Ｐゴシック" panose="020B0600070205080204" pitchFamily="34" charset="-128"/>
              </a:rPr>
              <a:t>Materials Manager </a:t>
            </a:r>
            <a:r>
              <a:rPr lang="en-US" altLang="en-US" sz="3200" dirty="0">
                <a:ea typeface="ＭＳ Ｐゴシック" panose="020B0600070205080204" pitchFamily="34" charset="-128"/>
              </a:rPr>
              <a:t>-Clarifies the supplies needed or requests help if the group needs it </a:t>
            </a:r>
          </a:p>
        </p:txBody>
      </p:sp>
    </p:spTree>
    <p:extLst>
      <p:ext uri="{BB962C8B-B14F-4D97-AF65-F5344CB8AC3E}">
        <p14:creationId xmlns:p14="http://schemas.microsoft.com/office/powerpoint/2010/main" val="1179557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 calcmode="lin" valueType="num">
                                      <p:cBhvr additive="base">
                                        <p:cTn id="13"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 calcmode="lin" valueType="num">
                                      <p:cBhvr additive="base">
                                        <p:cTn id="19"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4">
                                            <p:txEl>
                                              <p:pRg st="3" end="3"/>
                                            </p:txEl>
                                          </p:spTgt>
                                        </p:tgtEl>
                                        <p:attrNameLst>
                                          <p:attrName>style.visibility</p:attrName>
                                        </p:attrNameLst>
                                      </p:cBhvr>
                                      <p:to>
                                        <p:strVal val="visible"/>
                                      </p:to>
                                    </p:set>
                                    <p:anim calcmode="lin" valueType="num">
                                      <p:cBhvr additive="base">
                                        <p:cTn id="25" dur="5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4">
                                            <p:txEl>
                                              <p:pRg st="4" end="4"/>
                                            </p:txEl>
                                          </p:spTgt>
                                        </p:tgtEl>
                                        <p:attrNameLst>
                                          <p:attrName>style.visibility</p:attrName>
                                        </p:attrNameLst>
                                      </p:cBhvr>
                                      <p:to>
                                        <p:strVal val="visible"/>
                                      </p:to>
                                    </p:set>
                                    <p:anim calcmode="lin" valueType="num">
                                      <p:cBhvr additive="base">
                                        <p:cTn id="31"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E61-6D0F-404C-AD75-4DDD647542CA}"/>
              </a:ext>
            </a:extLst>
          </p:cNvPr>
          <p:cNvSpPr>
            <a:spLocks noGrp="1"/>
          </p:cNvSpPr>
          <p:nvPr>
            <p:ph type="title"/>
          </p:nvPr>
        </p:nvSpPr>
        <p:spPr>
          <a:xfrm>
            <a:off x="119198" y="386763"/>
            <a:ext cx="7886700" cy="326645"/>
          </a:xfrm>
        </p:spPr>
        <p:txBody>
          <a:bodyPr>
            <a:normAutofit fontScale="90000"/>
          </a:bodyPr>
          <a:lstStyle/>
          <a:p>
            <a:r>
              <a:rPr lang="en-US" sz="4050" dirty="0">
                <a:latin typeface="Avenir Book" panose="02000503020000020003" pitchFamily="2" charset="0"/>
              </a:rPr>
              <a:t>Group Process – </a:t>
            </a:r>
            <a:r>
              <a:rPr lang="en-US" sz="4050" dirty="0">
                <a:solidFill>
                  <a:srgbClr val="0070C0"/>
                </a:solidFill>
                <a:latin typeface="Avenir Book" panose="02000503020000020003" pitchFamily="2" charset="0"/>
              </a:rPr>
              <a:t>Steps Involved</a:t>
            </a:r>
          </a:p>
        </p:txBody>
      </p:sp>
      <p:sp>
        <p:nvSpPr>
          <p:cNvPr id="3" name="Content Placeholder 2">
            <a:extLst>
              <a:ext uri="{FF2B5EF4-FFF2-40B4-BE49-F238E27FC236}">
                <a16:creationId xmlns:a16="http://schemas.microsoft.com/office/drawing/2014/main" id="{5912A614-439E-B146-9C73-ADD19E0EA2E9}"/>
              </a:ext>
            </a:extLst>
          </p:cNvPr>
          <p:cNvSpPr>
            <a:spLocks noGrp="1"/>
          </p:cNvSpPr>
          <p:nvPr>
            <p:ph idx="1"/>
          </p:nvPr>
        </p:nvSpPr>
        <p:spPr>
          <a:xfrm>
            <a:off x="35167" y="1595803"/>
            <a:ext cx="9108833" cy="4287258"/>
          </a:xfrm>
        </p:spPr>
        <p:txBody>
          <a:bodyPr>
            <a:normAutofit fontScale="77500" lnSpcReduction="20000"/>
          </a:bodyPr>
          <a:lstStyle/>
          <a:p>
            <a:pPr marL="0" indent="0">
              <a:buNone/>
            </a:pPr>
            <a:r>
              <a:rPr lang="en-US" sz="3000" b="1" dirty="0">
                <a:solidFill>
                  <a:srgbClr val="C00000"/>
                </a:solidFill>
              </a:rPr>
              <a:t>Priming </a:t>
            </a:r>
            <a:r>
              <a:rPr lang="en-US" sz="1300" dirty="0"/>
              <a:t>(3 minutes)</a:t>
            </a:r>
            <a:endParaRPr lang="en-US" sz="3000" b="1" dirty="0">
              <a:solidFill>
                <a:srgbClr val="C00000"/>
              </a:solidFill>
            </a:endParaRPr>
          </a:p>
          <a:p>
            <a:pPr>
              <a:lnSpc>
                <a:spcPct val="120000"/>
              </a:lnSpc>
            </a:pPr>
            <a:r>
              <a:rPr lang="en-US" sz="2700" dirty="0"/>
              <a:t>Find the </a:t>
            </a:r>
            <a:r>
              <a:rPr lang="en-US" sz="2800" b="1" i="1" dirty="0">
                <a:ea typeface="Times New Roman" panose="02020603050405020304" pitchFamily="18" charset="0"/>
                <a:cs typeface="Times New Roman" panose="02020603050405020304" pitchFamily="18" charset="0"/>
              </a:rPr>
              <a:t>Resources for Teachers for ”Days After”</a:t>
            </a:r>
            <a:r>
              <a:rPr lang="en-US" sz="2700" i="1" dirty="0"/>
              <a:t> </a:t>
            </a:r>
            <a:r>
              <a:rPr lang="en-US" sz="2700" dirty="0"/>
              <a:t>link in the chat. </a:t>
            </a:r>
          </a:p>
          <a:p>
            <a:pPr marL="0" indent="0">
              <a:buNone/>
            </a:pPr>
            <a:endParaRPr lang="en-US" sz="3000" b="1" dirty="0">
              <a:solidFill>
                <a:srgbClr val="FFC000"/>
              </a:solidFill>
            </a:endParaRPr>
          </a:p>
          <a:p>
            <a:pPr marL="0" indent="0">
              <a:buNone/>
            </a:pPr>
            <a:r>
              <a:rPr lang="en-US" sz="3000" b="1" dirty="0">
                <a:solidFill>
                  <a:srgbClr val="FFC000"/>
                </a:solidFill>
              </a:rPr>
              <a:t>Processing </a:t>
            </a:r>
            <a:r>
              <a:rPr lang="en-US" sz="1275" b="1" dirty="0"/>
              <a:t>(15 minutes)</a:t>
            </a:r>
          </a:p>
          <a:p>
            <a:r>
              <a:rPr lang="en-US" sz="2700" dirty="0"/>
              <a:t>Take 8 minutes of protected time to explore the site.</a:t>
            </a:r>
          </a:p>
          <a:p>
            <a:r>
              <a:rPr lang="en-US" sz="2700" dirty="0"/>
              <a:t>Note helpful/powerful/useful resources embedded within the site.</a:t>
            </a:r>
          </a:p>
          <a:p>
            <a:r>
              <a:rPr lang="en-US" sz="2700" dirty="0"/>
              <a:t>Take 7 minutes to share what you found with your group members.</a:t>
            </a:r>
          </a:p>
          <a:p>
            <a:pPr marL="0" indent="0">
              <a:buNone/>
            </a:pPr>
            <a:endParaRPr lang="en-US" sz="3000" b="1" dirty="0">
              <a:solidFill>
                <a:srgbClr val="00B050"/>
              </a:solidFill>
            </a:endParaRPr>
          </a:p>
          <a:p>
            <a:pPr marL="0" indent="0">
              <a:buNone/>
            </a:pPr>
            <a:r>
              <a:rPr lang="en-US" sz="3000" b="1" dirty="0">
                <a:solidFill>
                  <a:srgbClr val="00B050"/>
                </a:solidFill>
              </a:rPr>
              <a:t>Retaining for Understanding </a:t>
            </a:r>
            <a:r>
              <a:rPr lang="en-US" sz="1425" b="1" dirty="0"/>
              <a:t>(10 minutes)</a:t>
            </a:r>
          </a:p>
          <a:p>
            <a:r>
              <a:rPr lang="en-US" sz="2700" dirty="0"/>
              <a:t>Choose one helpful/powerful/useful resource to share with the whole group.</a:t>
            </a:r>
          </a:p>
          <a:p>
            <a:r>
              <a:rPr lang="en-US" sz="2700" dirty="0"/>
              <a:t>Share the resource and why you selected it.   </a:t>
            </a:r>
          </a:p>
          <a:p>
            <a:r>
              <a:rPr lang="en-US" sz="2700" dirty="0"/>
              <a:t>If time runs out, please add your suggested resource in the chat.</a:t>
            </a:r>
          </a:p>
          <a:p>
            <a:pPr marL="0" indent="0">
              <a:buNone/>
            </a:pPr>
            <a:endParaRPr lang="en-US" sz="2700" dirty="0"/>
          </a:p>
          <a:p>
            <a:endParaRPr lang="en-US" dirty="0"/>
          </a:p>
        </p:txBody>
      </p:sp>
      <p:sp>
        <p:nvSpPr>
          <p:cNvPr id="6" name="TextBox 5">
            <a:extLst>
              <a:ext uri="{FF2B5EF4-FFF2-40B4-BE49-F238E27FC236}">
                <a16:creationId xmlns:a16="http://schemas.microsoft.com/office/drawing/2014/main" id="{E516583C-7B6D-324F-9165-2AAE1A03D251}"/>
              </a:ext>
            </a:extLst>
          </p:cNvPr>
          <p:cNvSpPr txBox="1"/>
          <p:nvPr/>
        </p:nvSpPr>
        <p:spPr>
          <a:xfrm>
            <a:off x="7337680" y="986065"/>
            <a:ext cx="1752600" cy="369332"/>
          </a:xfrm>
          <a:prstGeom prst="rect">
            <a:avLst/>
          </a:prstGeom>
          <a:noFill/>
          <a:ln>
            <a:noFill/>
          </a:ln>
        </p:spPr>
        <p:txBody>
          <a:bodyPr wrap="square" rtlCol="0">
            <a:spAutoFit/>
          </a:bodyPr>
          <a:lstStyle/>
          <a:p>
            <a:pPr algn="ctr"/>
            <a:r>
              <a:rPr lang="en-US" b="1" dirty="0">
                <a:solidFill>
                  <a:srgbClr val="C00000"/>
                </a:solidFill>
              </a:rPr>
              <a:t>20 minutes</a:t>
            </a:r>
          </a:p>
        </p:txBody>
      </p:sp>
      <p:pic>
        <p:nvPicPr>
          <p:cNvPr id="7" name="Picture 6">
            <a:extLst>
              <a:ext uri="{FF2B5EF4-FFF2-40B4-BE49-F238E27FC236}">
                <a16:creationId xmlns:a16="http://schemas.microsoft.com/office/drawing/2014/main" id="{EF07822D-F30D-9248-83D5-44FDEC95CA2E}"/>
              </a:ext>
            </a:extLst>
          </p:cNvPr>
          <p:cNvPicPr>
            <a:picLocks noChangeAspect="1"/>
          </p:cNvPicPr>
          <p:nvPr/>
        </p:nvPicPr>
        <p:blipFill>
          <a:blip r:embed="rId3"/>
          <a:stretch>
            <a:fillRect/>
          </a:stretch>
        </p:blipFill>
        <p:spPr>
          <a:xfrm>
            <a:off x="7772399" y="93826"/>
            <a:ext cx="883161" cy="846553"/>
          </a:xfrm>
          <a:prstGeom prst="rect">
            <a:avLst/>
          </a:prstGeom>
          <a:ln>
            <a:solidFill>
              <a:srgbClr val="C00000"/>
            </a:solidFill>
          </a:ln>
        </p:spPr>
      </p:pic>
    </p:spTree>
    <p:extLst>
      <p:ext uri="{BB962C8B-B14F-4D97-AF65-F5344CB8AC3E}">
        <p14:creationId xmlns:p14="http://schemas.microsoft.com/office/powerpoint/2010/main" val="121151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30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381000" y="152400"/>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457200" y="1600200"/>
            <a:ext cx="7886700" cy="4351338"/>
          </a:xfrm>
        </p:spPr>
        <p:txBody>
          <a:bodyPr/>
          <a:lstStyle/>
          <a:p>
            <a:pPr marL="0" indent="0">
              <a:buNone/>
            </a:pPr>
            <a:r>
              <a:rPr lang="en-US" dirty="0"/>
              <a:t>Group Process</a:t>
            </a:r>
          </a:p>
          <a:p>
            <a:pPr marL="0" indent="0">
              <a:buNone/>
            </a:pPr>
            <a:r>
              <a:rPr lang="en-US" dirty="0"/>
              <a:t>Cooperative Group Roles</a:t>
            </a:r>
          </a:p>
        </p:txBody>
      </p:sp>
      <p:pic>
        <p:nvPicPr>
          <p:cNvPr id="4" name="Picture 3">
            <a:extLst>
              <a:ext uri="{FF2B5EF4-FFF2-40B4-BE49-F238E27FC236}">
                <a16:creationId xmlns:a16="http://schemas.microsoft.com/office/drawing/2014/main" id="{1D71AB86-F027-7047-9649-104B25377393}"/>
              </a:ext>
            </a:extLst>
          </p:cNvPr>
          <p:cNvPicPr>
            <a:picLocks noChangeAspect="1"/>
          </p:cNvPicPr>
          <p:nvPr/>
        </p:nvPicPr>
        <p:blipFill>
          <a:blip r:embed="rId2"/>
          <a:stretch>
            <a:fillRect/>
          </a:stretch>
        </p:blipFill>
        <p:spPr>
          <a:xfrm>
            <a:off x="2362200" y="512231"/>
            <a:ext cx="707403" cy="605899"/>
          </a:xfrm>
          <a:prstGeom prst="rect">
            <a:avLst/>
          </a:prstGeom>
          <a:ln w="28575">
            <a:solidFill>
              <a:schemeClr val="tx1"/>
            </a:solidFill>
          </a:ln>
        </p:spPr>
      </p:pic>
    </p:spTree>
    <p:extLst>
      <p:ext uri="{BB962C8B-B14F-4D97-AF65-F5344CB8AC3E}">
        <p14:creationId xmlns:p14="http://schemas.microsoft.com/office/powerpoint/2010/main" val="163035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62" y="3476281"/>
            <a:ext cx="8839200" cy="1550808"/>
          </a:xfrm>
        </p:spPr>
        <p:txBody>
          <a:bodyPr vert="horz" wrap="square" lIns="68580" tIns="34290" rIns="68580" bIns="34290" numCol="1" rtlCol="0" anchor="t" anchorCtr="0" compatLnSpc="1">
            <a:prstTxWarp prst="textNoShape">
              <a:avLst/>
            </a:prstTxWarp>
            <a:noAutofit/>
          </a:bodyPr>
          <a:lstStyle/>
          <a:p>
            <a:pPr>
              <a:lnSpc>
                <a:spcPct val="100000"/>
              </a:lnSpc>
              <a:defRPr/>
            </a:pPr>
            <a:r>
              <a:rPr lang="en-US" sz="2800" dirty="0">
                <a:latin typeface="Avenir Book" panose="02000503020000020003" pitchFamily="2" charset="0"/>
                <a:ea typeface="Palatino" pitchFamily="2" charset="77"/>
                <a:sym typeface="Arial" charset="0"/>
              </a:rPr>
              <a:t>Type # and then add a word, phrase or statement that expresses what you are thinking, feeling, connecting to in that moment</a:t>
            </a:r>
            <a:r>
              <a:rPr lang="en-US" sz="2800" b="1" dirty="0">
                <a:latin typeface="Avenir Book" panose="02000503020000020003" pitchFamily="2" charset="0"/>
                <a:ea typeface="Palatino" pitchFamily="2" charset="77"/>
                <a:sym typeface="Arial" charset="0"/>
              </a:rPr>
              <a:t>.</a:t>
            </a:r>
            <a:endParaRPr lang="en-US" sz="2800" i="1" dirty="0">
              <a:latin typeface="Avenir Book" panose="02000503020000020003" pitchFamily="2" charset="0"/>
              <a:ea typeface="Palatino" pitchFamily="2" charset="77"/>
            </a:endParaRPr>
          </a:p>
        </p:txBody>
      </p:sp>
      <p:sp>
        <p:nvSpPr>
          <p:cNvPr id="3" name="TextBox 2">
            <a:extLst>
              <a:ext uri="{FF2B5EF4-FFF2-40B4-BE49-F238E27FC236}">
                <a16:creationId xmlns:a16="http://schemas.microsoft.com/office/drawing/2014/main" id="{33B4AFBD-0398-6F4E-A567-CFCD1531E4DD}"/>
              </a:ext>
            </a:extLst>
          </p:cNvPr>
          <p:cNvSpPr txBox="1"/>
          <p:nvPr/>
        </p:nvSpPr>
        <p:spPr>
          <a:xfrm>
            <a:off x="148525" y="384493"/>
            <a:ext cx="8991600" cy="1877437"/>
          </a:xfrm>
          <a:prstGeom prst="rect">
            <a:avLst/>
          </a:prstGeom>
          <a:noFill/>
        </p:spPr>
        <p:txBody>
          <a:bodyPr wrap="square" rtlCol="0">
            <a:spAutoFit/>
          </a:bodyPr>
          <a:lstStyle/>
          <a:p>
            <a:r>
              <a:rPr lang="en-US" sz="4000" b="1" dirty="0">
                <a:latin typeface="Avenir Book" panose="02000503020000020003" pitchFamily="2" charset="0"/>
                <a:ea typeface="Palatino" pitchFamily="2" charset="77"/>
                <a:sym typeface="Arial" charset="0"/>
              </a:rPr>
              <a:t>#  Stamping the Chat</a:t>
            </a:r>
          </a:p>
          <a:p>
            <a:endParaRPr lang="en-US" sz="2000" dirty="0">
              <a:latin typeface="Avenir Book" panose="02000503020000020003" pitchFamily="2" charset="0"/>
              <a:ea typeface="Palatino" pitchFamily="2" charset="77"/>
              <a:sym typeface="Arial" charset="0"/>
            </a:endParaRPr>
          </a:p>
          <a:p>
            <a:r>
              <a:rPr lang="en-US" sz="2800" dirty="0">
                <a:latin typeface="Avenir Book" panose="02000503020000020003" pitchFamily="2" charset="0"/>
                <a:ea typeface="Palatino" pitchFamily="2" charset="77"/>
                <a:sym typeface="Arial" charset="0"/>
              </a:rPr>
              <a:t>Throughout the session, we will use the Chat window to process and make connections as a community. </a:t>
            </a:r>
          </a:p>
        </p:txBody>
      </p:sp>
      <p:pic>
        <p:nvPicPr>
          <p:cNvPr id="8" name="Picture 7">
            <a:extLst>
              <a:ext uri="{FF2B5EF4-FFF2-40B4-BE49-F238E27FC236}">
                <a16:creationId xmlns:a16="http://schemas.microsoft.com/office/drawing/2014/main" id="{B063E774-E29B-2B43-9017-65757138975D}"/>
              </a:ext>
            </a:extLst>
          </p:cNvPr>
          <p:cNvPicPr>
            <a:picLocks noChangeAspect="1"/>
          </p:cNvPicPr>
          <p:nvPr/>
        </p:nvPicPr>
        <p:blipFill>
          <a:blip r:embed="rId3"/>
          <a:stretch>
            <a:fillRect/>
          </a:stretch>
        </p:blipFill>
        <p:spPr>
          <a:xfrm>
            <a:off x="6402994" y="5889985"/>
            <a:ext cx="2755791" cy="968015"/>
          </a:xfrm>
          <a:prstGeom prst="rect">
            <a:avLst/>
          </a:prstGeom>
        </p:spPr>
      </p:pic>
      <p:sp>
        <p:nvSpPr>
          <p:cNvPr id="4" name="TextBox 3">
            <a:extLst>
              <a:ext uri="{FF2B5EF4-FFF2-40B4-BE49-F238E27FC236}">
                <a16:creationId xmlns:a16="http://schemas.microsoft.com/office/drawing/2014/main" id="{C4A8E8E1-5D48-6948-BDB9-5C03E3FB2C66}"/>
              </a:ext>
            </a:extLst>
          </p:cNvPr>
          <p:cNvSpPr txBox="1"/>
          <p:nvPr/>
        </p:nvSpPr>
        <p:spPr>
          <a:xfrm>
            <a:off x="304800" y="5715000"/>
            <a:ext cx="6705600" cy="677108"/>
          </a:xfrm>
          <a:prstGeom prst="rect">
            <a:avLst/>
          </a:prstGeom>
          <a:noFill/>
        </p:spPr>
        <p:txBody>
          <a:bodyPr wrap="square" rtlCol="0">
            <a:spAutoFit/>
          </a:bodyPr>
          <a:lstStyle/>
          <a:p>
            <a:r>
              <a:rPr lang="en-US" sz="2000" b="1" dirty="0">
                <a:latin typeface="Avenir Book" panose="02000503020000020003" pitchFamily="2" charset="0"/>
                <a:ea typeface="Palatino" pitchFamily="2" charset="77"/>
                <a:sym typeface="Arial" charset="0"/>
              </a:rPr>
              <a:t>Example: #Strategize the Chat </a:t>
            </a:r>
            <a:br>
              <a:rPr lang="en-US" b="1" dirty="0">
                <a:latin typeface="Avenir Book" panose="02000503020000020003" pitchFamily="2" charset="0"/>
                <a:ea typeface="Palatino" pitchFamily="2" charset="77"/>
                <a:sym typeface="Arial" charset="0"/>
              </a:rPr>
            </a:br>
            <a:endParaRPr lang="en-US" dirty="0"/>
          </a:p>
        </p:txBody>
      </p:sp>
      <p:sp>
        <p:nvSpPr>
          <p:cNvPr id="6" name="TextBox 5">
            <a:extLst>
              <a:ext uri="{FF2B5EF4-FFF2-40B4-BE49-F238E27FC236}">
                <a16:creationId xmlns:a16="http://schemas.microsoft.com/office/drawing/2014/main" id="{D21F699B-D9AE-5545-8244-3C35494C2EBD}"/>
              </a:ext>
            </a:extLst>
          </p:cNvPr>
          <p:cNvSpPr txBox="1"/>
          <p:nvPr/>
        </p:nvSpPr>
        <p:spPr>
          <a:xfrm rot="952745">
            <a:off x="6246587" y="520979"/>
            <a:ext cx="2743200" cy="523220"/>
          </a:xfrm>
          <a:prstGeom prst="rect">
            <a:avLst/>
          </a:prstGeom>
          <a:noFill/>
          <a:ln>
            <a:solidFill>
              <a:srgbClr val="C00000"/>
            </a:solidFill>
          </a:ln>
        </p:spPr>
        <p:txBody>
          <a:bodyPr wrap="square" rtlCol="0">
            <a:spAutoFit/>
          </a:bodyPr>
          <a:lstStyle/>
          <a:p>
            <a:pPr algn="ctr"/>
            <a:r>
              <a:rPr lang="en-US" sz="2800" b="1" dirty="0">
                <a:solidFill>
                  <a:srgbClr val="C00000"/>
                </a:solidFill>
              </a:rPr>
              <a:t>As you feel led…</a:t>
            </a:r>
          </a:p>
        </p:txBody>
      </p:sp>
      <p:sp>
        <p:nvSpPr>
          <p:cNvPr id="5" name="TextBox 4">
            <a:extLst>
              <a:ext uri="{FF2B5EF4-FFF2-40B4-BE49-F238E27FC236}">
                <a16:creationId xmlns:a16="http://schemas.microsoft.com/office/drawing/2014/main" id="{716C70F8-0CF6-134A-932F-8F0023BE8093}"/>
              </a:ext>
            </a:extLst>
          </p:cNvPr>
          <p:cNvSpPr txBox="1"/>
          <p:nvPr/>
        </p:nvSpPr>
        <p:spPr>
          <a:xfrm>
            <a:off x="0" y="6373992"/>
            <a:ext cx="1980103" cy="461665"/>
          </a:xfrm>
          <a:prstGeom prst="rect">
            <a:avLst/>
          </a:prstGeom>
          <a:noFill/>
        </p:spPr>
        <p:txBody>
          <a:bodyPr wrap="square" rtlCol="0">
            <a:spAutoFit/>
          </a:bodyPr>
          <a:lstStyle/>
          <a:p>
            <a:pPr algn="ctr"/>
            <a:r>
              <a:rPr lang="en-US" sz="2400" dirty="0">
                <a:solidFill>
                  <a:srgbClr val="C00000"/>
                </a:solidFill>
                <a:latin typeface="Lucida Handwriting" panose="03010101010101010101" pitchFamily="66" charset="77"/>
              </a:rPr>
              <a:t>Flashback</a:t>
            </a:r>
            <a:r>
              <a:rPr lang="en-US" dirty="0"/>
              <a:t> </a:t>
            </a:r>
          </a:p>
        </p:txBody>
      </p:sp>
    </p:spTree>
    <p:extLst>
      <p:ext uri="{BB962C8B-B14F-4D97-AF65-F5344CB8AC3E}">
        <p14:creationId xmlns:p14="http://schemas.microsoft.com/office/powerpoint/2010/main" val="182708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2133600" y="907959"/>
            <a:ext cx="5179868" cy="4189214"/>
          </a:xfrm>
        </p:spPr>
        <p:txBody>
          <a:bodyPr anchor="ctr">
            <a:normAutofit/>
          </a:bodyPr>
          <a:lstStyle/>
          <a:p>
            <a:pPr marL="0" indent="0" algn="ctr">
              <a:buNone/>
            </a:pPr>
            <a:r>
              <a:rPr lang="en-US" sz="4400" dirty="0">
                <a:latin typeface="Avenir Book" panose="02000503020000020003" pitchFamily="2" charset="0"/>
                <a:ea typeface="Palatino" pitchFamily="2" charset="77"/>
              </a:rPr>
              <a:t>Let’s take a </a:t>
            </a:r>
            <a:r>
              <a:rPr lang="en-US" sz="4400" dirty="0">
                <a:solidFill>
                  <a:srgbClr val="0070C0"/>
                </a:solidFill>
                <a:latin typeface="Avenir Book" panose="02000503020000020003" pitchFamily="2" charset="0"/>
                <a:ea typeface="Palatino" pitchFamily="2" charset="77"/>
              </a:rPr>
              <a:t>BREAK</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9560F84-F40C-8044-ADE3-7878DF11BE09}"/>
              </a:ext>
            </a:extLst>
          </p:cNvPr>
          <p:cNvPicPr>
            <a:picLocks noChangeAspect="1"/>
          </p:cNvPicPr>
          <p:nvPr/>
        </p:nvPicPr>
        <p:blipFill>
          <a:blip r:embed="rId3"/>
          <a:stretch>
            <a:fillRect/>
          </a:stretch>
        </p:blipFill>
        <p:spPr>
          <a:xfrm>
            <a:off x="7318230" y="3035903"/>
            <a:ext cx="1288900" cy="1535569"/>
          </a:xfrm>
          <a:prstGeom prst="rect">
            <a:avLst/>
          </a:prstGeom>
          <a:ln w="31750">
            <a:solidFill>
              <a:schemeClr val="tx1"/>
            </a:solidFill>
          </a:ln>
        </p:spPr>
      </p:pic>
      <p:sp>
        <p:nvSpPr>
          <p:cNvPr id="11" name="TextBox 10">
            <a:extLst>
              <a:ext uri="{FF2B5EF4-FFF2-40B4-BE49-F238E27FC236}">
                <a16:creationId xmlns:a16="http://schemas.microsoft.com/office/drawing/2014/main" id="{288D66CB-1FF4-4542-B479-34ECDEF437F7}"/>
              </a:ext>
            </a:extLst>
          </p:cNvPr>
          <p:cNvSpPr txBox="1"/>
          <p:nvPr/>
        </p:nvSpPr>
        <p:spPr>
          <a:xfrm>
            <a:off x="7038975" y="4665954"/>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10 minutes</a:t>
            </a:r>
          </a:p>
        </p:txBody>
      </p:sp>
    </p:spTree>
    <p:extLst>
      <p:ext uri="{BB962C8B-B14F-4D97-AF65-F5344CB8AC3E}">
        <p14:creationId xmlns:p14="http://schemas.microsoft.com/office/powerpoint/2010/main" val="4741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304800" y="2356961"/>
            <a:ext cx="8763000" cy="2073021"/>
          </a:xfrm>
        </p:spPr>
        <p:txBody>
          <a:bodyPr vert="horz" wrap="square" lIns="68580" tIns="34290" rIns="68580" bIns="34290" numCol="1" rtlCol="0" anchor="ctr" anchorCtr="0" compatLnSpc="1">
            <a:prstTxWarp prst="textNoShape">
              <a:avLst/>
            </a:prstTxWarp>
            <a:normAutofit/>
          </a:bodyPr>
          <a:lstStyle/>
          <a:p>
            <a:pPr algn="ctr"/>
            <a:r>
              <a:rPr lang="en-US" sz="4000" dirty="0">
                <a:latin typeface="Avenir Book" panose="02000503020000020003" pitchFamily="2" charset="0"/>
                <a:ea typeface="Palatino" pitchFamily="2" charset="77"/>
              </a:rPr>
              <a:t>Part Three: </a:t>
            </a:r>
            <a:r>
              <a:rPr lang="en-US" sz="4000" dirty="0">
                <a:solidFill>
                  <a:srgbClr val="0070C0"/>
                </a:solidFill>
                <a:latin typeface="Avenir Book" panose="02000503020000020003" pitchFamily="2" charset="0"/>
                <a:ea typeface="Palatino" pitchFamily="2" charset="77"/>
              </a:rPr>
              <a:t>Listening to Our Students</a:t>
            </a:r>
          </a:p>
        </p:txBody>
      </p:sp>
      <p:pic>
        <p:nvPicPr>
          <p:cNvPr id="3" name="Picture 2">
            <a:extLst>
              <a:ext uri="{FF2B5EF4-FFF2-40B4-BE49-F238E27FC236}">
                <a16:creationId xmlns:a16="http://schemas.microsoft.com/office/drawing/2014/main" id="{B3A99737-0AD1-A84C-ACCF-C253DE4D0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56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11F61-678E-6B4A-9180-2F1D437156D1}"/>
              </a:ext>
            </a:extLst>
          </p:cNvPr>
          <p:cNvSpPr>
            <a:spLocks noGrp="1"/>
          </p:cNvSpPr>
          <p:nvPr>
            <p:ph type="title"/>
          </p:nvPr>
        </p:nvSpPr>
        <p:spPr>
          <a:xfrm>
            <a:off x="152400" y="304800"/>
            <a:ext cx="7886700" cy="710895"/>
          </a:xfrm>
        </p:spPr>
        <p:txBody>
          <a:bodyPr>
            <a:normAutofit/>
          </a:bodyPr>
          <a:lstStyle/>
          <a:p>
            <a:r>
              <a:rPr lang="en-US" sz="4050" dirty="0"/>
              <a:t>Text-based Discussion</a:t>
            </a:r>
          </a:p>
        </p:txBody>
      </p:sp>
      <p:sp>
        <p:nvSpPr>
          <p:cNvPr id="3" name="Content Placeholder 2">
            <a:extLst>
              <a:ext uri="{FF2B5EF4-FFF2-40B4-BE49-F238E27FC236}">
                <a16:creationId xmlns:a16="http://schemas.microsoft.com/office/drawing/2014/main" id="{683E3025-A8F8-5F44-8DE0-B47DB89A72C4}"/>
              </a:ext>
            </a:extLst>
          </p:cNvPr>
          <p:cNvSpPr>
            <a:spLocks noGrp="1"/>
          </p:cNvSpPr>
          <p:nvPr>
            <p:ph idx="1"/>
          </p:nvPr>
        </p:nvSpPr>
        <p:spPr>
          <a:xfrm>
            <a:off x="152400" y="1038886"/>
            <a:ext cx="8839200" cy="3263504"/>
          </a:xfrm>
        </p:spPr>
        <p:txBody>
          <a:bodyPr>
            <a:noAutofit/>
          </a:bodyPr>
          <a:lstStyle/>
          <a:p>
            <a:pPr marL="0" indent="0">
              <a:lnSpc>
                <a:spcPct val="100000"/>
              </a:lnSpc>
              <a:buNone/>
            </a:pPr>
            <a:r>
              <a:rPr lang="en-US" sz="2600" dirty="0">
                <a:solidFill>
                  <a:srgbClr val="0070C0"/>
                </a:solidFill>
              </a:rPr>
              <a:t>Text: </a:t>
            </a:r>
            <a:r>
              <a:rPr lang="en-US" sz="2600" dirty="0"/>
              <a:t>Students Respond to Adults’ Fixation on “Learning Loss”</a:t>
            </a:r>
          </a:p>
          <a:p>
            <a:pPr marL="0" indent="0">
              <a:lnSpc>
                <a:spcPct val="100000"/>
              </a:lnSpc>
              <a:buNone/>
            </a:pPr>
            <a:r>
              <a:rPr lang="en-US" sz="2600" dirty="0">
                <a:solidFill>
                  <a:srgbClr val="0070C0"/>
                </a:solidFill>
              </a:rPr>
              <a:t>Source: </a:t>
            </a:r>
            <a:r>
              <a:rPr lang="en-US" sz="2600" dirty="0"/>
              <a:t>Education Week, Larry Ferlazzo</a:t>
            </a:r>
          </a:p>
          <a:p>
            <a:pPr marL="0" indent="0">
              <a:lnSpc>
                <a:spcPct val="100000"/>
              </a:lnSpc>
              <a:buNone/>
            </a:pPr>
            <a:r>
              <a:rPr lang="en-US" sz="2600" dirty="0">
                <a:solidFill>
                  <a:srgbClr val="0070C0"/>
                </a:solidFill>
              </a:rPr>
              <a:t>Date:</a:t>
            </a:r>
            <a:r>
              <a:rPr lang="en-US" sz="2600" dirty="0"/>
              <a:t> February 02, 2021</a:t>
            </a:r>
          </a:p>
          <a:p>
            <a:pPr marL="0" indent="0">
              <a:lnSpc>
                <a:spcPct val="100000"/>
              </a:lnSpc>
              <a:buNone/>
            </a:pPr>
            <a:endParaRPr lang="en-US" sz="2600" dirty="0">
              <a:solidFill>
                <a:srgbClr val="0070C0"/>
              </a:solidFill>
            </a:endParaRPr>
          </a:p>
          <a:p>
            <a:pPr marL="0" indent="0">
              <a:lnSpc>
                <a:spcPct val="100000"/>
              </a:lnSpc>
              <a:buNone/>
            </a:pPr>
            <a:r>
              <a:rPr lang="en-US" sz="2600" dirty="0">
                <a:solidFill>
                  <a:srgbClr val="0070C0"/>
                </a:solidFill>
              </a:rPr>
              <a:t>https://www.edweek.org/leadership/opinion-students-respond-to-adults-fixation-on-learning-loss/2021/02</a:t>
            </a:r>
          </a:p>
          <a:p>
            <a:pPr marL="0" indent="0">
              <a:lnSpc>
                <a:spcPct val="200000"/>
              </a:lnSpc>
              <a:buNone/>
            </a:pPr>
            <a:r>
              <a:rPr lang="en-US" sz="2600" dirty="0">
                <a:solidFill>
                  <a:srgbClr val="0070C0"/>
                </a:solidFill>
              </a:rPr>
              <a:t>Protocol: </a:t>
            </a:r>
            <a:r>
              <a:rPr lang="en-US" sz="2600" dirty="0"/>
              <a:t>Anticipation Guide</a:t>
            </a:r>
          </a:p>
        </p:txBody>
      </p:sp>
      <p:pic>
        <p:nvPicPr>
          <p:cNvPr id="5" name="Picture 4">
            <a:extLst>
              <a:ext uri="{FF2B5EF4-FFF2-40B4-BE49-F238E27FC236}">
                <a16:creationId xmlns:a16="http://schemas.microsoft.com/office/drawing/2014/main" id="{9DB4EE54-823D-5641-A8C4-550377B39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05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461C5-4E49-0C40-85E9-D93A5228F8FD}"/>
              </a:ext>
            </a:extLst>
          </p:cNvPr>
          <p:cNvSpPr>
            <a:spLocks noGrp="1"/>
          </p:cNvSpPr>
          <p:nvPr>
            <p:ph type="title"/>
          </p:nvPr>
        </p:nvSpPr>
        <p:spPr>
          <a:xfrm>
            <a:off x="130110" y="3788893"/>
            <a:ext cx="7886700" cy="994172"/>
          </a:xfrm>
        </p:spPr>
        <p:txBody>
          <a:bodyPr>
            <a:normAutofit/>
          </a:bodyPr>
          <a:lstStyle/>
          <a:p>
            <a:r>
              <a:rPr lang="en-US" sz="4050" dirty="0">
                <a:solidFill>
                  <a:srgbClr val="C00000"/>
                </a:solidFill>
              </a:rPr>
              <a:t>Anticipation Guide</a:t>
            </a:r>
          </a:p>
        </p:txBody>
      </p:sp>
      <p:pic>
        <p:nvPicPr>
          <p:cNvPr id="4" name="Picture 4">
            <a:extLst>
              <a:ext uri="{FF2B5EF4-FFF2-40B4-BE49-F238E27FC236}">
                <a16:creationId xmlns:a16="http://schemas.microsoft.com/office/drawing/2014/main" id="{95ACEC79-D6A1-DF40-8329-F9803A1256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2162" y="1571966"/>
            <a:ext cx="1596857" cy="1651544"/>
          </a:xfrm>
          <a:prstGeom prst="rect">
            <a:avLst/>
          </a:prstGeom>
          <a:noFill/>
          <a:ln w="1016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87DA30A-A79A-B34F-BF29-80E3B646629D}"/>
              </a:ext>
            </a:extLst>
          </p:cNvPr>
          <p:cNvSpPr txBox="1">
            <a:spLocks/>
          </p:cNvSpPr>
          <p:nvPr/>
        </p:nvSpPr>
        <p:spPr>
          <a:xfrm>
            <a:off x="215835" y="1375006"/>
            <a:ext cx="7096125" cy="112633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300" dirty="0">
                <a:ea typeface="ＭＳ Ｐゴシック" panose="020B0600070205080204" pitchFamily="34" charset="-128"/>
              </a:rPr>
              <a:t>Dr. Denise Nessel </a:t>
            </a:r>
            <a:br>
              <a:rPr lang="en-US" altLang="en-US" sz="3300" dirty="0">
                <a:ea typeface="ＭＳ Ｐゴシック" panose="020B0600070205080204" pitchFamily="34" charset="-128"/>
              </a:rPr>
            </a:br>
            <a:r>
              <a:rPr lang="en-US" altLang="en-US" sz="2700" dirty="0">
                <a:ea typeface="ＭＳ Ｐゴシック" panose="020B0600070205080204" pitchFamily="34" charset="-128"/>
              </a:rPr>
              <a:t>Thinking Strategies for Student Achievement</a:t>
            </a:r>
          </a:p>
        </p:txBody>
      </p:sp>
      <p:pic>
        <p:nvPicPr>
          <p:cNvPr id="10" name="Picture 9">
            <a:extLst>
              <a:ext uri="{FF2B5EF4-FFF2-40B4-BE49-F238E27FC236}">
                <a16:creationId xmlns:a16="http://schemas.microsoft.com/office/drawing/2014/main" id="{4C48D456-C01D-E340-ABB3-2E1D083D1A9F}"/>
              </a:ext>
            </a:extLst>
          </p:cNvPr>
          <p:cNvPicPr>
            <a:picLocks noChangeAspect="1"/>
          </p:cNvPicPr>
          <p:nvPr/>
        </p:nvPicPr>
        <p:blipFill>
          <a:blip r:embed="rId3"/>
          <a:stretch>
            <a:fillRect/>
          </a:stretch>
        </p:blipFill>
        <p:spPr>
          <a:xfrm>
            <a:off x="6026046" y="3420471"/>
            <a:ext cx="1562490" cy="2221061"/>
          </a:xfrm>
          <a:prstGeom prst="rect">
            <a:avLst/>
          </a:prstGeom>
        </p:spPr>
      </p:pic>
    </p:spTree>
    <p:extLst>
      <p:ext uri="{BB962C8B-B14F-4D97-AF65-F5344CB8AC3E}">
        <p14:creationId xmlns:p14="http://schemas.microsoft.com/office/powerpoint/2010/main" val="13312947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CA58-8C6E-DF42-B65E-7A97DEE2081F}"/>
              </a:ext>
            </a:extLst>
          </p:cNvPr>
          <p:cNvSpPr>
            <a:spLocks noGrp="1"/>
          </p:cNvSpPr>
          <p:nvPr>
            <p:ph type="title"/>
          </p:nvPr>
        </p:nvSpPr>
        <p:spPr/>
        <p:txBody>
          <a:bodyPr/>
          <a:lstStyle/>
          <a:p>
            <a:r>
              <a:rPr lang="en-US" dirty="0"/>
              <a:t>Anticipation Guide</a:t>
            </a:r>
          </a:p>
        </p:txBody>
      </p:sp>
      <p:pic>
        <p:nvPicPr>
          <p:cNvPr id="4" name="Picture 3">
            <a:extLst>
              <a:ext uri="{FF2B5EF4-FFF2-40B4-BE49-F238E27FC236}">
                <a16:creationId xmlns:a16="http://schemas.microsoft.com/office/drawing/2014/main" id="{023A7251-B695-3A4D-B8E5-E81E3CF0506C}"/>
              </a:ext>
            </a:extLst>
          </p:cNvPr>
          <p:cNvPicPr>
            <a:picLocks noChangeAspect="1"/>
          </p:cNvPicPr>
          <p:nvPr/>
        </p:nvPicPr>
        <p:blipFill>
          <a:blip r:embed="rId2"/>
          <a:stretch>
            <a:fillRect/>
          </a:stretch>
        </p:blipFill>
        <p:spPr>
          <a:xfrm>
            <a:off x="428851" y="1960960"/>
            <a:ext cx="8261521" cy="3765946"/>
          </a:xfrm>
          <a:prstGeom prst="rect">
            <a:avLst/>
          </a:prstGeom>
        </p:spPr>
      </p:pic>
    </p:spTree>
    <p:extLst>
      <p:ext uri="{BB962C8B-B14F-4D97-AF65-F5344CB8AC3E}">
        <p14:creationId xmlns:p14="http://schemas.microsoft.com/office/powerpoint/2010/main" val="1287009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F060A-8429-6041-AA1F-B28CC6A87F99}"/>
              </a:ext>
            </a:extLst>
          </p:cNvPr>
          <p:cNvSpPr txBox="1"/>
          <p:nvPr/>
        </p:nvSpPr>
        <p:spPr>
          <a:xfrm>
            <a:off x="404445" y="229744"/>
            <a:ext cx="7520355" cy="715581"/>
          </a:xfrm>
          <a:prstGeom prst="rect">
            <a:avLst/>
          </a:prstGeom>
          <a:noFill/>
        </p:spPr>
        <p:txBody>
          <a:bodyPr wrap="square" rtlCol="0">
            <a:spAutoFit/>
          </a:bodyPr>
          <a:lstStyle/>
          <a:p>
            <a:r>
              <a:rPr lang="en-US" sz="4050" dirty="0">
                <a:latin typeface="Avenir Book" panose="02000503020000020003" pitchFamily="2" charset="0"/>
              </a:rPr>
              <a:t>Large Group Discussion</a:t>
            </a:r>
          </a:p>
        </p:txBody>
      </p:sp>
      <p:sp>
        <p:nvSpPr>
          <p:cNvPr id="5" name="TextBox 4">
            <a:extLst>
              <a:ext uri="{FF2B5EF4-FFF2-40B4-BE49-F238E27FC236}">
                <a16:creationId xmlns:a16="http://schemas.microsoft.com/office/drawing/2014/main" id="{AA33FB9C-ED57-6B42-901A-F1DD0339113F}"/>
              </a:ext>
            </a:extLst>
          </p:cNvPr>
          <p:cNvSpPr txBox="1"/>
          <p:nvPr/>
        </p:nvSpPr>
        <p:spPr>
          <a:xfrm>
            <a:off x="580290" y="1285630"/>
            <a:ext cx="5169878" cy="2908489"/>
          </a:xfrm>
          <a:prstGeom prst="rect">
            <a:avLst/>
          </a:prstGeom>
          <a:noFill/>
          <a:ln w="38100">
            <a:solidFill>
              <a:srgbClr val="0070C0"/>
            </a:solidFill>
          </a:ln>
        </p:spPr>
        <p:txBody>
          <a:bodyPr wrap="square" rtlCol="0">
            <a:spAutoFit/>
          </a:bodyPr>
          <a:lstStyle/>
          <a:p>
            <a:r>
              <a:rPr lang="en-US" sz="3300" dirty="0">
                <a:latin typeface="Avenir Book" panose="02000503020000020003" pitchFamily="2" charset="0"/>
              </a:rPr>
              <a:t>I will:</a:t>
            </a:r>
          </a:p>
          <a:p>
            <a:pPr marL="428625" indent="-428625">
              <a:buFont typeface="Arial" panose="020B0604020202020204" pitchFamily="34" charset="0"/>
              <a:buChar char="•"/>
            </a:pPr>
            <a:r>
              <a:rPr lang="en-US" sz="3300" dirty="0">
                <a:latin typeface="Avenir Book" panose="02000503020000020003" pitchFamily="2" charset="0"/>
              </a:rPr>
              <a:t>Stop Screen Share</a:t>
            </a:r>
          </a:p>
          <a:p>
            <a:endParaRPr lang="en-US" sz="3300" dirty="0">
              <a:latin typeface="Avenir Book" panose="02000503020000020003" pitchFamily="2" charset="0"/>
            </a:endParaRPr>
          </a:p>
          <a:p>
            <a:r>
              <a:rPr lang="en-US" sz="3300" dirty="0">
                <a:latin typeface="Avenir Book" panose="02000503020000020003" pitchFamily="2" charset="0"/>
              </a:rPr>
              <a:t>We will: </a:t>
            </a:r>
          </a:p>
          <a:p>
            <a:pPr marL="428625" indent="-428625">
              <a:buFont typeface="Arial" panose="020B0604020202020204" pitchFamily="34" charset="0"/>
              <a:buChar char="•"/>
            </a:pPr>
            <a:r>
              <a:rPr lang="en-US" sz="3300" dirty="0">
                <a:latin typeface="Avenir Book" panose="02000503020000020003" pitchFamily="2" charset="0"/>
              </a:rPr>
              <a:t>Enter Gallery View </a:t>
            </a:r>
          </a:p>
          <a:p>
            <a:endParaRPr lang="en-US" dirty="0"/>
          </a:p>
        </p:txBody>
      </p:sp>
      <p:sp>
        <p:nvSpPr>
          <p:cNvPr id="6" name="TextBox 5">
            <a:extLst>
              <a:ext uri="{FF2B5EF4-FFF2-40B4-BE49-F238E27FC236}">
                <a16:creationId xmlns:a16="http://schemas.microsoft.com/office/drawing/2014/main" id="{A589175D-D1C9-4247-8571-799AC040C6C9}"/>
              </a:ext>
            </a:extLst>
          </p:cNvPr>
          <p:cNvSpPr txBox="1"/>
          <p:nvPr/>
        </p:nvSpPr>
        <p:spPr>
          <a:xfrm>
            <a:off x="308343" y="4464230"/>
            <a:ext cx="8563708" cy="553998"/>
          </a:xfrm>
          <a:prstGeom prst="rect">
            <a:avLst/>
          </a:prstGeom>
          <a:noFill/>
        </p:spPr>
        <p:txBody>
          <a:bodyPr wrap="square" rtlCol="0">
            <a:spAutoFit/>
          </a:bodyPr>
          <a:lstStyle/>
          <a:p>
            <a:r>
              <a:rPr lang="en-US" sz="3000" dirty="0">
                <a:solidFill>
                  <a:srgbClr val="0070C0"/>
                </a:solidFill>
                <a:latin typeface="Avenir Book" panose="02000503020000020003" pitchFamily="2" charset="0"/>
              </a:rPr>
              <a:t>For Consideration:</a:t>
            </a:r>
          </a:p>
        </p:txBody>
      </p:sp>
      <p:sp>
        <p:nvSpPr>
          <p:cNvPr id="7" name="TextBox 6">
            <a:extLst>
              <a:ext uri="{FF2B5EF4-FFF2-40B4-BE49-F238E27FC236}">
                <a16:creationId xmlns:a16="http://schemas.microsoft.com/office/drawing/2014/main" id="{03D45E5C-7E4F-7148-AA5F-F308900380A8}"/>
              </a:ext>
            </a:extLst>
          </p:cNvPr>
          <p:cNvSpPr txBox="1"/>
          <p:nvPr/>
        </p:nvSpPr>
        <p:spPr>
          <a:xfrm>
            <a:off x="152400" y="5248659"/>
            <a:ext cx="8818686" cy="1323439"/>
          </a:xfrm>
          <a:prstGeom prst="rect">
            <a:avLst/>
          </a:prstGeom>
          <a:noFill/>
        </p:spPr>
        <p:txBody>
          <a:bodyPr wrap="square" rtlCol="0">
            <a:spAutoFit/>
          </a:bodyPr>
          <a:lstStyle/>
          <a:p>
            <a:r>
              <a:rPr lang="en-US" sz="2000" i="1" dirty="0">
                <a:latin typeface="Avenir Book" panose="02000503020000020003" pitchFamily="2" charset="0"/>
              </a:rPr>
              <a:t>“</a:t>
            </a:r>
            <a:r>
              <a:rPr lang="en-US" sz="2000" i="1" dirty="0"/>
              <a:t>Let’s not return to our previous ways of educating students. We have an opportunity to think and plan differently in this moment. To build a system that is responsive to the needs of the students it purports to serve. A first step in doing so is to listen to our students.”</a:t>
            </a:r>
            <a:endParaRPr lang="en-US" sz="2000" i="1" dirty="0">
              <a:latin typeface="Avenir Book" panose="02000503020000020003" pitchFamily="2" charset="0"/>
            </a:endParaRPr>
          </a:p>
        </p:txBody>
      </p:sp>
      <p:pic>
        <p:nvPicPr>
          <p:cNvPr id="8" name="Picture 7">
            <a:extLst>
              <a:ext uri="{FF2B5EF4-FFF2-40B4-BE49-F238E27FC236}">
                <a16:creationId xmlns:a16="http://schemas.microsoft.com/office/drawing/2014/main" id="{CE794B60-4C00-F841-B896-024DC051D723}"/>
              </a:ext>
            </a:extLst>
          </p:cNvPr>
          <p:cNvPicPr>
            <a:picLocks noChangeAspect="1"/>
          </p:cNvPicPr>
          <p:nvPr/>
        </p:nvPicPr>
        <p:blipFill>
          <a:blip r:embed="rId2"/>
          <a:stretch>
            <a:fillRect/>
          </a:stretch>
        </p:blipFill>
        <p:spPr>
          <a:xfrm>
            <a:off x="5900251" y="1788385"/>
            <a:ext cx="2971800" cy="1775919"/>
          </a:xfrm>
          <a:prstGeom prst="rect">
            <a:avLst/>
          </a:prstGeom>
          <a:ln>
            <a:solidFill>
              <a:schemeClr val="tx1"/>
            </a:solidFill>
          </a:ln>
        </p:spPr>
      </p:pic>
    </p:spTree>
    <p:extLst>
      <p:ext uri="{BB962C8B-B14F-4D97-AF65-F5344CB8AC3E}">
        <p14:creationId xmlns:p14="http://schemas.microsoft.com/office/powerpoint/2010/main" val="245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94C33AC-23CD-B24A-9F75-C6C72EC182F9}"/>
              </a:ext>
            </a:extLst>
          </p:cNvPr>
          <p:cNvPicPr>
            <a:picLocks noChangeAspect="1"/>
          </p:cNvPicPr>
          <p:nvPr/>
        </p:nvPicPr>
        <p:blipFill>
          <a:blip r:embed="rId3"/>
          <a:stretch>
            <a:fillRect/>
          </a:stretch>
        </p:blipFill>
        <p:spPr>
          <a:xfrm>
            <a:off x="272568" y="268432"/>
            <a:ext cx="838200" cy="838200"/>
          </a:xfrm>
          <a:prstGeom prst="rect">
            <a:avLst/>
          </a:prstGeom>
          <a:ln>
            <a:solidFill>
              <a:schemeClr val="tx1"/>
            </a:solidFill>
          </a:ln>
        </p:spPr>
      </p:pic>
    </p:spTree>
    <p:extLst>
      <p:ext uri="{BB962C8B-B14F-4D97-AF65-F5344CB8AC3E}">
        <p14:creationId xmlns:p14="http://schemas.microsoft.com/office/powerpoint/2010/main" val="3697751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965E-29BD-9B44-BD46-A7CC448DD430}"/>
              </a:ext>
            </a:extLst>
          </p:cNvPr>
          <p:cNvSpPr>
            <a:spLocks noGrp="1"/>
          </p:cNvSpPr>
          <p:nvPr>
            <p:ph type="title"/>
          </p:nvPr>
        </p:nvSpPr>
        <p:spPr>
          <a:xfrm>
            <a:off x="381000" y="152400"/>
            <a:ext cx="7886700" cy="1325563"/>
          </a:xfrm>
        </p:spPr>
        <p:txBody>
          <a:bodyPr/>
          <a:lstStyle/>
          <a:p>
            <a:r>
              <a:rPr lang="en-US" dirty="0"/>
              <a:t>Grab That</a:t>
            </a:r>
          </a:p>
        </p:txBody>
      </p:sp>
      <p:sp>
        <p:nvSpPr>
          <p:cNvPr id="3" name="Content Placeholder 2">
            <a:extLst>
              <a:ext uri="{FF2B5EF4-FFF2-40B4-BE49-F238E27FC236}">
                <a16:creationId xmlns:a16="http://schemas.microsoft.com/office/drawing/2014/main" id="{3F8064D1-62E5-C440-815D-32F9276F2B90}"/>
              </a:ext>
            </a:extLst>
          </p:cNvPr>
          <p:cNvSpPr>
            <a:spLocks noGrp="1"/>
          </p:cNvSpPr>
          <p:nvPr>
            <p:ph idx="1"/>
          </p:nvPr>
        </p:nvSpPr>
        <p:spPr>
          <a:xfrm>
            <a:off x="457200" y="1600200"/>
            <a:ext cx="7886700" cy="4351338"/>
          </a:xfrm>
        </p:spPr>
        <p:txBody>
          <a:bodyPr/>
          <a:lstStyle/>
          <a:p>
            <a:pPr marL="0" indent="0">
              <a:buNone/>
            </a:pPr>
            <a:r>
              <a:rPr lang="en-US" dirty="0"/>
              <a:t>Anticipation Guide</a:t>
            </a:r>
          </a:p>
          <a:p>
            <a:pPr marL="0" indent="0">
              <a:buNone/>
            </a:pPr>
            <a:r>
              <a:rPr lang="en-US" dirty="0"/>
              <a:t>Community Conversation </a:t>
            </a:r>
          </a:p>
        </p:txBody>
      </p:sp>
      <p:pic>
        <p:nvPicPr>
          <p:cNvPr id="4" name="Picture 3">
            <a:extLst>
              <a:ext uri="{FF2B5EF4-FFF2-40B4-BE49-F238E27FC236}">
                <a16:creationId xmlns:a16="http://schemas.microsoft.com/office/drawing/2014/main" id="{1D71AB86-F027-7047-9649-104B25377393}"/>
              </a:ext>
            </a:extLst>
          </p:cNvPr>
          <p:cNvPicPr>
            <a:picLocks noChangeAspect="1"/>
          </p:cNvPicPr>
          <p:nvPr/>
        </p:nvPicPr>
        <p:blipFill>
          <a:blip r:embed="rId2"/>
          <a:stretch>
            <a:fillRect/>
          </a:stretch>
        </p:blipFill>
        <p:spPr>
          <a:xfrm>
            <a:off x="2362200" y="512231"/>
            <a:ext cx="707403" cy="605899"/>
          </a:xfrm>
          <a:prstGeom prst="rect">
            <a:avLst/>
          </a:prstGeom>
          <a:ln w="28575">
            <a:solidFill>
              <a:schemeClr val="tx1"/>
            </a:solidFill>
          </a:ln>
        </p:spPr>
      </p:pic>
    </p:spTree>
    <p:extLst>
      <p:ext uri="{BB962C8B-B14F-4D97-AF65-F5344CB8AC3E}">
        <p14:creationId xmlns:p14="http://schemas.microsoft.com/office/powerpoint/2010/main" val="2923180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93D2-9A90-5045-AC27-E69585FA6086}"/>
              </a:ext>
            </a:extLst>
          </p:cNvPr>
          <p:cNvSpPr>
            <a:spLocks noGrp="1"/>
          </p:cNvSpPr>
          <p:nvPr>
            <p:ph type="title"/>
          </p:nvPr>
        </p:nvSpPr>
        <p:spPr>
          <a:xfrm>
            <a:off x="628650" y="1828800"/>
            <a:ext cx="7886700" cy="1325563"/>
          </a:xfrm>
        </p:spPr>
        <p:txBody>
          <a:bodyPr/>
          <a:lstStyle/>
          <a:p>
            <a:pPr algn="ctr"/>
            <a:r>
              <a:rPr lang="en-US" sz="5400" dirty="0"/>
              <a:t>Community Conversation</a:t>
            </a:r>
          </a:p>
        </p:txBody>
      </p:sp>
      <p:pic>
        <p:nvPicPr>
          <p:cNvPr id="4" name="Picture 3">
            <a:extLst>
              <a:ext uri="{FF2B5EF4-FFF2-40B4-BE49-F238E27FC236}">
                <a16:creationId xmlns:a16="http://schemas.microsoft.com/office/drawing/2014/main" id="{CD608238-2FA0-684C-BBF5-B386CF7AC395}"/>
              </a:ext>
            </a:extLst>
          </p:cNvPr>
          <p:cNvPicPr>
            <a:picLocks noChangeAspect="1"/>
          </p:cNvPicPr>
          <p:nvPr/>
        </p:nvPicPr>
        <p:blipFill>
          <a:blip r:embed="rId2"/>
          <a:stretch>
            <a:fillRect/>
          </a:stretch>
        </p:blipFill>
        <p:spPr>
          <a:xfrm>
            <a:off x="1981200" y="3200400"/>
            <a:ext cx="5270500" cy="3149600"/>
          </a:xfrm>
          <a:prstGeom prst="rect">
            <a:avLst/>
          </a:prstGeom>
          <a:ln>
            <a:solidFill>
              <a:schemeClr val="tx1"/>
            </a:solidFill>
          </a:ln>
        </p:spPr>
      </p:pic>
      <p:sp>
        <p:nvSpPr>
          <p:cNvPr id="5" name="TextBox 4">
            <a:extLst>
              <a:ext uri="{FF2B5EF4-FFF2-40B4-BE49-F238E27FC236}">
                <a16:creationId xmlns:a16="http://schemas.microsoft.com/office/drawing/2014/main" id="{3DBB5694-D3B7-1B49-B464-56F36AD9E8AB}"/>
              </a:ext>
            </a:extLst>
          </p:cNvPr>
          <p:cNvSpPr txBox="1"/>
          <p:nvPr/>
        </p:nvSpPr>
        <p:spPr>
          <a:xfrm rot="1305154">
            <a:off x="5695950" y="520192"/>
            <a:ext cx="2819400" cy="369332"/>
          </a:xfrm>
          <a:prstGeom prst="rect">
            <a:avLst/>
          </a:prstGeom>
          <a:noFill/>
        </p:spPr>
        <p:txBody>
          <a:bodyPr wrap="square" rtlCol="0">
            <a:spAutoFit/>
          </a:bodyPr>
          <a:lstStyle/>
          <a:p>
            <a:pPr algn="ctr"/>
            <a:r>
              <a:rPr lang="en-US" b="1" dirty="0">
                <a:solidFill>
                  <a:srgbClr val="C00000"/>
                </a:solidFill>
              </a:rPr>
              <a:t>Collective Connections</a:t>
            </a:r>
          </a:p>
        </p:txBody>
      </p:sp>
    </p:spTree>
    <p:extLst>
      <p:ext uri="{BB962C8B-B14F-4D97-AF65-F5344CB8AC3E}">
        <p14:creationId xmlns:p14="http://schemas.microsoft.com/office/powerpoint/2010/main" val="3708608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C58B-5A76-814F-B8D4-AD7943CFF3B7}"/>
              </a:ext>
            </a:extLst>
          </p:cNvPr>
          <p:cNvSpPr>
            <a:spLocks noGrp="1"/>
          </p:cNvSpPr>
          <p:nvPr>
            <p:ph type="title"/>
          </p:nvPr>
        </p:nvSpPr>
        <p:spPr>
          <a:xfrm>
            <a:off x="0" y="-35870"/>
            <a:ext cx="2666999" cy="380936"/>
          </a:xfrm>
        </p:spPr>
        <p:txBody>
          <a:bodyPr/>
          <a:lstStyle/>
          <a:p>
            <a:r>
              <a:rPr lang="en-US" sz="2000" b="1" dirty="0"/>
              <a:t>The Capacity Equation</a:t>
            </a:r>
          </a:p>
        </p:txBody>
      </p:sp>
      <p:pic>
        <p:nvPicPr>
          <p:cNvPr id="6" name="Picture 5">
            <a:extLst>
              <a:ext uri="{FF2B5EF4-FFF2-40B4-BE49-F238E27FC236}">
                <a16:creationId xmlns:a16="http://schemas.microsoft.com/office/drawing/2014/main" id="{EB155FBC-8F44-42E2-8210-C85F11D47B39}"/>
              </a:ext>
            </a:extLst>
          </p:cNvPr>
          <p:cNvPicPr>
            <a:picLocks noChangeAspect="1"/>
          </p:cNvPicPr>
          <p:nvPr/>
        </p:nvPicPr>
        <p:blipFill>
          <a:blip r:embed="rId2"/>
          <a:stretch>
            <a:fillRect/>
          </a:stretch>
        </p:blipFill>
        <p:spPr>
          <a:xfrm>
            <a:off x="762000" y="2312894"/>
            <a:ext cx="6934200" cy="4545106"/>
          </a:xfrm>
          <a:prstGeom prst="rect">
            <a:avLst/>
          </a:prstGeom>
        </p:spPr>
      </p:pic>
      <p:pic>
        <p:nvPicPr>
          <p:cNvPr id="5" name="Picture 4">
            <a:extLst>
              <a:ext uri="{FF2B5EF4-FFF2-40B4-BE49-F238E27FC236}">
                <a16:creationId xmlns:a16="http://schemas.microsoft.com/office/drawing/2014/main" id="{5FEAE469-7C30-8C4C-BBA7-22DEB61C31FB}"/>
              </a:ext>
            </a:extLst>
          </p:cNvPr>
          <p:cNvPicPr>
            <a:picLocks noChangeAspect="1"/>
          </p:cNvPicPr>
          <p:nvPr/>
        </p:nvPicPr>
        <p:blipFill>
          <a:blip r:embed="rId3"/>
          <a:stretch>
            <a:fillRect/>
          </a:stretch>
        </p:blipFill>
        <p:spPr>
          <a:xfrm>
            <a:off x="152400" y="299029"/>
            <a:ext cx="3810000" cy="2003707"/>
          </a:xfrm>
          <a:prstGeom prst="rect">
            <a:avLst/>
          </a:prstGeom>
          <a:ln w="38100">
            <a:solidFill>
              <a:srgbClr val="BF2AC4"/>
            </a:solidFill>
          </a:ln>
        </p:spPr>
      </p:pic>
      <p:sp>
        <p:nvSpPr>
          <p:cNvPr id="3" name="TextBox 2">
            <a:extLst>
              <a:ext uri="{FF2B5EF4-FFF2-40B4-BE49-F238E27FC236}">
                <a16:creationId xmlns:a16="http://schemas.microsoft.com/office/drawing/2014/main" id="{51C12DFB-1A6F-7B49-BAEA-59258EBCEEA4}"/>
              </a:ext>
            </a:extLst>
          </p:cNvPr>
          <p:cNvSpPr txBox="1"/>
          <p:nvPr/>
        </p:nvSpPr>
        <p:spPr>
          <a:xfrm>
            <a:off x="4086520" y="317718"/>
            <a:ext cx="3990680" cy="1546577"/>
          </a:xfrm>
          <a:prstGeom prst="rect">
            <a:avLst/>
          </a:prstGeom>
          <a:noFill/>
          <a:ln w="38100">
            <a:solidFill>
              <a:schemeClr val="tx1">
                <a:lumMod val="95000"/>
                <a:lumOff val="5000"/>
              </a:schemeClr>
            </a:solidFill>
          </a:ln>
        </p:spPr>
        <p:txBody>
          <a:bodyPr wrap="square" rtlCol="0">
            <a:spAutoFit/>
          </a:bodyPr>
          <a:lstStyle/>
          <a:p>
            <a:r>
              <a:rPr lang="en-US" sz="2800" dirty="0"/>
              <a:t>Let’s deconstruct the </a:t>
            </a:r>
            <a:r>
              <a:rPr lang="en-US" sz="2800" i="1" dirty="0"/>
              <a:t>I Am </a:t>
            </a:r>
            <a:r>
              <a:rPr lang="en-US" sz="2800" dirty="0"/>
              <a:t>experience using the System Equity Tools. </a:t>
            </a:r>
            <a:r>
              <a:rPr lang="en-US" sz="1050" dirty="0">
                <a:solidFill>
                  <a:srgbClr val="0070C0"/>
                </a:solidFill>
              </a:rPr>
              <a:t>(5 minutes)</a:t>
            </a:r>
          </a:p>
          <a:p>
            <a:endParaRPr lang="en-US" sz="1050" dirty="0">
              <a:solidFill>
                <a:srgbClr val="0070C0"/>
              </a:solidFill>
            </a:endParaRPr>
          </a:p>
        </p:txBody>
      </p:sp>
    </p:spTree>
    <p:extLst>
      <p:ext uri="{BB962C8B-B14F-4D97-AF65-F5344CB8AC3E}">
        <p14:creationId xmlns:p14="http://schemas.microsoft.com/office/powerpoint/2010/main" val="377087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94FA-FC43-E149-8C59-2A9AE55D0DD9}"/>
              </a:ext>
            </a:extLst>
          </p:cNvPr>
          <p:cNvSpPr>
            <a:spLocks noGrp="1"/>
          </p:cNvSpPr>
          <p:nvPr>
            <p:ph type="title"/>
          </p:nvPr>
        </p:nvSpPr>
        <p:spPr>
          <a:xfrm>
            <a:off x="189345" y="187943"/>
            <a:ext cx="7886700" cy="838200"/>
          </a:xfrm>
        </p:spPr>
        <p:txBody>
          <a:bodyPr/>
          <a:lstStyle/>
          <a:p>
            <a:r>
              <a:rPr lang="en-US" sz="4000" dirty="0"/>
              <a:t>The Power of the Collective</a:t>
            </a:r>
          </a:p>
        </p:txBody>
      </p:sp>
      <p:sp>
        <p:nvSpPr>
          <p:cNvPr id="3" name="Content Placeholder 2">
            <a:extLst>
              <a:ext uri="{FF2B5EF4-FFF2-40B4-BE49-F238E27FC236}">
                <a16:creationId xmlns:a16="http://schemas.microsoft.com/office/drawing/2014/main" id="{AC4D29B1-9201-8B4C-840A-06E1BDA33344}"/>
              </a:ext>
            </a:extLst>
          </p:cNvPr>
          <p:cNvSpPr>
            <a:spLocks noGrp="1"/>
          </p:cNvSpPr>
          <p:nvPr>
            <p:ph idx="1"/>
          </p:nvPr>
        </p:nvSpPr>
        <p:spPr>
          <a:xfrm>
            <a:off x="976196" y="1408112"/>
            <a:ext cx="8233012" cy="993775"/>
          </a:xfrm>
        </p:spPr>
        <p:txBody>
          <a:bodyPr/>
          <a:lstStyle/>
          <a:p>
            <a:pPr marL="0" indent="0">
              <a:buNone/>
            </a:pPr>
            <a:r>
              <a:rPr lang="en-US" sz="3600" dirty="0">
                <a:solidFill>
                  <a:srgbClr val="0070C0"/>
                </a:solidFill>
              </a:rPr>
              <a:t>“Check the Chat” </a:t>
            </a:r>
            <a:r>
              <a:rPr lang="en-US" sz="3600" dirty="0"/>
              <a:t>– Periodically check the chat. If you find a comment interesting or have a question, share it with the group and make space for a brief discussion. </a:t>
            </a:r>
          </a:p>
        </p:txBody>
      </p:sp>
      <p:sp>
        <p:nvSpPr>
          <p:cNvPr id="4" name="Content Placeholder 2">
            <a:extLst>
              <a:ext uri="{FF2B5EF4-FFF2-40B4-BE49-F238E27FC236}">
                <a16:creationId xmlns:a16="http://schemas.microsoft.com/office/drawing/2014/main" id="{D0125986-ED93-204E-BB85-0F577C97DE0C}"/>
              </a:ext>
            </a:extLst>
          </p:cNvPr>
          <p:cNvSpPr txBox="1">
            <a:spLocks/>
          </p:cNvSpPr>
          <p:nvPr/>
        </p:nvSpPr>
        <p:spPr bwMode="auto">
          <a:xfrm>
            <a:off x="1026391" y="3550736"/>
            <a:ext cx="797080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0070C0"/>
              </a:solidFill>
            </a:endParaRPr>
          </a:p>
          <a:p>
            <a:pPr marL="0" indent="0">
              <a:buFont typeface="Arial" panose="020B0604020202020204" pitchFamily="34" charset="0"/>
              <a:buNone/>
            </a:pPr>
            <a:r>
              <a:rPr lang="en-US" sz="3600" dirty="0">
                <a:solidFill>
                  <a:srgbClr val="0070C0"/>
                </a:solidFill>
              </a:rPr>
              <a:t>“Quotable Quotes” </a:t>
            </a:r>
            <a:r>
              <a:rPr lang="en-US" sz="3600" dirty="0"/>
              <a:t>– Read session quotes aloud as they appear on the screen and share why/how it resonates with you,  making space for a brief discussion. </a:t>
            </a:r>
          </a:p>
        </p:txBody>
      </p:sp>
      <p:pic>
        <p:nvPicPr>
          <p:cNvPr id="9" name="Picture 8">
            <a:extLst>
              <a:ext uri="{FF2B5EF4-FFF2-40B4-BE49-F238E27FC236}">
                <a16:creationId xmlns:a16="http://schemas.microsoft.com/office/drawing/2014/main" id="{FEA4BE54-0BB5-AB4D-88E0-70AD279A2744}"/>
              </a:ext>
            </a:extLst>
          </p:cNvPr>
          <p:cNvPicPr>
            <a:picLocks noChangeAspect="1"/>
          </p:cNvPicPr>
          <p:nvPr/>
        </p:nvPicPr>
        <p:blipFill>
          <a:blip r:embed="rId2"/>
          <a:stretch>
            <a:fillRect/>
          </a:stretch>
        </p:blipFill>
        <p:spPr>
          <a:xfrm>
            <a:off x="107170" y="1523624"/>
            <a:ext cx="838200" cy="838200"/>
          </a:xfrm>
          <a:prstGeom prst="rect">
            <a:avLst/>
          </a:prstGeom>
          <a:ln>
            <a:solidFill>
              <a:schemeClr val="tx1"/>
            </a:solidFill>
          </a:ln>
        </p:spPr>
      </p:pic>
      <p:pic>
        <p:nvPicPr>
          <p:cNvPr id="11" name="Picture 10">
            <a:extLst>
              <a:ext uri="{FF2B5EF4-FFF2-40B4-BE49-F238E27FC236}">
                <a16:creationId xmlns:a16="http://schemas.microsoft.com/office/drawing/2014/main" id="{39C9EABA-3D00-B04D-9AB6-224E221BC84C}"/>
              </a:ext>
            </a:extLst>
          </p:cNvPr>
          <p:cNvPicPr>
            <a:picLocks noChangeAspect="1"/>
          </p:cNvPicPr>
          <p:nvPr/>
        </p:nvPicPr>
        <p:blipFill>
          <a:blip r:embed="rId3"/>
          <a:stretch>
            <a:fillRect/>
          </a:stretch>
        </p:blipFill>
        <p:spPr>
          <a:xfrm>
            <a:off x="161636" y="4191797"/>
            <a:ext cx="850900" cy="774700"/>
          </a:xfrm>
          <a:prstGeom prst="rect">
            <a:avLst/>
          </a:prstGeom>
          <a:ln>
            <a:solidFill>
              <a:schemeClr val="accent6">
                <a:lumMod val="75000"/>
              </a:schemeClr>
            </a:solidFill>
          </a:ln>
        </p:spPr>
      </p:pic>
      <p:sp>
        <p:nvSpPr>
          <p:cNvPr id="5" name="TextBox 4">
            <a:extLst>
              <a:ext uri="{FF2B5EF4-FFF2-40B4-BE49-F238E27FC236}">
                <a16:creationId xmlns:a16="http://schemas.microsoft.com/office/drawing/2014/main" id="{D6049A22-E477-884D-9B8B-3A7174A8B8DD}"/>
              </a:ext>
            </a:extLst>
          </p:cNvPr>
          <p:cNvSpPr txBox="1"/>
          <p:nvPr/>
        </p:nvSpPr>
        <p:spPr>
          <a:xfrm rot="952745">
            <a:off x="6246587" y="520979"/>
            <a:ext cx="2743200" cy="523220"/>
          </a:xfrm>
          <a:prstGeom prst="rect">
            <a:avLst/>
          </a:prstGeom>
          <a:noFill/>
          <a:ln>
            <a:solidFill>
              <a:srgbClr val="C00000"/>
            </a:solidFill>
          </a:ln>
        </p:spPr>
        <p:txBody>
          <a:bodyPr wrap="square" rtlCol="0">
            <a:spAutoFit/>
          </a:bodyPr>
          <a:lstStyle/>
          <a:p>
            <a:pPr algn="ctr"/>
            <a:r>
              <a:rPr lang="en-US" sz="2800" b="1" dirty="0">
                <a:solidFill>
                  <a:srgbClr val="C00000"/>
                </a:solidFill>
              </a:rPr>
              <a:t>As you feel led…</a:t>
            </a:r>
          </a:p>
        </p:txBody>
      </p:sp>
      <p:sp>
        <p:nvSpPr>
          <p:cNvPr id="8" name="TextBox 7">
            <a:extLst>
              <a:ext uri="{FF2B5EF4-FFF2-40B4-BE49-F238E27FC236}">
                <a16:creationId xmlns:a16="http://schemas.microsoft.com/office/drawing/2014/main" id="{B8C28AD0-F393-2B41-9AF4-BDEF386D1703}"/>
              </a:ext>
            </a:extLst>
          </p:cNvPr>
          <p:cNvSpPr txBox="1"/>
          <p:nvPr/>
        </p:nvSpPr>
        <p:spPr>
          <a:xfrm>
            <a:off x="36339" y="6143651"/>
            <a:ext cx="1980103" cy="461665"/>
          </a:xfrm>
          <a:prstGeom prst="rect">
            <a:avLst/>
          </a:prstGeom>
          <a:noFill/>
        </p:spPr>
        <p:txBody>
          <a:bodyPr wrap="square" rtlCol="0">
            <a:spAutoFit/>
          </a:bodyPr>
          <a:lstStyle/>
          <a:p>
            <a:pPr algn="ctr"/>
            <a:r>
              <a:rPr lang="en-US" sz="2400" dirty="0">
                <a:solidFill>
                  <a:srgbClr val="C00000"/>
                </a:solidFill>
                <a:latin typeface="Lucida Handwriting" panose="03010101010101010101" pitchFamily="66" charset="77"/>
              </a:rPr>
              <a:t>Flashback</a:t>
            </a:r>
            <a:r>
              <a:rPr lang="en-US" dirty="0"/>
              <a:t> </a:t>
            </a:r>
          </a:p>
        </p:txBody>
      </p:sp>
    </p:spTree>
    <p:extLst>
      <p:ext uri="{BB962C8B-B14F-4D97-AF65-F5344CB8AC3E}">
        <p14:creationId xmlns:p14="http://schemas.microsoft.com/office/powerpoint/2010/main" val="1337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p:val>
                                            <p:strVal val="#ppt_w*0.70"/>
                                          </p:val>
                                        </p:tav>
                                        <p:tav tm="100000">
                                          <p:val>
                                            <p:strVal val="#ppt_w"/>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animEffect transition="in" filter="fade">
                                      <p:cBhvr>
                                        <p:cTn id="2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28DEB-AD25-483E-A92A-744F56FD436F}"/>
              </a:ext>
            </a:extLst>
          </p:cNvPr>
          <p:cNvPicPr>
            <a:picLocks noChangeAspect="1"/>
          </p:cNvPicPr>
          <p:nvPr/>
        </p:nvPicPr>
        <p:blipFill>
          <a:blip r:embed="rId2"/>
          <a:stretch>
            <a:fillRect/>
          </a:stretch>
        </p:blipFill>
        <p:spPr>
          <a:xfrm>
            <a:off x="0" y="432227"/>
            <a:ext cx="9144000" cy="5993546"/>
          </a:xfrm>
          <a:prstGeom prst="rect">
            <a:avLst/>
          </a:prstGeom>
        </p:spPr>
      </p:pic>
    </p:spTree>
    <p:extLst>
      <p:ext uri="{BB962C8B-B14F-4D97-AF65-F5344CB8AC3E}">
        <p14:creationId xmlns:p14="http://schemas.microsoft.com/office/powerpoint/2010/main" val="25203244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8A8A-1158-7747-8BA6-4E0B86CD70F3}"/>
              </a:ext>
            </a:extLst>
          </p:cNvPr>
          <p:cNvSpPr>
            <a:spLocks noGrp="1"/>
          </p:cNvSpPr>
          <p:nvPr>
            <p:ph type="title"/>
          </p:nvPr>
        </p:nvSpPr>
        <p:spPr>
          <a:xfrm>
            <a:off x="628650" y="365125"/>
            <a:ext cx="7886700" cy="1325563"/>
          </a:xfrm>
        </p:spPr>
        <p:txBody>
          <a:bodyPr/>
          <a:lstStyle/>
          <a:p>
            <a:r>
              <a:rPr lang="en-US" dirty="0">
                <a:latin typeface="Avenir Book" panose="02000503020000020003" pitchFamily="2" charset="0"/>
              </a:rPr>
              <a:t>Who’s in the Room? </a:t>
            </a:r>
          </a:p>
        </p:txBody>
      </p:sp>
      <p:sp>
        <p:nvSpPr>
          <p:cNvPr id="3" name="Content Placeholder 2">
            <a:extLst>
              <a:ext uri="{FF2B5EF4-FFF2-40B4-BE49-F238E27FC236}">
                <a16:creationId xmlns:a16="http://schemas.microsoft.com/office/drawing/2014/main" id="{209EBE78-4299-FB41-8E7B-97862D67D727}"/>
              </a:ext>
            </a:extLst>
          </p:cNvPr>
          <p:cNvSpPr>
            <a:spLocks noGrp="1"/>
          </p:cNvSpPr>
          <p:nvPr>
            <p:ph idx="1"/>
          </p:nvPr>
        </p:nvSpPr>
        <p:spPr>
          <a:xfrm>
            <a:off x="128587" y="3400425"/>
            <a:ext cx="8991600" cy="841375"/>
          </a:xfrm>
        </p:spPr>
        <p:txBody>
          <a:bodyPr/>
          <a:lstStyle/>
          <a:p>
            <a:pPr marL="0" indent="0" algn="ctr">
              <a:buNone/>
            </a:pPr>
            <a:r>
              <a:rPr lang="en-US" sz="3000" dirty="0">
                <a:latin typeface="Avenir Book" panose="02000503020000020003" pitchFamily="2" charset="0"/>
                <a:ea typeface="Palatino" pitchFamily="2" charset="77"/>
                <a:cs typeface="Lucida Grande" panose="020B0600040502020204" pitchFamily="34" charset="0"/>
              </a:rPr>
              <a:t>Please type your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first and last name</a:t>
            </a:r>
            <a:r>
              <a:rPr lang="en-US" sz="3000" dirty="0">
                <a:latin typeface="Avenir Book" panose="02000503020000020003" pitchFamily="2" charset="0"/>
                <a:ea typeface="Palatino" pitchFamily="2" charset="77"/>
                <a:cs typeface="Lucida Grande" panose="020B0600040502020204" pitchFamily="34" charset="0"/>
              </a:rPr>
              <a:t>,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role/title </a:t>
            </a:r>
            <a:r>
              <a:rPr lang="en-US" sz="3000" dirty="0">
                <a:latin typeface="Avenir Book" panose="02000503020000020003" pitchFamily="2" charset="0"/>
                <a:ea typeface="Palatino" pitchFamily="2" charset="77"/>
                <a:cs typeface="Lucida Grande" panose="020B0600040502020204" pitchFamily="34" charset="0"/>
              </a:rPr>
              <a:t>and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school</a:t>
            </a:r>
            <a:r>
              <a:rPr lang="en-US" sz="3000" dirty="0">
                <a:latin typeface="Avenir Book" panose="02000503020000020003" pitchFamily="2" charset="0"/>
                <a:ea typeface="Palatino" pitchFamily="2" charset="77"/>
                <a:cs typeface="Lucida Grande" panose="020B0600040502020204" pitchFamily="34" charset="0"/>
              </a:rPr>
              <a:t> in the chat.</a:t>
            </a:r>
          </a:p>
          <a:p>
            <a:pPr marL="0" indent="0">
              <a:buNone/>
            </a:pPr>
            <a:endParaRPr lang="en-US" sz="3200" dirty="0"/>
          </a:p>
        </p:txBody>
      </p:sp>
      <p:pic>
        <p:nvPicPr>
          <p:cNvPr id="4" name="Picture 3">
            <a:extLst>
              <a:ext uri="{FF2B5EF4-FFF2-40B4-BE49-F238E27FC236}">
                <a16:creationId xmlns:a16="http://schemas.microsoft.com/office/drawing/2014/main" id="{471A53E3-8FC0-9440-B815-A3415F6A8D39}"/>
              </a:ext>
            </a:extLst>
          </p:cNvPr>
          <p:cNvPicPr>
            <a:picLocks noChangeAspect="1"/>
          </p:cNvPicPr>
          <p:nvPr/>
        </p:nvPicPr>
        <p:blipFill>
          <a:blip r:embed="rId2"/>
          <a:stretch>
            <a:fillRect/>
          </a:stretch>
        </p:blipFill>
        <p:spPr>
          <a:xfrm rot="845507">
            <a:off x="4751526" y="663150"/>
            <a:ext cx="3857728" cy="1325563"/>
          </a:xfrm>
          <a:prstGeom prst="rect">
            <a:avLst/>
          </a:prstGeom>
          <a:ln w="28575">
            <a:solidFill>
              <a:srgbClr val="0070C0"/>
            </a:solidFill>
          </a:ln>
        </p:spPr>
      </p:pic>
    </p:spTree>
    <p:extLst>
      <p:ext uri="{BB962C8B-B14F-4D97-AF65-F5344CB8AC3E}">
        <p14:creationId xmlns:p14="http://schemas.microsoft.com/office/powerpoint/2010/main" val="426740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Box 5">
            <a:extLst>
              <a:ext uri="{FF2B5EF4-FFF2-40B4-BE49-F238E27FC236}">
                <a16:creationId xmlns:a16="http://schemas.microsoft.com/office/drawing/2014/main" id="{0E4CFFCD-C7DB-204F-9AED-817ABB8B648F}"/>
              </a:ext>
            </a:extLst>
          </p:cNvPr>
          <p:cNvSpPr txBox="1">
            <a:spLocks noChangeArrowheads="1"/>
          </p:cNvSpPr>
          <p:nvPr/>
        </p:nvSpPr>
        <p:spPr bwMode="auto">
          <a:xfrm>
            <a:off x="696913" y="1902744"/>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latin typeface="Avenir Book" panose="02000503020000020003" pitchFamily="2" charset="0"/>
                <a:sym typeface="Lucida Grande" panose="020B0600040502020204" pitchFamily="34" charset="0"/>
              </a:rPr>
              <a:t>Remember who </a:t>
            </a:r>
            <a:r>
              <a:rPr lang="en-US" altLang="en-US" sz="3600" i="1" dirty="0">
                <a:solidFill>
                  <a:srgbClr val="0070C0"/>
                </a:solidFill>
                <a:latin typeface="Avenir Book" panose="02000503020000020003" pitchFamily="2" charset="0"/>
                <a:sym typeface="Lucida Grande" panose="020B0600040502020204" pitchFamily="34" charset="0"/>
              </a:rPr>
              <a:t>we</a:t>
            </a:r>
            <a:r>
              <a:rPr lang="en-US" altLang="en-US" sz="3600" dirty="0">
                <a:latin typeface="Avenir Book" panose="02000503020000020003" pitchFamily="2" charset="0"/>
                <a:sym typeface="Lucida Grande" panose="020B0600040502020204" pitchFamily="34" charset="0"/>
              </a:rPr>
              <a:t> are. </a:t>
            </a:r>
            <a:endParaRPr lang="en-US" altLang="en-US" sz="3600" dirty="0">
              <a:solidFill>
                <a:srgbClr val="FFFFFF"/>
              </a:solidFill>
              <a:latin typeface="Avenir Book" panose="02000503020000020003" pitchFamily="2" charset="0"/>
              <a:sym typeface="Lucida Grande" panose="020B0600040502020204" pitchFamily="34" charset="0"/>
            </a:endParaRP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11113" y="6096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a:latin typeface="Avenir Book" panose="02000503020000020003" pitchFamily="2" charset="0"/>
              </a:rPr>
              <a:t>Remember who </a:t>
            </a:r>
            <a:r>
              <a:rPr lang="en-US" altLang="en-US" sz="3600" i="1">
                <a:solidFill>
                  <a:srgbClr val="0070C0"/>
                </a:solidFill>
                <a:latin typeface="Avenir Book" panose="02000503020000020003" pitchFamily="2" charset="0"/>
              </a:rPr>
              <a:t>you</a:t>
            </a:r>
            <a:r>
              <a:rPr lang="en-US" altLang="en-US" sz="3600">
                <a:latin typeface="Avenir Book" panose="02000503020000020003" pitchFamily="2" charset="0"/>
              </a:rPr>
              <a:t> are. </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78B6926-375A-D842-B13D-486A598C5649}"/>
              </a:ext>
            </a:extLst>
          </p:cNvPr>
          <p:cNvSpPr txBox="1">
            <a:spLocks noChangeArrowheads="1"/>
          </p:cNvSpPr>
          <p:nvPr/>
        </p:nvSpPr>
        <p:spPr bwMode="auto">
          <a:xfrm>
            <a:off x="544513" y="3134644"/>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latin typeface="Avenir Book" panose="02000503020000020003" pitchFamily="2" charset="0"/>
                <a:sym typeface="Lucida Grande" panose="020B0600040502020204" pitchFamily="34" charset="0"/>
              </a:rPr>
              <a:t>Lead with the </a:t>
            </a:r>
            <a:r>
              <a:rPr lang="en-US" altLang="en-US" sz="3600" i="1">
                <a:solidFill>
                  <a:srgbClr val="0070C0"/>
                </a:solidFill>
                <a:latin typeface="Avenir Book" panose="02000503020000020003" pitchFamily="2" charset="0"/>
                <a:sym typeface="Lucida Grande" panose="020B0600040502020204" pitchFamily="34" charset="0"/>
              </a:rPr>
              <a:t>fierce urgency of now</a:t>
            </a:r>
            <a:r>
              <a:rPr lang="en-US" altLang="en-US" sz="3600">
                <a:latin typeface="Avenir Book" panose="02000503020000020003" pitchFamily="2" charset="0"/>
                <a:sym typeface="Lucida Grande" panose="020B0600040502020204" pitchFamily="34" charset="0"/>
              </a:rPr>
              <a:t>!</a:t>
            </a:r>
            <a:endParaRPr lang="en-US" altLang="en-US" sz="3600">
              <a:solidFill>
                <a:srgbClr val="FFFFFF"/>
              </a:solidFill>
              <a:latin typeface="Avenir Book" panose="02000503020000020003" pitchFamily="2" charset="0"/>
              <a:sym typeface="Lucida Grande" panose="020B0600040502020204" pitchFamily="34" charset="0"/>
            </a:endParaRPr>
          </a:p>
        </p:txBody>
      </p:sp>
    </p:spTree>
    <p:extLst>
      <p:ext uri="{BB962C8B-B14F-4D97-AF65-F5344CB8AC3E}">
        <p14:creationId xmlns:p14="http://schemas.microsoft.com/office/powerpoint/2010/main" val="14824067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gtEl>
                                        <p:attrNameLst>
                                          <p:attrName>style.visibility</p:attrName>
                                        </p:attrNameLst>
                                      </p:cBhvr>
                                      <p:to>
                                        <p:strVal val="visible"/>
                                      </p:to>
                                    </p:set>
                                    <p:anim calcmode="lin" valueType="num">
                                      <p:cBhvr additive="base">
                                        <p:cTn id="13" dur="500" fill="hold"/>
                                        <p:tgtEl>
                                          <p:spTgt spid="102403"/>
                                        </p:tgtEl>
                                        <p:attrNameLst>
                                          <p:attrName>ppt_x</p:attrName>
                                        </p:attrNameLst>
                                      </p:cBhvr>
                                      <p:tavLst>
                                        <p:tav tm="0">
                                          <p:val>
                                            <p:strVal val="#ppt_x"/>
                                          </p:val>
                                        </p:tav>
                                        <p:tav tm="100000">
                                          <p:val>
                                            <p:strVal val="#ppt_x"/>
                                          </p:val>
                                        </p:tav>
                                      </p:tavLst>
                                    </p:anim>
                                    <p:anim calcmode="lin" valueType="num">
                                      <p:cBhvr additive="base">
                                        <p:cTn id="14"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1905000" y="3497263"/>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695325" y="2637541"/>
            <a:ext cx="775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a:latin typeface="Avenir Book" panose="02000503020000020003" pitchFamily="2" charset="0"/>
              </a:rPr>
              <a:t>Access the link to the </a:t>
            </a:r>
            <a:r>
              <a:rPr lang="en-US" altLang="en-US" sz="2800">
                <a:solidFill>
                  <a:srgbClr val="0070C0"/>
                </a:solidFill>
                <a:latin typeface="Avenir Book" panose="02000503020000020003" pitchFamily="2" charset="0"/>
              </a:rPr>
              <a:t>Google Form </a:t>
            </a:r>
            <a:r>
              <a:rPr lang="en-US" altLang="en-US" sz="2800">
                <a:latin typeface="Avenir Book" panose="02000503020000020003" pitchFamily="2" charset="0"/>
              </a:rPr>
              <a:t>in the chat.</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0FF0D78-18AD-0045-98F4-CC7AC157C388}"/>
              </a:ext>
            </a:extLst>
          </p:cNvPr>
          <p:cNvSpPr txBox="1">
            <a:spLocks noChangeArrowheads="1"/>
          </p:cNvSpPr>
          <p:nvPr/>
        </p:nvSpPr>
        <p:spPr bwMode="auto">
          <a:xfrm>
            <a:off x="679403" y="1206762"/>
            <a:ext cx="7753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a:latin typeface="Avenir Book" panose="02000503020000020003" pitchFamily="2" charset="0"/>
              </a:rPr>
              <a:t>Final Reflection</a:t>
            </a:r>
          </a:p>
        </p:txBody>
      </p:sp>
    </p:spTree>
    <p:extLst>
      <p:ext uri="{BB962C8B-B14F-4D97-AF65-F5344CB8AC3E}">
        <p14:creationId xmlns:p14="http://schemas.microsoft.com/office/powerpoint/2010/main" val="33646343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0-#ppt_w/2"/>
                                          </p:val>
                                        </p:tav>
                                        <p:tav tm="100000">
                                          <p:val>
                                            <p:strVal val="#ppt_x"/>
                                          </p:val>
                                        </p:tav>
                                      </p:tavLst>
                                    </p:anim>
                                    <p:anim calcmode="lin" valueType="num">
                                      <p:cBhvr additive="base">
                                        <p:cTn id="14"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Box 5">
            <a:extLst>
              <a:ext uri="{FF2B5EF4-FFF2-40B4-BE49-F238E27FC236}">
                <a16:creationId xmlns:a16="http://schemas.microsoft.com/office/drawing/2014/main" id="{0E4CFFCD-C7DB-204F-9AED-817ABB8B648F}"/>
              </a:ext>
            </a:extLst>
          </p:cNvPr>
          <p:cNvSpPr txBox="1">
            <a:spLocks noChangeArrowheads="1"/>
          </p:cNvSpPr>
          <p:nvPr/>
        </p:nvSpPr>
        <p:spPr bwMode="auto">
          <a:xfrm>
            <a:off x="1828800" y="2578100"/>
            <a:ext cx="7772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yjackson.poc@gmail.com</a:t>
            </a:r>
          </a:p>
        </p:txBody>
      </p:sp>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1905000" y="3497263"/>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695325" y="2637541"/>
            <a:ext cx="7753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200">
                <a:latin typeface="Avenir Book" panose="02000503020000020003" pitchFamily="2" charset="0"/>
              </a:rPr>
              <a:t>Thank you, Osseo! </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5680B6-BFE2-1742-911D-065CE92255BC}"/>
              </a:ext>
            </a:extLst>
          </p:cNvPr>
          <p:cNvSpPr txBox="1"/>
          <p:nvPr/>
        </p:nvSpPr>
        <p:spPr>
          <a:xfrm>
            <a:off x="171450" y="4114800"/>
            <a:ext cx="8896350" cy="461665"/>
          </a:xfrm>
          <a:prstGeom prst="rect">
            <a:avLst/>
          </a:prstGeom>
          <a:noFill/>
        </p:spPr>
        <p:txBody>
          <a:bodyPr wrap="square" rtlCol="0">
            <a:spAutoFit/>
          </a:bodyPr>
          <a:lstStyle/>
          <a:p>
            <a:pPr algn="ctr"/>
            <a:r>
              <a:rPr lang="en-US" sz="2400"/>
              <a:t>Upcoming Forum Date:  April 17th</a:t>
            </a:r>
          </a:p>
        </p:txBody>
      </p:sp>
    </p:spTree>
    <p:extLst>
      <p:ext uri="{BB962C8B-B14F-4D97-AF65-F5344CB8AC3E}">
        <p14:creationId xmlns:p14="http://schemas.microsoft.com/office/powerpoint/2010/main" val="40692349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ED7FE4D-ED72-D446-802C-5CCD720F5F26}"/>
              </a:ext>
            </a:extLst>
          </p:cNvPr>
          <p:cNvSpPr>
            <a:spLocks noGrp="1" noChangeArrowheads="1"/>
          </p:cNvSpPr>
          <p:nvPr>
            <p:ph type="title"/>
          </p:nvPr>
        </p:nvSpPr>
        <p:spPr>
          <a:xfrm>
            <a:off x="274429" y="405456"/>
            <a:ext cx="5562600" cy="1501775"/>
          </a:xfrm>
        </p:spPr>
        <p:txBody>
          <a:bodyPr/>
          <a:lstStyle/>
          <a:p>
            <a:pPr indent="0" algn="ctr" eaLnBrk="1" hangingPunct="1"/>
            <a:r>
              <a:rPr lang="en-US" altLang="en-US" sz="540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en-US" sz="5400" dirty="0">
                <a:latin typeface="Calibri" panose="020F0502020204030204" pitchFamily="34" charset="0"/>
                <a:ea typeface="Calibri" panose="020F0502020204030204" pitchFamily="34" charset="0"/>
                <a:cs typeface="Calibri" panose="020F0502020204030204" pitchFamily="34" charset="0"/>
              </a:rPr>
              <a:t> the Foundation</a:t>
            </a:r>
          </a:p>
        </p:txBody>
      </p:sp>
      <p:sp>
        <p:nvSpPr>
          <p:cNvPr id="130051" name="Rectangle 3">
            <a:extLst>
              <a:ext uri="{FF2B5EF4-FFF2-40B4-BE49-F238E27FC236}">
                <a16:creationId xmlns:a16="http://schemas.microsoft.com/office/drawing/2014/main" id="{E34B2A58-599A-904F-B453-139997906712}"/>
              </a:ext>
            </a:extLst>
          </p:cNvPr>
          <p:cNvSpPr>
            <a:spLocks noGrp="1" noChangeArrowheads="1"/>
          </p:cNvSpPr>
          <p:nvPr>
            <p:ph idx="1"/>
          </p:nvPr>
        </p:nvSpPr>
        <p:spPr>
          <a:xfrm>
            <a:off x="76200" y="1371600"/>
            <a:ext cx="8991600" cy="5257800"/>
          </a:xfrm>
        </p:spPr>
        <p:txBody>
          <a:bodyPr/>
          <a:lstStyle/>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 </a:t>
            </a:r>
            <a:r>
              <a:rPr lang="en-US" altLang="en-US" sz="4400" i="1" dirty="0">
                <a:solidFill>
                  <a:srgbClr val="0070C0"/>
                </a:solidFill>
                <a:latin typeface="Calibri" panose="020F0502020204030204" pitchFamily="34" charset="0"/>
                <a:ea typeface="Calibri" panose="020F0502020204030204" pitchFamily="34" charset="0"/>
                <a:cs typeface="Calibri" panose="020F0502020204030204" pitchFamily="34" charset="0"/>
              </a:rPr>
              <a:t>foundational principles</a:t>
            </a:r>
            <a:r>
              <a:rPr lang="en-US" altLang="en-US" sz="4400" dirty="0">
                <a:latin typeface="Calibri" panose="020F0502020204030204" pitchFamily="34" charset="0"/>
                <a:ea typeface="Calibri" panose="020F0502020204030204" pitchFamily="34" charset="0"/>
                <a:cs typeface="Calibri" panose="020F0502020204030204" pitchFamily="34" charset="0"/>
              </a:rPr>
              <a:t> of NUA </a:t>
            </a:r>
          </a:p>
        </p:txBody>
      </p:sp>
      <p:pic>
        <p:nvPicPr>
          <p:cNvPr id="5" name="Picture 4">
            <a:extLst>
              <a:ext uri="{FF2B5EF4-FFF2-40B4-BE49-F238E27FC236}">
                <a16:creationId xmlns:a16="http://schemas.microsoft.com/office/drawing/2014/main" id="{77FBC98C-66B3-A844-A240-A286D664BFB3}"/>
              </a:ext>
            </a:extLst>
          </p:cNvPr>
          <p:cNvPicPr>
            <a:picLocks noChangeAspect="1"/>
          </p:cNvPicPr>
          <p:nvPr/>
        </p:nvPicPr>
        <p:blipFill>
          <a:blip r:embed="rId3"/>
          <a:stretch>
            <a:fillRect/>
          </a:stretch>
        </p:blipFill>
        <p:spPr>
          <a:xfrm>
            <a:off x="6286113" y="5791200"/>
            <a:ext cx="2588902" cy="909393"/>
          </a:xfrm>
          <a:prstGeom prst="rect">
            <a:avLst/>
          </a:prstGeom>
        </p:spPr>
      </p:pic>
    </p:spTree>
    <p:extLst>
      <p:ext uri="{BB962C8B-B14F-4D97-AF65-F5344CB8AC3E}">
        <p14:creationId xmlns:p14="http://schemas.microsoft.com/office/powerpoint/2010/main" val="748858229"/>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1">
                                            <p:txEl>
                                              <p:pRg st="2" end="2"/>
                                            </p:txEl>
                                          </p:spTgt>
                                        </p:tgtEl>
                                        <p:attrNameLst>
                                          <p:attrName>style.visibility</p:attrName>
                                        </p:attrNameLst>
                                      </p:cBhvr>
                                      <p:to>
                                        <p:strVal val="visible"/>
                                      </p:to>
                                    </p:set>
                                    <p:animEffect transition="in" filter="fade">
                                      <p:cBhvr>
                                        <p:cTn id="7"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Next Generation Science Standards…"/>
          <p:cNvSpPr txBox="1">
            <a:spLocks noGrp="1"/>
          </p:cNvSpPr>
          <p:nvPr>
            <p:ph type="title"/>
          </p:nvPr>
        </p:nvSpPr>
        <p:spPr>
          <a:xfrm>
            <a:off x="169140" y="110403"/>
            <a:ext cx="8974860" cy="871180"/>
          </a:xfrm>
          <a:prstGeom prst="rect">
            <a:avLst/>
          </a:prstGeom>
        </p:spPr>
        <p:txBody>
          <a:bodyPr>
            <a:normAutofit/>
          </a:bodyPr>
          <a:lstStyle/>
          <a:p>
            <a:pPr defTabSz="262880">
              <a:defRPr sz="5119">
                <a:solidFill>
                  <a:srgbClr val="000000"/>
                </a:solidFill>
              </a:defRPr>
            </a:pPr>
            <a:r>
              <a:rPr lang="en-US" sz="3600" dirty="0">
                <a:latin typeface="Helvetica" pitchFamily="2" charset="0"/>
              </a:rPr>
              <a:t>The Pedagogy of Confidence </a:t>
            </a:r>
            <a:endParaRPr sz="3600" dirty="0">
              <a:latin typeface="Helvetica" pitchFamily="2" charset="0"/>
            </a:endParaRPr>
          </a:p>
        </p:txBody>
      </p:sp>
      <p:sp>
        <p:nvSpPr>
          <p:cNvPr id="215" name="As you view the text again, capture evidence related to the concepts in focus on your View and Capture mat."/>
          <p:cNvSpPr txBox="1">
            <a:spLocks noGrp="1"/>
          </p:cNvSpPr>
          <p:nvPr>
            <p:ph type="body" idx="1"/>
          </p:nvPr>
        </p:nvSpPr>
        <p:spPr>
          <a:xfrm>
            <a:off x="222252" y="1303524"/>
            <a:ext cx="5332477" cy="871180"/>
          </a:xfrm>
          <a:prstGeom prst="rect">
            <a:avLst/>
          </a:prstGeom>
        </p:spPr>
        <p:txBody>
          <a:bodyPr>
            <a:normAutofit/>
          </a:bodyPr>
          <a:lstStyle>
            <a:lvl1pPr marL="527843" indent="-527843">
              <a:buSzPct val="145000"/>
              <a:defRPr>
                <a:solidFill>
                  <a:srgbClr val="000000"/>
                </a:solidFill>
              </a:defRPr>
            </a:lvl1pPr>
          </a:lstStyle>
          <a:p>
            <a:pPr marL="0" indent="0" algn="ctr">
              <a:buNone/>
            </a:pPr>
            <a:r>
              <a:rPr lang="en-US" sz="3094" b="1" dirty="0"/>
              <a:t>NUA Senior Research Specialist</a:t>
            </a:r>
          </a:p>
        </p:txBody>
      </p:sp>
      <p:pic>
        <p:nvPicPr>
          <p:cNvPr id="2" name="Picture 1">
            <a:extLst>
              <a:ext uri="{FF2B5EF4-FFF2-40B4-BE49-F238E27FC236}">
                <a16:creationId xmlns:a16="http://schemas.microsoft.com/office/drawing/2014/main" id="{3EB4B83B-F003-534C-B18A-61D4C2472ED0}"/>
              </a:ext>
            </a:extLst>
          </p:cNvPr>
          <p:cNvPicPr>
            <a:picLocks noChangeAspect="1"/>
          </p:cNvPicPr>
          <p:nvPr/>
        </p:nvPicPr>
        <p:blipFill>
          <a:blip r:embed="rId2"/>
          <a:stretch>
            <a:fillRect/>
          </a:stretch>
        </p:blipFill>
        <p:spPr>
          <a:xfrm>
            <a:off x="7230484" y="241827"/>
            <a:ext cx="1643751" cy="1828962"/>
          </a:xfrm>
          <a:prstGeom prst="rect">
            <a:avLst/>
          </a:prstGeom>
          <a:ln>
            <a:solidFill>
              <a:schemeClr val="tx1"/>
            </a:solidFill>
          </a:ln>
        </p:spPr>
      </p:pic>
      <p:pic>
        <p:nvPicPr>
          <p:cNvPr id="5" name="Picture 4">
            <a:extLst>
              <a:ext uri="{FF2B5EF4-FFF2-40B4-BE49-F238E27FC236}">
                <a16:creationId xmlns:a16="http://schemas.microsoft.com/office/drawing/2014/main" id="{55BFE2FD-EB2D-8E4E-9EEA-43CCEDD73796}"/>
              </a:ext>
            </a:extLst>
          </p:cNvPr>
          <p:cNvPicPr>
            <a:picLocks noChangeAspect="1"/>
          </p:cNvPicPr>
          <p:nvPr/>
        </p:nvPicPr>
        <p:blipFill>
          <a:blip r:embed="rId3"/>
          <a:stretch>
            <a:fillRect/>
          </a:stretch>
        </p:blipFill>
        <p:spPr>
          <a:xfrm>
            <a:off x="5794975" y="781397"/>
            <a:ext cx="1264502" cy="1696410"/>
          </a:xfrm>
          <a:prstGeom prst="rect">
            <a:avLst/>
          </a:prstGeom>
          <a:ln>
            <a:solidFill>
              <a:schemeClr val="tx1"/>
            </a:solidFill>
          </a:ln>
        </p:spPr>
      </p:pic>
      <p:sp>
        <p:nvSpPr>
          <p:cNvPr id="3" name="TextBox 2">
            <a:extLst>
              <a:ext uri="{FF2B5EF4-FFF2-40B4-BE49-F238E27FC236}">
                <a16:creationId xmlns:a16="http://schemas.microsoft.com/office/drawing/2014/main" id="{B4B59951-8884-CA4E-9EC4-5FE44DDFC4C3}"/>
              </a:ext>
            </a:extLst>
          </p:cNvPr>
          <p:cNvSpPr txBox="1"/>
          <p:nvPr/>
        </p:nvSpPr>
        <p:spPr>
          <a:xfrm>
            <a:off x="6949137" y="2916876"/>
            <a:ext cx="2206444"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sz="2812" b="1" dirty="0">
                <a:solidFill>
                  <a:srgbClr val="002060"/>
                </a:solidFill>
                <a:latin typeface="Gabriola" pitchFamily="82" charset="0"/>
              </a:rPr>
              <a:t>Professor</a:t>
            </a:r>
            <a:endParaRPr lang="en-US" sz="2812" b="1" dirty="0">
              <a:solidFill>
                <a:srgbClr val="002060"/>
              </a:solidFill>
              <a:latin typeface="Gabriola" pitchFamily="82" charset="0"/>
              <a:sym typeface="Helvetica Neue"/>
            </a:endParaRPr>
          </a:p>
        </p:txBody>
      </p:sp>
      <p:sp>
        <p:nvSpPr>
          <p:cNvPr id="7" name="TextBox 6">
            <a:extLst>
              <a:ext uri="{FF2B5EF4-FFF2-40B4-BE49-F238E27FC236}">
                <a16:creationId xmlns:a16="http://schemas.microsoft.com/office/drawing/2014/main" id="{ECD97F27-671A-564C-8F34-81FFBF7AFD4F}"/>
              </a:ext>
            </a:extLst>
          </p:cNvPr>
          <p:cNvSpPr txBox="1"/>
          <p:nvPr/>
        </p:nvSpPr>
        <p:spPr>
          <a:xfrm>
            <a:off x="7074887" y="2614596"/>
            <a:ext cx="2050210"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a:spcBef>
                <a:spcPts val="0"/>
              </a:spcBef>
              <a:spcAft>
                <a:spcPts val="0"/>
              </a:spcAft>
            </a:pPr>
            <a:r>
              <a:rPr lang="en-US" sz="2812" b="1" dirty="0">
                <a:solidFill>
                  <a:srgbClr val="FF0000"/>
                </a:solidFill>
                <a:latin typeface="Gabriola" pitchFamily="82" charset="0"/>
                <a:ea typeface="Helvetica Neue"/>
                <a:cs typeface="Helvetica Neue"/>
                <a:sym typeface="Helvetica Neue"/>
              </a:rPr>
              <a:t>Teacher Trainer</a:t>
            </a:r>
          </a:p>
        </p:txBody>
      </p:sp>
      <p:sp>
        <p:nvSpPr>
          <p:cNvPr id="8" name="TextBox 7">
            <a:extLst>
              <a:ext uri="{FF2B5EF4-FFF2-40B4-BE49-F238E27FC236}">
                <a16:creationId xmlns:a16="http://schemas.microsoft.com/office/drawing/2014/main" id="{E1D10887-87FF-5549-A542-2F6DBBBEF966}"/>
              </a:ext>
            </a:extLst>
          </p:cNvPr>
          <p:cNvSpPr txBox="1"/>
          <p:nvPr/>
        </p:nvSpPr>
        <p:spPr>
          <a:xfrm>
            <a:off x="6996770" y="3355360"/>
            <a:ext cx="2206444"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sz="2812" b="1" dirty="0">
                <a:solidFill>
                  <a:srgbClr val="00B050"/>
                </a:solidFill>
                <a:latin typeface="Gabriola" pitchFamily="82" charset="0"/>
              </a:rPr>
              <a:t>Scholar</a:t>
            </a:r>
            <a:endParaRPr lang="en-US" sz="2812" b="1" dirty="0">
              <a:solidFill>
                <a:srgbClr val="00B050"/>
              </a:solidFill>
              <a:latin typeface="Gabriola" pitchFamily="82" charset="0"/>
              <a:sym typeface="Helvetica Neue"/>
            </a:endParaRPr>
          </a:p>
        </p:txBody>
      </p:sp>
      <p:sp>
        <p:nvSpPr>
          <p:cNvPr id="12" name="TextBox 11">
            <a:extLst>
              <a:ext uri="{FF2B5EF4-FFF2-40B4-BE49-F238E27FC236}">
                <a16:creationId xmlns:a16="http://schemas.microsoft.com/office/drawing/2014/main" id="{A8BBB69A-CEDA-744C-A499-BD236990E2B7}"/>
              </a:ext>
            </a:extLst>
          </p:cNvPr>
          <p:cNvSpPr txBox="1"/>
          <p:nvPr/>
        </p:nvSpPr>
        <p:spPr>
          <a:xfrm>
            <a:off x="6248400" y="3703802"/>
            <a:ext cx="3101887"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51" fontAlgn="auto">
              <a:spcBef>
                <a:spcPts val="0"/>
              </a:spcBef>
              <a:spcAft>
                <a:spcPts val="0"/>
              </a:spcAft>
            </a:pPr>
            <a:r>
              <a:rPr lang="en-US" sz="2812" b="1" dirty="0">
                <a:solidFill>
                  <a:srgbClr val="7030A0"/>
                </a:solidFill>
                <a:latin typeface="Gabriola" pitchFamily="82" charset="0"/>
                <a:ea typeface="Helvetica Neue"/>
                <a:cs typeface="Helvetica Neue"/>
                <a:sym typeface="Helvetica Neue"/>
              </a:rPr>
              <a:t>Gifted Education Director</a:t>
            </a:r>
          </a:p>
        </p:txBody>
      </p:sp>
      <p:sp>
        <p:nvSpPr>
          <p:cNvPr id="13" name="TextBox 12">
            <a:extLst>
              <a:ext uri="{FF2B5EF4-FFF2-40B4-BE49-F238E27FC236}">
                <a16:creationId xmlns:a16="http://schemas.microsoft.com/office/drawing/2014/main" id="{87CE607B-539F-0B47-AAD1-738BAA065762}"/>
              </a:ext>
            </a:extLst>
          </p:cNvPr>
          <p:cNvSpPr txBox="1"/>
          <p:nvPr/>
        </p:nvSpPr>
        <p:spPr>
          <a:xfrm>
            <a:off x="7364311" y="2293288"/>
            <a:ext cx="1509167" cy="504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sz="2812" b="1" dirty="0">
                <a:solidFill>
                  <a:srgbClr val="0070C0"/>
                </a:solidFill>
                <a:latin typeface="Gabriola" pitchFamily="82" charset="0"/>
                <a:ea typeface="Helvetica Neue"/>
                <a:cs typeface="Helvetica Neue"/>
                <a:sym typeface="Helvetica Neue"/>
              </a:rPr>
              <a:t>Teacher</a:t>
            </a:r>
          </a:p>
        </p:txBody>
      </p:sp>
      <p:sp>
        <p:nvSpPr>
          <p:cNvPr id="14" name="TextBox 13">
            <a:extLst>
              <a:ext uri="{FF2B5EF4-FFF2-40B4-BE49-F238E27FC236}">
                <a16:creationId xmlns:a16="http://schemas.microsoft.com/office/drawing/2014/main" id="{F65ED71B-5A23-164E-BECB-9DD70E2D44B6}"/>
              </a:ext>
            </a:extLst>
          </p:cNvPr>
          <p:cNvSpPr txBox="1"/>
          <p:nvPr/>
        </p:nvSpPr>
        <p:spPr>
          <a:xfrm rot="19390750">
            <a:off x="-32944" y="1915453"/>
            <a:ext cx="1141339"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algn="ctr" defTabSz="410751" fontAlgn="auto">
              <a:spcBef>
                <a:spcPts val="0"/>
              </a:spcBef>
              <a:spcAft>
                <a:spcPts val="0"/>
              </a:spcAft>
            </a:pPr>
            <a:r>
              <a:rPr lang="en-US" sz="2531" b="1" dirty="0">
                <a:solidFill>
                  <a:srgbClr val="FF0000"/>
                </a:solidFill>
                <a:latin typeface="Helvetica Neue"/>
                <a:ea typeface="Helvetica Neue"/>
                <a:cs typeface="Helvetica Neue"/>
                <a:sym typeface="Helvetica Neue"/>
              </a:rPr>
              <a:t>What? </a:t>
            </a:r>
          </a:p>
        </p:txBody>
      </p:sp>
      <p:sp>
        <p:nvSpPr>
          <p:cNvPr id="6" name="Rectangle 5">
            <a:extLst>
              <a:ext uri="{FF2B5EF4-FFF2-40B4-BE49-F238E27FC236}">
                <a16:creationId xmlns:a16="http://schemas.microsoft.com/office/drawing/2014/main" id="{4BC96743-F0E9-9B44-83EA-0BFB983F55D7}"/>
              </a:ext>
            </a:extLst>
          </p:cNvPr>
          <p:cNvSpPr/>
          <p:nvPr/>
        </p:nvSpPr>
        <p:spPr>
          <a:xfrm>
            <a:off x="27111" y="2558416"/>
            <a:ext cx="6884070" cy="1569660"/>
          </a:xfrm>
          <a:prstGeom prst="rect">
            <a:avLst/>
          </a:prstGeom>
        </p:spPr>
        <p:txBody>
          <a:bodyPr wrap="square">
            <a:spAutoFit/>
          </a:bodyPr>
          <a:lstStyle/>
          <a:p>
            <a:pPr marL="0" indent="0">
              <a:buNone/>
            </a:pPr>
            <a:r>
              <a:rPr lang="en-US" sz="3200" dirty="0">
                <a:cs typeface="Calibri" panose="020F0502020204030204" pitchFamily="34" charset="0"/>
              </a:rPr>
              <a:t>“The fearless expectation and support for all students to demonstrate </a:t>
            </a:r>
            <a:r>
              <a:rPr lang="en-US" sz="3200" dirty="0">
                <a:solidFill>
                  <a:srgbClr val="0070C0"/>
                </a:solidFill>
                <a:cs typeface="Calibri" panose="020F0502020204030204" pitchFamily="34" charset="0"/>
              </a:rPr>
              <a:t>high intellectual performance</a:t>
            </a:r>
            <a:r>
              <a:rPr lang="en-US" sz="3200" dirty="0">
                <a:cs typeface="Calibri" panose="020F0502020204030204" pitchFamily="34" charset="0"/>
              </a:rPr>
              <a:t>.”</a:t>
            </a:r>
          </a:p>
        </p:txBody>
      </p:sp>
      <p:sp>
        <p:nvSpPr>
          <p:cNvPr id="15" name="TextBox 14">
            <a:extLst>
              <a:ext uri="{FF2B5EF4-FFF2-40B4-BE49-F238E27FC236}">
                <a16:creationId xmlns:a16="http://schemas.microsoft.com/office/drawing/2014/main" id="{A11036A8-B6C5-804E-B23C-12508C192971}"/>
              </a:ext>
            </a:extLst>
          </p:cNvPr>
          <p:cNvSpPr txBox="1"/>
          <p:nvPr/>
        </p:nvSpPr>
        <p:spPr>
          <a:xfrm rot="19390750">
            <a:off x="-88521" y="4575746"/>
            <a:ext cx="1336784" cy="461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a:spcBef>
                <a:spcPts val="0"/>
              </a:spcBef>
              <a:spcAft>
                <a:spcPts val="0"/>
              </a:spcAft>
            </a:pPr>
            <a:r>
              <a:rPr lang="en-US" sz="2531" b="1" dirty="0">
                <a:solidFill>
                  <a:srgbClr val="FF0000"/>
                </a:solidFill>
                <a:latin typeface="Helvetica Neue"/>
                <a:ea typeface="Helvetica Neue"/>
                <a:cs typeface="Helvetica Neue"/>
                <a:sym typeface="Helvetica Neue"/>
              </a:rPr>
              <a:t>Why?</a:t>
            </a:r>
          </a:p>
        </p:txBody>
      </p:sp>
      <p:sp>
        <p:nvSpPr>
          <p:cNvPr id="16" name="TextBox 15">
            <a:extLst>
              <a:ext uri="{FF2B5EF4-FFF2-40B4-BE49-F238E27FC236}">
                <a16:creationId xmlns:a16="http://schemas.microsoft.com/office/drawing/2014/main" id="{C17947CB-11FA-E44A-A941-B567EF51AA5B}"/>
              </a:ext>
            </a:extLst>
          </p:cNvPr>
          <p:cNvSpPr txBox="1"/>
          <p:nvPr/>
        </p:nvSpPr>
        <p:spPr>
          <a:xfrm>
            <a:off x="222252" y="5159582"/>
            <a:ext cx="7688461" cy="8242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l"/>
            <a:r>
              <a:rPr lang="en-US" sz="3200" dirty="0">
                <a:solidFill>
                  <a:srgbClr val="0070C0"/>
                </a:solidFill>
                <a:cs typeface="Calibri" panose="020F0502020204030204" pitchFamily="34" charset="0"/>
              </a:rPr>
              <a:t>Self direction</a:t>
            </a:r>
            <a:r>
              <a:rPr lang="en-US" sz="3200" dirty="0">
                <a:cs typeface="Calibri" panose="020F0502020204030204" pitchFamily="34" charset="0"/>
              </a:rPr>
              <a:t> and </a:t>
            </a:r>
            <a:r>
              <a:rPr lang="en-US" sz="3200" dirty="0">
                <a:solidFill>
                  <a:srgbClr val="0070C0"/>
                </a:solidFill>
                <a:cs typeface="Calibri" panose="020F0502020204030204" pitchFamily="34" charset="0"/>
              </a:rPr>
              <a:t>self actualization </a:t>
            </a:r>
          </a:p>
          <a:p>
            <a:pPr algn="ctr" defTabSz="410751" fontAlgn="auto">
              <a:spcBef>
                <a:spcPts val="0"/>
              </a:spcBef>
              <a:spcAft>
                <a:spcPts val="0"/>
              </a:spcAft>
            </a:pPr>
            <a:endParaRPr lang="en-US" sz="1687" b="1"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919945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E91BCE24-C98A-514F-BE83-A83AAB7915A6}"/>
              </a:ext>
            </a:extLst>
          </p:cNvPr>
          <p:cNvSpPr>
            <a:spLocks noGrp="1" noChangeArrowheads="1"/>
          </p:cNvSpPr>
          <p:nvPr>
            <p:ph type="title"/>
          </p:nvPr>
        </p:nvSpPr>
        <p:spPr/>
        <p:txBody>
          <a:bodyPr/>
          <a:lstStyle/>
          <a:p>
            <a:pPr algn="ctr" eaLnBrk="1" hangingPunct="1"/>
            <a:r>
              <a:rPr lang="en-US" altLang="en-US" sz="4800" dirty="0">
                <a:latin typeface="Avenir Book" panose="02000503020000020003" pitchFamily="2" charset="0"/>
                <a:sym typeface="Arial" panose="020B0604020202020204" pitchFamily="34" charset="0"/>
              </a:rPr>
              <a:t>On Building Relationships</a:t>
            </a:r>
          </a:p>
        </p:txBody>
      </p:sp>
      <p:sp>
        <p:nvSpPr>
          <p:cNvPr id="41986" name="Content Placeholder 2">
            <a:extLst>
              <a:ext uri="{FF2B5EF4-FFF2-40B4-BE49-F238E27FC236}">
                <a16:creationId xmlns:a16="http://schemas.microsoft.com/office/drawing/2014/main" id="{A63412B8-1061-E642-BFC8-07E4CA113641}"/>
              </a:ext>
            </a:extLst>
          </p:cNvPr>
          <p:cNvSpPr>
            <a:spLocks noGrp="1" noChangeArrowheads="1"/>
          </p:cNvSpPr>
          <p:nvPr>
            <p:ph idx="1"/>
          </p:nvPr>
        </p:nvSpPr>
        <p:spPr>
          <a:xfrm>
            <a:off x="304800" y="1825625"/>
            <a:ext cx="8610600" cy="4351338"/>
          </a:xfrm>
        </p:spPr>
        <p:txBody>
          <a:bodyPr/>
          <a:lstStyle/>
          <a:p>
            <a:pPr marL="0" indent="0" eaLnBrk="1" hangingPunct="1">
              <a:spcBef>
                <a:spcPct val="0"/>
              </a:spcBef>
              <a:buFontTx/>
              <a:buNone/>
            </a:pPr>
            <a:r>
              <a:rPr lang="en-US" altLang="en-US" sz="4800" dirty="0">
                <a:latin typeface="Avenir Book" panose="02000503020000020003" pitchFamily="2" charset="0"/>
                <a:sym typeface="Tahoma" panose="020B0604030504040204" pitchFamily="34" charset="0"/>
              </a:rPr>
              <a:t>“There can be no </a:t>
            </a:r>
            <a:r>
              <a:rPr lang="en-US" altLang="en-US" sz="4800" dirty="0">
                <a:solidFill>
                  <a:srgbClr val="0070C0"/>
                </a:solidFill>
                <a:latin typeface="Avenir Book" panose="02000503020000020003" pitchFamily="2" charset="0"/>
                <a:sym typeface="Tahoma" panose="020B0604030504040204" pitchFamily="34" charset="0"/>
              </a:rPr>
              <a:t>significant learning </a:t>
            </a:r>
            <a:r>
              <a:rPr lang="en-US" altLang="en-US" sz="4800" dirty="0">
                <a:latin typeface="Avenir Book" panose="02000503020000020003" pitchFamily="2" charset="0"/>
                <a:sym typeface="Tahoma" panose="020B0604030504040204" pitchFamily="34" charset="0"/>
              </a:rPr>
              <a:t>without </a:t>
            </a:r>
            <a:r>
              <a:rPr lang="en-US" altLang="en-US" sz="4800" dirty="0">
                <a:solidFill>
                  <a:srgbClr val="0070C0"/>
                </a:solidFill>
                <a:latin typeface="Avenir Book" panose="02000503020000020003" pitchFamily="2" charset="0"/>
                <a:sym typeface="Tahoma" panose="020B0604030504040204" pitchFamily="34" charset="0"/>
              </a:rPr>
              <a:t>significant relationship</a:t>
            </a:r>
            <a:r>
              <a:rPr lang="en-US" altLang="en-US" sz="4800" dirty="0">
                <a:latin typeface="Avenir Book" panose="02000503020000020003" pitchFamily="2" charset="0"/>
                <a:sym typeface="Tahoma" panose="020B0604030504040204" pitchFamily="34" charset="0"/>
              </a:rPr>
              <a:t>.”</a:t>
            </a:r>
          </a:p>
          <a:p>
            <a:pPr marL="0" indent="0" eaLnBrk="1" hangingPunct="1">
              <a:spcBef>
                <a:spcPct val="0"/>
              </a:spcBef>
              <a:buFontTx/>
              <a:buNone/>
            </a:pPr>
            <a:endParaRPr lang="en-US" altLang="en-US" dirty="0">
              <a:sym typeface="Tahoma" panose="020B0604030504040204" pitchFamily="34" charset="0"/>
            </a:endParaRPr>
          </a:p>
          <a:p>
            <a:pPr marL="0" indent="0" eaLnBrk="1" hangingPunct="1">
              <a:spcBef>
                <a:spcPct val="0"/>
              </a:spcBef>
              <a:buFontTx/>
              <a:buNone/>
            </a:pPr>
            <a:r>
              <a:rPr lang="en-US" altLang="en-US" sz="2000" dirty="0">
                <a:latin typeface="Avenir Book" panose="02000503020000020003" pitchFamily="2" charset="0"/>
                <a:sym typeface="Tahoma" panose="020B0604030504040204" pitchFamily="34" charset="0"/>
              </a:rPr>
              <a:t>   									-Dr. James Comer</a:t>
            </a:r>
          </a:p>
        </p:txBody>
      </p:sp>
    </p:spTree>
    <p:extLst>
      <p:ext uri="{BB962C8B-B14F-4D97-AF65-F5344CB8AC3E}">
        <p14:creationId xmlns:p14="http://schemas.microsoft.com/office/powerpoint/2010/main" val="193822013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A NPS Adminitrators Session January 6th " id="{4DD1200A-D8DC-FB49-931A-D2DF4F5F7A6B}" vid="{75A9B4B4-7E4C-2E45-8B42-36E3A0C3D8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3076</TotalTime>
  <Words>2131</Words>
  <Application>Microsoft Macintosh PowerPoint</Application>
  <PresentationFormat>On-screen Show (4:3)</PresentationFormat>
  <Paragraphs>350</Paragraphs>
  <Slides>64</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64</vt:i4>
      </vt:variant>
    </vt:vector>
  </HeadingPairs>
  <TitlesOfParts>
    <vt:vector size="78" baseType="lpstr">
      <vt:lpstr>Arial</vt:lpstr>
      <vt:lpstr>Avenir Book</vt:lpstr>
      <vt:lpstr>Calibri</vt:lpstr>
      <vt:lpstr>Calibri Light</vt:lpstr>
      <vt:lpstr>Comic Sans MS</vt:lpstr>
      <vt:lpstr>Gabriola</vt:lpstr>
      <vt:lpstr>Helvetica</vt:lpstr>
      <vt:lpstr>Helvetica Neue</vt:lpstr>
      <vt:lpstr>Lucida Grande</vt:lpstr>
      <vt:lpstr>Lucida Handwriting</vt:lpstr>
      <vt:lpstr>Palatino</vt:lpstr>
      <vt:lpstr>Papyrus</vt:lpstr>
      <vt:lpstr>Wingdings</vt:lpstr>
      <vt:lpstr>Office Theme</vt:lpstr>
      <vt:lpstr>  Signs of Our Times (3 hours; 3 Focus Areas)   </vt:lpstr>
      <vt:lpstr>Saturday: In 3 Parts</vt:lpstr>
      <vt:lpstr>Today’s Flow</vt:lpstr>
      <vt:lpstr>Who’s in the Room? </vt:lpstr>
      <vt:lpstr>Type # and then add a word, phrase or statement that expresses what you are thinking, feeling, connecting to in that moment.</vt:lpstr>
      <vt:lpstr>The Power of the Collective</vt:lpstr>
      <vt:lpstr>@ the Foundation</vt:lpstr>
      <vt:lpstr>The Pedagogy of Confidence </vt:lpstr>
      <vt:lpstr>On Building Relationships</vt:lpstr>
      <vt:lpstr>Part One: Remembering Our Why</vt:lpstr>
      <vt:lpstr>The Collective Why- The Steps Involved</vt:lpstr>
      <vt:lpstr>I Am Poem</vt:lpstr>
      <vt:lpstr>The “Speaker-Seeker” Challenge –Sharla Foster</vt:lpstr>
      <vt:lpstr>PowerPoint Presentation</vt:lpstr>
      <vt:lpstr>Community Conversation</vt:lpstr>
      <vt:lpstr>The Capacity Equation</vt:lpstr>
      <vt:lpstr>PowerPoint Presentation</vt:lpstr>
      <vt:lpstr>Introductions</vt:lpstr>
      <vt:lpstr>Grab That</vt:lpstr>
      <vt:lpstr>Quotable Quotes</vt:lpstr>
      <vt:lpstr>PowerPoint Presentation</vt:lpstr>
      <vt:lpstr>“The Power of the Collective”</vt:lpstr>
      <vt:lpstr>Imitation Writing  </vt:lpstr>
      <vt:lpstr>Quotable Quotes-Imitation Writing Mash Up</vt:lpstr>
      <vt:lpstr>“You have limited time on Earth. You must try and use that period for the purpose of transforming your country into what you desire it to be…democratic, non-racist, non-sexist.” -Nelson Mandela</vt:lpstr>
      <vt:lpstr>The “Speaker-Seeker” Challenge –Sharla Foster</vt:lpstr>
      <vt:lpstr>Community Conversation</vt:lpstr>
      <vt:lpstr>The Capacity Equation</vt:lpstr>
      <vt:lpstr>PowerPoint Presentation</vt:lpstr>
      <vt:lpstr>Introductions</vt:lpstr>
      <vt:lpstr>Grab That</vt:lpstr>
      <vt:lpstr>Community Builder </vt:lpstr>
      <vt:lpstr>“Fierce Urgency”-</vt:lpstr>
      <vt:lpstr>“Fierce Urgency”-</vt:lpstr>
      <vt:lpstr>The “Speaker-Seeker” Challenge –Sharla Foster</vt:lpstr>
      <vt:lpstr>Community Conversation</vt:lpstr>
      <vt:lpstr>The Capacity Equation</vt:lpstr>
      <vt:lpstr>PowerPoint Presentation</vt:lpstr>
      <vt:lpstr>Introductions</vt:lpstr>
      <vt:lpstr>Grab That</vt:lpstr>
      <vt:lpstr>@ the Foundation</vt:lpstr>
      <vt:lpstr>PowerPoint Presentation</vt:lpstr>
      <vt:lpstr>Grab That</vt:lpstr>
      <vt:lpstr>Part Two: Lifting All Voices</vt:lpstr>
      <vt:lpstr>“There is no one easy answer. Not everything works for every student or every teacher or in every classroom. I am not an expert in your classroom or your students (or an expert in anything, actually!). This is not a conversation that needs to or should be relegated to only Social Studies and English Language Arts classrooms.”</vt:lpstr>
      <vt:lpstr>Cooperative Groups</vt:lpstr>
      <vt:lpstr>COOPERATIVE GROUP ROLES</vt:lpstr>
      <vt:lpstr>Group Process – Steps Involved</vt:lpstr>
      <vt:lpstr>Grab That</vt:lpstr>
      <vt:lpstr>Introductions</vt:lpstr>
      <vt:lpstr>Part Three: Listening to Our Students</vt:lpstr>
      <vt:lpstr>Text-based Discussion</vt:lpstr>
      <vt:lpstr>Anticipation Guide</vt:lpstr>
      <vt:lpstr>Anticipation Guide</vt:lpstr>
      <vt:lpstr>PowerPoint Presentation</vt:lpstr>
      <vt:lpstr>Introductions</vt:lpstr>
      <vt:lpstr>Grab That</vt:lpstr>
      <vt:lpstr>Community Conversation</vt:lpstr>
      <vt:lpstr>The Capacity Equation</vt:lpstr>
      <vt:lpstr>PowerPoint Presentation</vt:lpstr>
      <vt:lpstr>Who’s in the Room?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Signs of Our Times (3 hours; 3 Focus Areas)   </dc:title>
  <dc:creator>Stefanie Rome</dc:creator>
  <cp:lastModifiedBy>Stefanie Rome</cp:lastModifiedBy>
  <cp:revision>128</cp:revision>
  <dcterms:created xsi:type="dcterms:W3CDTF">2021-01-14T23:10:47Z</dcterms:created>
  <dcterms:modified xsi:type="dcterms:W3CDTF">2021-06-03T15:48:47Z</dcterms:modified>
</cp:coreProperties>
</file>