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1"/>
  </p:sldMasterIdLst>
  <p:notesMasterIdLst>
    <p:notesMasterId r:id="rId65"/>
  </p:notesMasterIdLst>
  <p:handoutMasterIdLst>
    <p:handoutMasterId r:id="rId66"/>
  </p:handoutMasterIdLst>
  <p:sldIdLst>
    <p:sldId id="256" r:id="rId2"/>
    <p:sldId id="499" r:id="rId3"/>
    <p:sldId id="1923" r:id="rId4"/>
    <p:sldId id="1741" r:id="rId5"/>
    <p:sldId id="471" r:id="rId6"/>
    <p:sldId id="2597" r:id="rId7"/>
    <p:sldId id="2599" r:id="rId8"/>
    <p:sldId id="513" r:id="rId9"/>
    <p:sldId id="501" r:id="rId10"/>
    <p:sldId id="2581" r:id="rId11"/>
    <p:sldId id="2582" r:id="rId12"/>
    <p:sldId id="2583" r:id="rId13"/>
    <p:sldId id="1679" r:id="rId14"/>
    <p:sldId id="1512" r:id="rId15"/>
    <p:sldId id="1928" r:id="rId16"/>
    <p:sldId id="379" r:id="rId17"/>
    <p:sldId id="399" r:id="rId18"/>
    <p:sldId id="1542" r:id="rId19"/>
    <p:sldId id="1737" r:id="rId20"/>
    <p:sldId id="2531" r:id="rId21"/>
    <p:sldId id="2532" r:id="rId22"/>
    <p:sldId id="2600" r:id="rId23"/>
    <p:sldId id="2533" r:id="rId24"/>
    <p:sldId id="375" r:id="rId25"/>
    <p:sldId id="374" r:id="rId26"/>
    <p:sldId id="2534" r:id="rId27"/>
    <p:sldId id="2606" r:id="rId28"/>
    <p:sldId id="1929" r:id="rId29"/>
    <p:sldId id="1930" r:id="rId30"/>
    <p:sldId id="1932" r:id="rId31"/>
    <p:sldId id="1924" r:id="rId32"/>
    <p:sldId id="1933" r:id="rId33"/>
    <p:sldId id="2535" r:id="rId34"/>
    <p:sldId id="1927" r:id="rId35"/>
    <p:sldId id="2576" r:id="rId36"/>
    <p:sldId id="2579" r:id="rId37"/>
    <p:sldId id="2580" r:id="rId38"/>
    <p:sldId id="517" r:id="rId39"/>
    <p:sldId id="1743" r:id="rId40"/>
    <p:sldId id="2585" r:id="rId41"/>
    <p:sldId id="2604" r:id="rId42"/>
    <p:sldId id="2587" r:id="rId43"/>
    <p:sldId id="1936" r:id="rId44"/>
    <p:sldId id="1937" r:id="rId45"/>
    <p:sldId id="1938" r:id="rId46"/>
    <p:sldId id="2596" r:id="rId47"/>
    <p:sldId id="2589" r:id="rId48"/>
    <p:sldId id="2605" r:id="rId49"/>
    <p:sldId id="2489" r:id="rId50"/>
    <p:sldId id="2508" r:id="rId51"/>
    <p:sldId id="2608" r:id="rId52"/>
    <p:sldId id="2609" r:id="rId53"/>
    <p:sldId id="2607" r:id="rId54"/>
    <p:sldId id="2588" r:id="rId55"/>
    <p:sldId id="2586" r:id="rId56"/>
    <p:sldId id="2610" r:id="rId57"/>
    <p:sldId id="2584" r:id="rId58"/>
    <p:sldId id="2611" r:id="rId59"/>
    <p:sldId id="2612" r:id="rId60"/>
    <p:sldId id="2613" r:id="rId61"/>
    <p:sldId id="1727" r:id="rId62"/>
    <p:sldId id="1728" r:id="rId63"/>
    <p:sldId id="1724" r:id="rId6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0488" autoAdjust="0"/>
    <p:restoredTop sz="96281"/>
  </p:normalViewPr>
  <p:slideViewPr>
    <p:cSldViewPr>
      <p:cViewPr varScale="1">
        <p:scale>
          <a:sx n="111" d="100"/>
          <a:sy n="111" d="100"/>
        </p:scale>
        <p:origin x="200" y="1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2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51195441-BE2E-1A47-A028-60C0AC70A32B}"/>
              </a:ext>
            </a:extLst>
          </p:cNvPr>
          <p:cNvSpPr>
            <a:spLocks noGrp="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2DB3B0"/>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Lucida Grande" charset="0"/>
                <a:sym typeface="Lucida Grande" charset="0"/>
              </a:defRPr>
            </a:lvl1pPr>
          </a:lstStyle>
          <a:p>
            <a:pPr>
              <a:defRPr/>
            </a:pPr>
            <a:endParaRPr lang="en-US" altLang="en-US"/>
          </a:p>
        </p:txBody>
      </p:sp>
      <p:sp>
        <p:nvSpPr>
          <p:cNvPr id="92163" name="Rectangle 3">
            <a:extLst>
              <a:ext uri="{FF2B5EF4-FFF2-40B4-BE49-F238E27FC236}">
                <a16:creationId xmlns:a16="http://schemas.microsoft.com/office/drawing/2014/main" id="{E4552405-59B9-3A4C-9C74-CD90A4DE99FC}"/>
              </a:ext>
            </a:extLst>
          </p:cNvPr>
          <p:cNvSpPr>
            <a:spLocks noGrp="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rgbClr val="2DB3B0"/>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Lucida Grande" charset="0"/>
                <a:sym typeface="Lucida Grande" charset="0"/>
              </a:defRPr>
            </a:lvl1pPr>
          </a:lstStyle>
          <a:p>
            <a:pPr>
              <a:defRPr/>
            </a:pPr>
            <a:endParaRPr lang="en-US" altLang="en-US"/>
          </a:p>
        </p:txBody>
      </p:sp>
      <p:sp>
        <p:nvSpPr>
          <p:cNvPr id="92164" name="Rectangle 4">
            <a:extLst>
              <a:ext uri="{FF2B5EF4-FFF2-40B4-BE49-F238E27FC236}">
                <a16:creationId xmlns:a16="http://schemas.microsoft.com/office/drawing/2014/main" id="{60B977EE-8F82-0A4E-BEE0-627C94B322EB}"/>
              </a:ext>
            </a:extLst>
          </p:cNvPr>
          <p:cNvSpPr>
            <a:spLocks noGrp="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rgbClr val="2DB3B0"/>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Lucida Grande" charset="0"/>
                <a:sym typeface="Lucida Grande" charset="0"/>
              </a:defRPr>
            </a:lvl1pPr>
          </a:lstStyle>
          <a:p>
            <a:pPr>
              <a:defRPr/>
            </a:pPr>
            <a:endParaRPr lang="en-US" altLang="en-US"/>
          </a:p>
        </p:txBody>
      </p:sp>
      <p:sp>
        <p:nvSpPr>
          <p:cNvPr id="92165" name="Rectangle 5">
            <a:extLst>
              <a:ext uri="{FF2B5EF4-FFF2-40B4-BE49-F238E27FC236}">
                <a16:creationId xmlns:a16="http://schemas.microsoft.com/office/drawing/2014/main" id="{7E06794C-68AD-6A40-96E8-933F612E2553}"/>
              </a:ext>
            </a:extLst>
          </p:cNvPr>
          <p:cNvSpPr>
            <a:spLocks noGrp="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2DB3B0"/>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a:latin typeface="Lucida Grande" panose="020B0600040502020204" pitchFamily="34" charset="0"/>
                <a:sym typeface="Lucida Grande" panose="020B0600040502020204" pitchFamily="34" charset="0"/>
              </a:defRPr>
            </a:lvl1pPr>
          </a:lstStyle>
          <a:p>
            <a:fld id="{64C40BB6-1510-D645-B6CD-147759289E8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C197B411-FC51-C54A-9C2B-F13FC00CDD2A}"/>
              </a:ext>
            </a:extLst>
          </p:cNvPr>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098" name="Rectangle 2">
            <a:extLst>
              <a:ext uri="{FF2B5EF4-FFF2-40B4-BE49-F238E27FC236}">
                <a16:creationId xmlns:a16="http://schemas.microsoft.com/office/drawing/2014/main" id="{71792332-775B-3848-91AE-C2D66F686B2D}"/>
              </a:ext>
            </a:extLst>
          </p:cNvPr>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Lucida Grande" charset="0"/>
        <a:ea typeface="+mn-ea"/>
        <a:cs typeface="+mn-cs"/>
      </a:defRPr>
    </a:lvl1pPr>
    <a:lvl2pPr marL="457200" algn="l" rtl="0" eaLnBrk="0" fontAlgn="base" hangingPunct="0">
      <a:spcBef>
        <a:spcPct val="0"/>
      </a:spcBef>
      <a:spcAft>
        <a:spcPct val="0"/>
      </a:spcAft>
      <a:defRPr sz="1200" kern="1200">
        <a:solidFill>
          <a:schemeClr val="tx1"/>
        </a:solidFill>
        <a:latin typeface="Lucida Grande" charset="0"/>
        <a:ea typeface="+mn-ea"/>
        <a:cs typeface="+mn-cs"/>
      </a:defRPr>
    </a:lvl2pPr>
    <a:lvl3pPr marL="914400" algn="l" rtl="0" eaLnBrk="0" fontAlgn="base" hangingPunct="0">
      <a:spcBef>
        <a:spcPct val="0"/>
      </a:spcBef>
      <a:spcAft>
        <a:spcPct val="0"/>
      </a:spcAft>
      <a:defRPr sz="1200" kern="1200">
        <a:solidFill>
          <a:schemeClr val="tx1"/>
        </a:solidFill>
        <a:latin typeface="Lucida Grande" charset="0"/>
        <a:ea typeface="+mn-ea"/>
        <a:cs typeface="+mn-cs"/>
      </a:defRPr>
    </a:lvl3pPr>
    <a:lvl4pPr marL="1371600" algn="l" rtl="0" eaLnBrk="0" fontAlgn="base" hangingPunct="0">
      <a:spcBef>
        <a:spcPct val="0"/>
      </a:spcBef>
      <a:spcAft>
        <a:spcPct val="0"/>
      </a:spcAft>
      <a:defRPr sz="1200" kern="1200">
        <a:solidFill>
          <a:schemeClr val="tx1"/>
        </a:solidFill>
        <a:latin typeface="Lucida Grande" charset="0"/>
        <a:ea typeface="+mn-ea"/>
        <a:cs typeface="+mn-cs"/>
      </a:defRPr>
    </a:lvl4pPr>
    <a:lvl5pPr marL="1828800" algn="l" rtl="0" eaLnBrk="0" fontAlgn="base" hangingPunct="0">
      <a:spcBef>
        <a:spcPct val="0"/>
      </a:spcBef>
      <a:spcAft>
        <a:spcPct val="0"/>
      </a:spcAft>
      <a:defRPr sz="1200" kern="1200">
        <a:solidFill>
          <a:schemeClr val="tx1"/>
        </a:solidFill>
        <a:latin typeface="Lucida Grande"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42B7034B-4B63-9743-BF3C-A753D9CBCDEA}"/>
              </a:ext>
            </a:extLst>
          </p:cNvPr>
          <p:cNvSpPr>
            <a:spLocks noGrp="1" noRot="1" noChangeAspect="1" noChangeArrowheads="1"/>
          </p:cNvSpPr>
          <p:nvPr>
            <p:ph type="sldImg"/>
          </p:nvPr>
        </p:nvSpPr>
        <p:spPr>
          <a:solidFill>
            <a:srgbClr val="FFFFFF"/>
          </a:solidFill>
          <a:ln/>
        </p:spPr>
      </p:sp>
      <p:sp>
        <p:nvSpPr>
          <p:cNvPr id="5122" name="Rectangle 2">
            <a:extLst>
              <a:ext uri="{FF2B5EF4-FFF2-40B4-BE49-F238E27FC236}">
                <a16:creationId xmlns:a16="http://schemas.microsoft.com/office/drawing/2014/main" id="{72DA0FD8-2165-D24C-9B02-E02B1DDE9976}"/>
              </a:ext>
            </a:extLst>
          </p:cNvPr>
          <p:cNvSpPr>
            <a:spLocks noGrp="1" noChangeArrowheads="1"/>
          </p:cNvSpPr>
          <p:nvPr>
            <p:ph type="body" idx="1"/>
          </p:nvPr>
        </p:nvSpPr>
        <p:spPr>
          <a:ln/>
        </p:spPr>
        <p:txBody>
          <a:bodyPr/>
          <a:lstStyle/>
          <a:p>
            <a:pPr marL="39688" eaLnBrk="1" hangingPunct="1">
              <a:spcBef>
                <a:spcPts val="413"/>
              </a:spcBef>
              <a:defRPr/>
            </a:pPr>
            <a:endParaRPr lang="en-US" altLang="en-US">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6BFF4192-2830-6640-8C04-DA2FFFA8E6FF}"/>
              </a:ext>
            </a:extLst>
          </p:cNvPr>
          <p:cNvSpPr>
            <a:spLocks noGrp="1" noRot="1" noChangeAspect="1" noChangeArrowheads="1" noTextEdit="1"/>
          </p:cNvSpPr>
          <p:nvPr>
            <p:ph type="sldImg"/>
          </p:nvPr>
        </p:nvSpPr>
        <p:spPr>
          <a:solidFill>
            <a:srgbClr val="FFFFFF"/>
          </a:solidFill>
          <a:ln/>
        </p:spPr>
      </p:sp>
      <p:sp>
        <p:nvSpPr>
          <p:cNvPr id="52226" name="Rectangle 3">
            <a:extLst>
              <a:ext uri="{FF2B5EF4-FFF2-40B4-BE49-F238E27FC236}">
                <a16:creationId xmlns:a16="http://schemas.microsoft.com/office/drawing/2014/main" id="{F2F12EF0-226D-FC41-9AFE-157947500F93}"/>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Lucida Grande" panose="020B0600040502020204" pitchFamily="34" charset="0"/>
              <a:ea typeface="ＭＳ Ｐゴシック" panose="020B0600070205080204" pitchFamily="34" charset="-128"/>
            </a:endParaRPr>
          </a:p>
        </p:txBody>
      </p:sp>
    </p:spTree>
    <p:extLst>
      <p:ext uri="{BB962C8B-B14F-4D97-AF65-F5344CB8AC3E}">
        <p14:creationId xmlns:p14="http://schemas.microsoft.com/office/powerpoint/2010/main" val="335844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C4611B51-416F-0B4B-87F5-16D2450CA04A}"/>
              </a:ext>
            </a:extLst>
          </p:cNvPr>
          <p:cNvSpPr>
            <a:spLocks noGrp="1" noRot="1" noChangeAspect="1" noChangeArrowheads="1" noTextEdit="1"/>
          </p:cNvSpPr>
          <p:nvPr>
            <p:ph type="sldImg"/>
          </p:nvPr>
        </p:nvSpPr>
        <p:spPr>
          <a:solidFill>
            <a:srgbClr val="FFFFFF"/>
          </a:solidFill>
          <a:ln/>
        </p:spPr>
      </p:sp>
      <p:sp>
        <p:nvSpPr>
          <p:cNvPr id="50178" name="Rectangle 3">
            <a:extLst>
              <a:ext uri="{FF2B5EF4-FFF2-40B4-BE49-F238E27FC236}">
                <a16:creationId xmlns:a16="http://schemas.microsoft.com/office/drawing/2014/main" id="{92D7200D-B54E-CA44-8B95-CA5EE344C64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Lucida Grande" panose="020B0600040502020204" pitchFamily="34" charset="0"/>
              <a:ea typeface="ＭＳ Ｐゴシック" panose="020B0600070205080204" pitchFamily="34" charset="-128"/>
            </a:endParaRPr>
          </a:p>
        </p:txBody>
      </p:sp>
    </p:spTree>
    <p:extLst>
      <p:ext uri="{BB962C8B-B14F-4D97-AF65-F5344CB8AC3E}">
        <p14:creationId xmlns:p14="http://schemas.microsoft.com/office/powerpoint/2010/main" val="2184332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3595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25C3ADAB-81D3-FC46-8259-3FFB2F9517C1}"/>
              </a:ext>
            </a:extLst>
          </p:cNvPr>
          <p:cNvSpPr>
            <a:spLocks noGrp="1" noRot="1" noChangeAspect="1" noChangeArrowheads="1" noTextEdit="1"/>
          </p:cNvSpPr>
          <p:nvPr>
            <p:ph type="sldImg"/>
          </p:nvPr>
        </p:nvSpPr>
        <p:spPr>
          <a:solidFill>
            <a:srgbClr val="FFFFFF"/>
          </a:solidFill>
          <a:ln/>
        </p:spPr>
      </p:sp>
      <p:sp>
        <p:nvSpPr>
          <p:cNvPr id="49154" name="Rectangle 3">
            <a:extLst>
              <a:ext uri="{FF2B5EF4-FFF2-40B4-BE49-F238E27FC236}">
                <a16:creationId xmlns:a16="http://schemas.microsoft.com/office/drawing/2014/main" id="{AC6476D5-D841-DB4E-B798-2A4021603276}"/>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Lucida Grande" panose="020B0600040502020204" pitchFamily="34" charset="0"/>
              <a:ea typeface="ＭＳ Ｐゴシック" panose="020B0600070205080204" pitchFamily="34" charset="-128"/>
            </a:endParaRPr>
          </a:p>
        </p:txBody>
      </p:sp>
    </p:spTree>
    <p:extLst>
      <p:ext uri="{BB962C8B-B14F-4D97-AF65-F5344CB8AC3E}">
        <p14:creationId xmlns:p14="http://schemas.microsoft.com/office/powerpoint/2010/main" val="2284309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3023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393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Pairing: Put numbers</a:t>
            </a:r>
            <a:r>
              <a:rPr lang="en-US" baseline="0" dirty="0"/>
              <a:t> on the back of the CLEAR handout and have the teachers find their partners in the room for the Cultural Pizza activity.</a:t>
            </a:r>
            <a:endParaRPr lang="en-US" dirty="0"/>
          </a:p>
        </p:txBody>
      </p:sp>
    </p:spTree>
    <p:extLst>
      <p:ext uri="{BB962C8B-B14F-4D97-AF65-F5344CB8AC3E}">
        <p14:creationId xmlns:p14="http://schemas.microsoft.com/office/powerpoint/2010/main" val="289419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F084459F-9631-7C42-AF2D-7FD646F32635}"/>
              </a:ext>
            </a:extLst>
          </p:cNvPr>
          <p:cNvSpPr>
            <a:spLocks noGrp="1" noRot="1" noChangeAspect="1" noChangeArrowheads="1" noTextEdit="1"/>
          </p:cNvSpPr>
          <p:nvPr>
            <p:ph type="sldImg"/>
          </p:nvPr>
        </p:nvSpPr>
        <p:spPr>
          <a:ln/>
        </p:spPr>
      </p:sp>
      <p:sp>
        <p:nvSpPr>
          <p:cNvPr id="75778" name="Rectangle 3">
            <a:extLst>
              <a:ext uri="{FF2B5EF4-FFF2-40B4-BE49-F238E27FC236}">
                <a16:creationId xmlns:a16="http://schemas.microsoft.com/office/drawing/2014/main" id="{DD87BEB2-5742-CE41-92AA-E7F1270552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Lucida Grande" panose="020B0600040502020204" pitchFamily="34" charset="0"/>
              <a:ea typeface="ＭＳ Ｐゴシック" panose="020B0600070205080204" pitchFamily="34" charset="-128"/>
            </a:endParaRPr>
          </a:p>
        </p:txBody>
      </p:sp>
    </p:spTree>
    <p:extLst>
      <p:ext uri="{BB962C8B-B14F-4D97-AF65-F5344CB8AC3E}">
        <p14:creationId xmlns:p14="http://schemas.microsoft.com/office/powerpoint/2010/main" val="181793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ＭＳ Ｐゴシック" charset="-128"/>
                <a:cs typeface="ＭＳ Ｐゴシック" charset="-128"/>
              </a:rPr>
              <a:t>G/T:  belief, strengths/ invitation, enrichment, opportunity, support</a:t>
            </a:r>
          </a:p>
          <a:p>
            <a:endParaRPr lang="en-US">
              <a:ea typeface="ＭＳ Ｐゴシック" charset="-128"/>
              <a:cs typeface="ＭＳ Ｐゴシック" charset="-128"/>
            </a:endParaRPr>
          </a:p>
          <a:p>
            <a:r>
              <a:rPr lang="en-US">
                <a:ea typeface="ＭＳ Ｐゴシック" charset="-128"/>
                <a:cs typeface="ＭＳ Ｐゴシック" charset="-128"/>
              </a:rPr>
              <a:t>Science of Learning:</a:t>
            </a:r>
          </a:p>
          <a:p>
            <a:r>
              <a:rPr lang="en-US">
                <a:ea typeface="ＭＳ Ｐゴシック" charset="-128"/>
                <a:cs typeface="ＭＳ Ｐゴシック" charset="-128"/>
              </a:rPr>
              <a:t> .</a:t>
            </a:r>
          </a:p>
          <a:p>
            <a:r>
              <a:rPr lang="en-US">
                <a:ea typeface="ＭＳ Ｐゴシック" charset="-128"/>
                <a:cs typeface="ＭＳ Ｐゴシック" charset="-128"/>
              </a:rPr>
              <a:t>Emancipation  - when we remember the belief we had and rekindle our confidence we emancipate our selves to enjoy our gifts  thereby emancipating students’ perceptions of themselves</a:t>
            </a:r>
          </a:p>
          <a:p>
            <a:endParaRPr lang="en-US">
              <a:ea typeface="ＭＳ Ｐゴシック" charset="-128"/>
              <a:cs typeface="ＭＳ Ｐゴシック" charset="-128"/>
            </a:endParaRPr>
          </a:p>
          <a:p>
            <a:r>
              <a:rPr lang="en-US">
                <a:ea typeface="ＭＳ Ｐゴシック" charset="-128"/>
                <a:cs typeface="ＭＳ Ｐゴシック" charset="-128"/>
              </a:rPr>
              <a:t>Revolution – to transform  -,stand up against the control around deficit culture with confidence in our ability to inspire, elicit and build on strengths connecting with the brilliance not through scripted programs but the empirical research we have  taking what we know about enrichment and relationships and substantiate with the neuroscience about intellectual development and growth</a:t>
            </a:r>
          </a:p>
        </p:txBody>
      </p:sp>
    </p:spTree>
    <p:extLst>
      <p:ext uri="{BB962C8B-B14F-4D97-AF65-F5344CB8AC3E}">
        <p14:creationId xmlns:p14="http://schemas.microsoft.com/office/powerpoint/2010/main" val="4123233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09A8DB97-F81A-3A49-9C89-325D8F556863}"/>
              </a:ext>
            </a:extLst>
          </p:cNvPr>
          <p:cNvSpPr>
            <a:spLocks noGrp="1" noRot="1" noChangeAspect="1" noChangeArrowheads="1" noTextEdit="1"/>
          </p:cNvSpPr>
          <p:nvPr>
            <p:ph type="sldImg"/>
          </p:nvPr>
        </p:nvSpPr>
        <p:spPr>
          <a:solidFill>
            <a:srgbClr val="FFFFFF"/>
          </a:solidFill>
          <a:ln/>
        </p:spPr>
      </p:sp>
      <p:sp>
        <p:nvSpPr>
          <p:cNvPr id="57346" name="Rectangle 3">
            <a:extLst>
              <a:ext uri="{FF2B5EF4-FFF2-40B4-BE49-F238E27FC236}">
                <a16:creationId xmlns:a16="http://schemas.microsoft.com/office/drawing/2014/main" id="{C4B56BEC-8709-C74E-B255-E08784D7970B}"/>
              </a:ext>
            </a:extLst>
          </p:cNvPr>
          <p:cNvSpPr>
            <a:spLocks noGrp="1" noChangeArrowheads="1"/>
          </p:cNvSpPr>
          <p:nvPr>
            <p:ph type="body" idx="1"/>
          </p:nvPr>
        </p:nvSpPr>
        <p:spPr>
          <a:solidFill>
            <a:srgbClr val="FFFFFF"/>
          </a:solidFill>
          <a:ln>
            <a:solidFill>
              <a:srgbClr val="000000"/>
            </a:solidFill>
          </a:ln>
        </p:spPr>
        <p:txBody>
          <a:bodyPr/>
          <a:lstStyle/>
          <a:p>
            <a:pPr eaLnBrk="1" hangingPunct="1">
              <a:defRPr/>
            </a:pPr>
            <a:endParaRPr lang="x-none"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2">
            <a:extLst>
              <a:ext uri="{FF2B5EF4-FFF2-40B4-BE49-F238E27FC236}">
                <a16:creationId xmlns:a16="http://schemas.microsoft.com/office/drawing/2014/main" id="{D5FBA990-B9A0-8F4B-9A95-90C2E3D9DE75}"/>
              </a:ext>
            </a:extLst>
          </p:cNvPr>
          <p:cNvSpPr>
            <a:spLocks noGrp="1" noRot="1" noChangeAspect="1" noChangeArrowheads="1"/>
          </p:cNvSpPr>
          <p:nvPr>
            <p:ph type="sldImg"/>
          </p:nvPr>
        </p:nvSpPr>
        <p:spPr>
          <a:solidFill>
            <a:srgbClr val="FFFFFF"/>
          </a:solidFill>
          <a:ln/>
        </p:spPr>
      </p:sp>
      <p:sp>
        <p:nvSpPr>
          <p:cNvPr id="18434" name="Placeholder 3">
            <a:extLst>
              <a:ext uri="{FF2B5EF4-FFF2-40B4-BE49-F238E27FC236}">
                <a16:creationId xmlns:a16="http://schemas.microsoft.com/office/drawing/2014/main" id="{FF7B78D0-F9A6-3343-AD08-D77B93B38B40}"/>
              </a:ext>
            </a:extLst>
          </p:cNvPr>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a:defRPr/>
            </a:pPr>
            <a:endParaRPr lang="en-US" dirty="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2">
            <a:extLst>
              <a:ext uri="{FF2B5EF4-FFF2-40B4-BE49-F238E27FC236}">
                <a16:creationId xmlns:a16="http://schemas.microsoft.com/office/drawing/2014/main" id="{D5FBA990-B9A0-8F4B-9A95-90C2E3D9DE75}"/>
              </a:ext>
            </a:extLst>
          </p:cNvPr>
          <p:cNvSpPr>
            <a:spLocks noGrp="1" noRot="1" noChangeAspect="1" noChangeArrowheads="1"/>
          </p:cNvSpPr>
          <p:nvPr>
            <p:ph type="sldImg"/>
          </p:nvPr>
        </p:nvSpPr>
        <p:spPr>
          <a:solidFill>
            <a:srgbClr val="FFFFFF"/>
          </a:solidFill>
          <a:ln/>
        </p:spPr>
      </p:sp>
      <p:sp>
        <p:nvSpPr>
          <p:cNvPr id="18434" name="Placeholder 3">
            <a:extLst>
              <a:ext uri="{FF2B5EF4-FFF2-40B4-BE49-F238E27FC236}">
                <a16:creationId xmlns:a16="http://schemas.microsoft.com/office/drawing/2014/main" id="{FF7B78D0-F9A6-3343-AD08-D77B93B38B40}"/>
              </a:ext>
            </a:extLst>
          </p:cNvPr>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a:defRPr/>
            </a:pPr>
            <a:endParaRPr lang="en-US" dirty="0">
              <a:latin typeface="Arial" pitchFamily="-123" charset="0"/>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669365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2">
            <a:extLst>
              <a:ext uri="{FF2B5EF4-FFF2-40B4-BE49-F238E27FC236}">
                <a16:creationId xmlns:a16="http://schemas.microsoft.com/office/drawing/2014/main" id="{D5FBA990-B9A0-8F4B-9A95-90C2E3D9DE75}"/>
              </a:ext>
            </a:extLst>
          </p:cNvPr>
          <p:cNvSpPr>
            <a:spLocks noGrp="1" noRot="1" noChangeAspect="1" noChangeArrowheads="1"/>
          </p:cNvSpPr>
          <p:nvPr>
            <p:ph type="sldImg"/>
          </p:nvPr>
        </p:nvSpPr>
        <p:spPr>
          <a:solidFill>
            <a:srgbClr val="FFFFFF"/>
          </a:solidFill>
          <a:ln/>
        </p:spPr>
      </p:sp>
      <p:sp>
        <p:nvSpPr>
          <p:cNvPr id="18434" name="Placeholder 3">
            <a:extLst>
              <a:ext uri="{FF2B5EF4-FFF2-40B4-BE49-F238E27FC236}">
                <a16:creationId xmlns:a16="http://schemas.microsoft.com/office/drawing/2014/main" id="{FF7B78D0-F9A6-3343-AD08-D77B93B38B40}"/>
              </a:ext>
            </a:extLst>
          </p:cNvPr>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a:defRPr/>
            </a:pPr>
            <a:endParaRPr lang="en-US" dirty="0">
              <a:latin typeface="Arial" pitchFamily="-123" charset="0"/>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968765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F084459F-9631-7C42-AF2D-7FD646F32635}"/>
              </a:ext>
            </a:extLst>
          </p:cNvPr>
          <p:cNvSpPr>
            <a:spLocks noGrp="1" noRot="1" noChangeAspect="1" noChangeArrowheads="1" noTextEdit="1"/>
          </p:cNvSpPr>
          <p:nvPr>
            <p:ph type="sldImg"/>
          </p:nvPr>
        </p:nvSpPr>
        <p:spPr>
          <a:ln/>
        </p:spPr>
      </p:sp>
      <p:sp>
        <p:nvSpPr>
          <p:cNvPr id="75778" name="Rectangle 3">
            <a:extLst>
              <a:ext uri="{FF2B5EF4-FFF2-40B4-BE49-F238E27FC236}">
                <a16:creationId xmlns:a16="http://schemas.microsoft.com/office/drawing/2014/main" id="{DD87BEB2-5742-CE41-92AA-E7F1270552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Lucida Grande" panose="020B0600040502020204" pitchFamily="34" charset="0"/>
              <a:ea typeface="ＭＳ Ｐゴシック" panose="020B0600070205080204" pitchFamily="34" charset="-128"/>
            </a:endParaRPr>
          </a:p>
        </p:txBody>
      </p:sp>
    </p:spTree>
    <p:extLst>
      <p:ext uri="{BB962C8B-B14F-4D97-AF65-F5344CB8AC3E}">
        <p14:creationId xmlns:p14="http://schemas.microsoft.com/office/powerpoint/2010/main" val="79464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DF0AE-730B-C045-AD70-7545690648F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65478FD-6F45-E84A-B7DB-FED9499B776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F4832BE-672D-884B-A82E-63716B8475E2}"/>
              </a:ext>
            </a:extLst>
          </p:cNvPr>
          <p:cNvSpPr>
            <a:spLocks noGrp="1"/>
          </p:cNvSpPr>
          <p:nvPr>
            <p:ph type="dt" sz="half" idx="10"/>
          </p:nvPr>
        </p:nvSpPr>
        <p:spPr/>
        <p:txBody>
          <a:bodyPr/>
          <a:lstStyle>
            <a:lvl1pPr>
              <a:defRPr/>
            </a:lvl1pPr>
          </a:lstStyle>
          <a:p>
            <a:pPr>
              <a:defRPr/>
            </a:pPr>
            <a:fld id="{751B6EF3-9CC3-1A4A-9DAA-C6F6F6398F16}" type="datetime1">
              <a:rPr lang="en-US" smtClean="0"/>
              <a:t>1/16/21</a:t>
            </a:fld>
            <a:endParaRPr lang="en-US" dirty="0"/>
          </a:p>
        </p:txBody>
      </p:sp>
      <p:sp>
        <p:nvSpPr>
          <p:cNvPr id="5" name="Footer Placeholder 4">
            <a:extLst>
              <a:ext uri="{FF2B5EF4-FFF2-40B4-BE49-F238E27FC236}">
                <a16:creationId xmlns:a16="http://schemas.microsoft.com/office/drawing/2014/main" id="{32A74A5C-4CE1-B048-A532-0A25144E3F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678759-179E-8C4D-A3E4-C61F68B2C40F}"/>
              </a:ext>
            </a:extLst>
          </p:cNvPr>
          <p:cNvSpPr>
            <a:spLocks noGrp="1"/>
          </p:cNvSpPr>
          <p:nvPr>
            <p:ph type="sldNum" sz="quarter" idx="12"/>
          </p:nvPr>
        </p:nvSpPr>
        <p:spPr/>
        <p:txBody>
          <a:bodyPr/>
          <a:lstStyle>
            <a:lvl1pPr>
              <a:defRPr/>
            </a:lvl1pPr>
          </a:lstStyle>
          <a:p>
            <a:fld id="{E39914CB-C801-A04F-9A40-6DC678C8D305}" type="slidenum">
              <a:rPr lang="en-US" altLang="en-US"/>
              <a:pPr/>
              <a:t>‹#›</a:t>
            </a:fld>
            <a:endParaRPr lang="en-US" altLang="en-US"/>
          </a:p>
        </p:txBody>
      </p:sp>
    </p:spTree>
    <p:extLst>
      <p:ext uri="{BB962C8B-B14F-4D97-AF65-F5344CB8AC3E}">
        <p14:creationId xmlns:p14="http://schemas.microsoft.com/office/powerpoint/2010/main" val="191816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20AC-E15A-5C47-AC9E-DCB38766DA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C055E8-C8EF-4746-8B25-C24B18ECE4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38FFA-8B6F-D24E-B2C2-7BA40DF8F1FF}"/>
              </a:ext>
            </a:extLst>
          </p:cNvPr>
          <p:cNvSpPr>
            <a:spLocks noGrp="1"/>
          </p:cNvSpPr>
          <p:nvPr>
            <p:ph type="dt" sz="half" idx="10"/>
          </p:nvPr>
        </p:nvSpPr>
        <p:spPr/>
        <p:txBody>
          <a:bodyPr/>
          <a:lstStyle>
            <a:lvl1pPr>
              <a:defRPr/>
            </a:lvl1pPr>
          </a:lstStyle>
          <a:p>
            <a:pPr>
              <a:defRPr/>
            </a:pPr>
            <a:fld id="{77B084D9-5E4E-8E4A-94E1-C6A2DC71C87C}" type="datetime1">
              <a:rPr lang="en-US" smtClean="0"/>
              <a:t>1/16/21</a:t>
            </a:fld>
            <a:endParaRPr lang="en-US" dirty="0"/>
          </a:p>
        </p:txBody>
      </p:sp>
      <p:sp>
        <p:nvSpPr>
          <p:cNvPr id="5" name="Footer Placeholder 4">
            <a:extLst>
              <a:ext uri="{FF2B5EF4-FFF2-40B4-BE49-F238E27FC236}">
                <a16:creationId xmlns:a16="http://schemas.microsoft.com/office/drawing/2014/main" id="{06268E91-10D8-864E-82BD-6DFF12C802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621E7EA-D894-3549-831B-70939C601C1E}"/>
              </a:ext>
            </a:extLst>
          </p:cNvPr>
          <p:cNvSpPr>
            <a:spLocks noGrp="1"/>
          </p:cNvSpPr>
          <p:nvPr>
            <p:ph type="sldNum" sz="quarter" idx="12"/>
          </p:nvPr>
        </p:nvSpPr>
        <p:spPr/>
        <p:txBody>
          <a:bodyPr/>
          <a:lstStyle>
            <a:lvl1pPr>
              <a:defRPr/>
            </a:lvl1pPr>
          </a:lstStyle>
          <a:p>
            <a:fld id="{DFBD0EF2-541C-6947-BBAB-C924F2F768FA}" type="slidenum">
              <a:rPr lang="en-US" altLang="en-US"/>
              <a:pPr/>
              <a:t>‹#›</a:t>
            </a:fld>
            <a:endParaRPr lang="en-US" altLang="en-US"/>
          </a:p>
        </p:txBody>
      </p:sp>
    </p:spTree>
    <p:extLst>
      <p:ext uri="{BB962C8B-B14F-4D97-AF65-F5344CB8AC3E}">
        <p14:creationId xmlns:p14="http://schemas.microsoft.com/office/powerpoint/2010/main" val="289671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B67E6F-0931-E945-A5EA-9377D1B64C1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0C95BF-6825-1C4A-B245-8353C731737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1810F-8178-604F-AB66-5C316EABFF06}"/>
              </a:ext>
            </a:extLst>
          </p:cNvPr>
          <p:cNvSpPr>
            <a:spLocks noGrp="1"/>
          </p:cNvSpPr>
          <p:nvPr>
            <p:ph type="dt" sz="half" idx="10"/>
          </p:nvPr>
        </p:nvSpPr>
        <p:spPr/>
        <p:txBody>
          <a:bodyPr/>
          <a:lstStyle>
            <a:lvl1pPr>
              <a:defRPr/>
            </a:lvl1pPr>
          </a:lstStyle>
          <a:p>
            <a:pPr>
              <a:defRPr/>
            </a:pPr>
            <a:fld id="{116AEA8D-4862-314E-A2CE-6D206D7FEE92}" type="datetime1">
              <a:rPr lang="en-US" smtClean="0"/>
              <a:t>1/16/21</a:t>
            </a:fld>
            <a:endParaRPr lang="en-US" dirty="0"/>
          </a:p>
        </p:txBody>
      </p:sp>
      <p:sp>
        <p:nvSpPr>
          <p:cNvPr id="5" name="Footer Placeholder 4">
            <a:extLst>
              <a:ext uri="{FF2B5EF4-FFF2-40B4-BE49-F238E27FC236}">
                <a16:creationId xmlns:a16="http://schemas.microsoft.com/office/drawing/2014/main" id="{D93527E5-9EEB-3D48-9249-234EA3D389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55F6EC-01E1-394F-80AE-D7B1283FBB03}"/>
              </a:ext>
            </a:extLst>
          </p:cNvPr>
          <p:cNvSpPr>
            <a:spLocks noGrp="1"/>
          </p:cNvSpPr>
          <p:nvPr>
            <p:ph type="sldNum" sz="quarter" idx="12"/>
          </p:nvPr>
        </p:nvSpPr>
        <p:spPr/>
        <p:txBody>
          <a:bodyPr/>
          <a:lstStyle>
            <a:lvl1pPr>
              <a:defRPr/>
            </a:lvl1pPr>
          </a:lstStyle>
          <a:p>
            <a:fld id="{5145AE99-70B9-BE4D-A898-4B23117CDFD4}" type="slidenum">
              <a:rPr lang="en-US" altLang="en-US"/>
              <a:pPr/>
              <a:t>‹#›</a:t>
            </a:fld>
            <a:endParaRPr lang="en-US" altLang="en-US"/>
          </a:p>
        </p:txBody>
      </p:sp>
    </p:spTree>
    <p:extLst>
      <p:ext uri="{BB962C8B-B14F-4D97-AF65-F5344CB8AC3E}">
        <p14:creationId xmlns:p14="http://schemas.microsoft.com/office/powerpoint/2010/main" val="2481567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5B809F-C3FB-3449-9D7F-C1B873466681}" type="datetimeFigureOut">
              <a:rPr lang="en-US" smtClean="0"/>
              <a:t>1/16/21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D664F1-5C15-8F4E-86BC-3D0B6DCB8DCE}" type="slidenum">
              <a:rPr lang="en-US" smtClean="0"/>
              <a:t>‹#›</a:t>
            </a:fld>
            <a:endParaRPr lang="en-US" dirty="0"/>
          </a:p>
        </p:txBody>
      </p:sp>
    </p:spTree>
    <p:extLst>
      <p:ext uri="{BB962C8B-B14F-4D97-AF65-F5344CB8AC3E}">
        <p14:creationId xmlns:p14="http://schemas.microsoft.com/office/powerpoint/2010/main" val="32415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10BB-4298-ED49-9C17-A99CB56E3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972B20-937F-5845-AEDB-4122C22A1E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ED414B-AFB1-5F47-B4A4-E4C3CF58110B}"/>
              </a:ext>
            </a:extLst>
          </p:cNvPr>
          <p:cNvSpPr>
            <a:spLocks noGrp="1"/>
          </p:cNvSpPr>
          <p:nvPr>
            <p:ph type="dt" sz="half" idx="10"/>
          </p:nvPr>
        </p:nvSpPr>
        <p:spPr/>
        <p:txBody>
          <a:bodyPr/>
          <a:lstStyle>
            <a:lvl1pPr>
              <a:defRPr/>
            </a:lvl1pPr>
          </a:lstStyle>
          <a:p>
            <a:pPr>
              <a:defRPr/>
            </a:pPr>
            <a:fld id="{E2155249-3DE5-264B-B7FC-925EE87DD492}" type="datetime1">
              <a:rPr lang="en-US" smtClean="0"/>
              <a:t>1/16/21</a:t>
            </a:fld>
            <a:endParaRPr lang="en-US" dirty="0"/>
          </a:p>
        </p:txBody>
      </p:sp>
      <p:sp>
        <p:nvSpPr>
          <p:cNvPr id="5" name="Footer Placeholder 4">
            <a:extLst>
              <a:ext uri="{FF2B5EF4-FFF2-40B4-BE49-F238E27FC236}">
                <a16:creationId xmlns:a16="http://schemas.microsoft.com/office/drawing/2014/main" id="{902A8C82-7F80-2F42-A0B7-8D6F87074D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6177E0-0B3D-5444-9A3C-EFA379325412}"/>
              </a:ext>
            </a:extLst>
          </p:cNvPr>
          <p:cNvSpPr>
            <a:spLocks noGrp="1"/>
          </p:cNvSpPr>
          <p:nvPr>
            <p:ph type="sldNum" sz="quarter" idx="12"/>
          </p:nvPr>
        </p:nvSpPr>
        <p:spPr/>
        <p:txBody>
          <a:bodyPr/>
          <a:lstStyle>
            <a:lvl1pPr>
              <a:defRPr/>
            </a:lvl1pPr>
          </a:lstStyle>
          <a:p>
            <a:fld id="{90804F26-882E-5B4C-95E8-2C8C7FEC6797}" type="slidenum">
              <a:rPr lang="en-US" altLang="en-US"/>
              <a:pPr/>
              <a:t>‹#›</a:t>
            </a:fld>
            <a:endParaRPr lang="en-US" altLang="en-US"/>
          </a:p>
        </p:txBody>
      </p:sp>
    </p:spTree>
    <p:extLst>
      <p:ext uri="{BB962C8B-B14F-4D97-AF65-F5344CB8AC3E}">
        <p14:creationId xmlns:p14="http://schemas.microsoft.com/office/powerpoint/2010/main" val="300467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C579-7521-4E49-A415-9DC4EBAE48F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70B9103-25F5-784C-9208-A8CFF1A2EB5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43D9AA-F038-FC49-A5F0-FF1EAB92CA26}"/>
              </a:ext>
            </a:extLst>
          </p:cNvPr>
          <p:cNvSpPr>
            <a:spLocks noGrp="1"/>
          </p:cNvSpPr>
          <p:nvPr>
            <p:ph type="dt" sz="half" idx="10"/>
          </p:nvPr>
        </p:nvSpPr>
        <p:spPr/>
        <p:txBody>
          <a:bodyPr/>
          <a:lstStyle>
            <a:lvl1pPr>
              <a:defRPr/>
            </a:lvl1pPr>
          </a:lstStyle>
          <a:p>
            <a:pPr>
              <a:defRPr/>
            </a:pPr>
            <a:fld id="{058883FE-4B85-4B4B-A0C4-042A0DF9A975}" type="datetime1">
              <a:rPr lang="en-US" smtClean="0"/>
              <a:t>1/16/21</a:t>
            </a:fld>
            <a:endParaRPr lang="en-US" dirty="0"/>
          </a:p>
        </p:txBody>
      </p:sp>
      <p:sp>
        <p:nvSpPr>
          <p:cNvPr id="5" name="Footer Placeholder 4">
            <a:extLst>
              <a:ext uri="{FF2B5EF4-FFF2-40B4-BE49-F238E27FC236}">
                <a16:creationId xmlns:a16="http://schemas.microsoft.com/office/drawing/2014/main" id="{ADEAB214-6BCD-8043-92E8-723F9F017D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C3A1F5-8A2A-3942-BF2D-B71FC1063F67}"/>
              </a:ext>
            </a:extLst>
          </p:cNvPr>
          <p:cNvSpPr>
            <a:spLocks noGrp="1"/>
          </p:cNvSpPr>
          <p:nvPr>
            <p:ph type="sldNum" sz="quarter" idx="12"/>
          </p:nvPr>
        </p:nvSpPr>
        <p:spPr/>
        <p:txBody>
          <a:bodyPr/>
          <a:lstStyle>
            <a:lvl1pPr>
              <a:defRPr/>
            </a:lvl1pPr>
          </a:lstStyle>
          <a:p>
            <a:fld id="{DFACAE2D-9C1A-0347-8EF7-C7095E578711}" type="slidenum">
              <a:rPr lang="en-US" altLang="en-US"/>
              <a:pPr/>
              <a:t>‹#›</a:t>
            </a:fld>
            <a:endParaRPr lang="en-US" altLang="en-US"/>
          </a:p>
        </p:txBody>
      </p:sp>
    </p:spTree>
    <p:extLst>
      <p:ext uri="{BB962C8B-B14F-4D97-AF65-F5344CB8AC3E}">
        <p14:creationId xmlns:p14="http://schemas.microsoft.com/office/powerpoint/2010/main" val="1881046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B9B2-0C46-984B-963D-8D5D5EC97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E323CB-E6FF-C74E-BD76-D7798A6A600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087E04-77B7-794E-A73F-FD0F194B7CC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24D86E8-115C-4343-836C-DDA3C1ACE8E4}"/>
              </a:ext>
            </a:extLst>
          </p:cNvPr>
          <p:cNvSpPr>
            <a:spLocks noGrp="1"/>
          </p:cNvSpPr>
          <p:nvPr>
            <p:ph type="dt" sz="half" idx="10"/>
          </p:nvPr>
        </p:nvSpPr>
        <p:spPr/>
        <p:txBody>
          <a:bodyPr/>
          <a:lstStyle>
            <a:lvl1pPr>
              <a:defRPr/>
            </a:lvl1pPr>
          </a:lstStyle>
          <a:p>
            <a:pPr>
              <a:defRPr/>
            </a:pPr>
            <a:fld id="{7466FFC1-D1ED-4946-B86E-DB74F928A818}" type="datetime1">
              <a:rPr lang="en-US" smtClean="0"/>
              <a:t>1/16/21</a:t>
            </a:fld>
            <a:endParaRPr lang="en-US" dirty="0"/>
          </a:p>
        </p:txBody>
      </p:sp>
      <p:sp>
        <p:nvSpPr>
          <p:cNvPr id="6" name="Footer Placeholder 4">
            <a:extLst>
              <a:ext uri="{FF2B5EF4-FFF2-40B4-BE49-F238E27FC236}">
                <a16:creationId xmlns:a16="http://schemas.microsoft.com/office/drawing/2014/main" id="{C1AFE403-E7F9-DE4F-8ED3-00F91C3EA6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A23D59-B717-A645-835B-5CE85240BE31}"/>
              </a:ext>
            </a:extLst>
          </p:cNvPr>
          <p:cNvSpPr>
            <a:spLocks noGrp="1"/>
          </p:cNvSpPr>
          <p:nvPr>
            <p:ph type="sldNum" sz="quarter" idx="12"/>
          </p:nvPr>
        </p:nvSpPr>
        <p:spPr/>
        <p:txBody>
          <a:bodyPr/>
          <a:lstStyle>
            <a:lvl1pPr>
              <a:defRPr/>
            </a:lvl1pPr>
          </a:lstStyle>
          <a:p>
            <a:fld id="{7813AC8C-1D31-864A-AAD3-D36711908B4B}" type="slidenum">
              <a:rPr lang="en-US" altLang="en-US"/>
              <a:pPr/>
              <a:t>‹#›</a:t>
            </a:fld>
            <a:endParaRPr lang="en-US" altLang="en-US"/>
          </a:p>
        </p:txBody>
      </p:sp>
    </p:spTree>
    <p:extLst>
      <p:ext uri="{BB962C8B-B14F-4D97-AF65-F5344CB8AC3E}">
        <p14:creationId xmlns:p14="http://schemas.microsoft.com/office/powerpoint/2010/main" val="424776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D7A42-2DC8-3449-B65E-03F3437726B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490F64-0E9B-4148-AF88-89E218E3795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F14FDC2-5C5A-C548-A8A9-567F4AA8712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9EDD9B-5F09-0044-8A65-B0C72E8863F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DA20717-19D8-414B-A2A3-45C92B23520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6475CF4-1610-4B4D-BB71-B89CB7A4A553}"/>
              </a:ext>
            </a:extLst>
          </p:cNvPr>
          <p:cNvSpPr>
            <a:spLocks noGrp="1"/>
          </p:cNvSpPr>
          <p:nvPr>
            <p:ph type="dt" sz="half" idx="10"/>
          </p:nvPr>
        </p:nvSpPr>
        <p:spPr/>
        <p:txBody>
          <a:bodyPr/>
          <a:lstStyle>
            <a:lvl1pPr>
              <a:defRPr/>
            </a:lvl1pPr>
          </a:lstStyle>
          <a:p>
            <a:pPr>
              <a:defRPr/>
            </a:pPr>
            <a:fld id="{299B1C30-4615-4341-AAB4-318734994999}" type="datetime1">
              <a:rPr lang="en-US" smtClean="0"/>
              <a:t>1/16/21</a:t>
            </a:fld>
            <a:endParaRPr lang="en-US" dirty="0"/>
          </a:p>
        </p:txBody>
      </p:sp>
      <p:sp>
        <p:nvSpPr>
          <p:cNvPr id="8" name="Footer Placeholder 4">
            <a:extLst>
              <a:ext uri="{FF2B5EF4-FFF2-40B4-BE49-F238E27FC236}">
                <a16:creationId xmlns:a16="http://schemas.microsoft.com/office/drawing/2014/main" id="{53BCD38F-61EC-A74D-B560-492F44B3CFC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B1018B4-E3BA-0948-899E-A3053D71E8D8}"/>
              </a:ext>
            </a:extLst>
          </p:cNvPr>
          <p:cNvSpPr>
            <a:spLocks noGrp="1"/>
          </p:cNvSpPr>
          <p:nvPr>
            <p:ph type="sldNum" sz="quarter" idx="12"/>
          </p:nvPr>
        </p:nvSpPr>
        <p:spPr/>
        <p:txBody>
          <a:bodyPr/>
          <a:lstStyle>
            <a:lvl1pPr>
              <a:defRPr/>
            </a:lvl1pPr>
          </a:lstStyle>
          <a:p>
            <a:fld id="{48F2818D-A7B5-F14D-977A-28892926E39F}" type="slidenum">
              <a:rPr lang="en-US" altLang="en-US"/>
              <a:pPr/>
              <a:t>‹#›</a:t>
            </a:fld>
            <a:endParaRPr lang="en-US" altLang="en-US"/>
          </a:p>
        </p:txBody>
      </p:sp>
    </p:spTree>
    <p:extLst>
      <p:ext uri="{BB962C8B-B14F-4D97-AF65-F5344CB8AC3E}">
        <p14:creationId xmlns:p14="http://schemas.microsoft.com/office/powerpoint/2010/main" val="166711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921A-1A23-A84E-87C5-732BEC0D823F}"/>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B4A2E4-714E-FA44-B09B-36A8DED7E2AF}"/>
              </a:ext>
            </a:extLst>
          </p:cNvPr>
          <p:cNvSpPr>
            <a:spLocks noGrp="1"/>
          </p:cNvSpPr>
          <p:nvPr>
            <p:ph type="dt" sz="half" idx="10"/>
          </p:nvPr>
        </p:nvSpPr>
        <p:spPr/>
        <p:txBody>
          <a:bodyPr/>
          <a:lstStyle>
            <a:lvl1pPr>
              <a:defRPr/>
            </a:lvl1pPr>
          </a:lstStyle>
          <a:p>
            <a:pPr>
              <a:defRPr/>
            </a:pPr>
            <a:fld id="{5FFCDDA7-6F3B-EA46-B3B9-5B375DA8B60C}" type="datetime1">
              <a:rPr lang="en-US" smtClean="0"/>
              <a:t>1/16/21</a:t>
            </a:fld>
            <a:endParaRPr lang="en-US" dirty="0"/>
          </a:p>
        </p:txBody>
      </p:sp>
      <p:sp>
        <p:nvSpPr>
          <p:cNvPr id="4" name="Footer Placeholder 4">
            <a:extLst>
              <a:ext uri="{FF2B5EF4-FFF2-40B4-BE49-F238E27FC236}">
                <a16:creationId xmlns:a16="http://schemas.microsoft.com/office/drawing/2014/main" id="{DBE49FE8-3538-AE4E-AD17-B588F1DF436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AC785EB-5BD2-D647-A937-3282DE8E4F9F}"/>
              </a:ext>
            </a:extLst>
          </p:cNvPr>
          <p:cNvSpPr>
            <a:spLocks noGrp="1"/>
          </p:cNvSpPr>
          <p:nvPr>
            <p:ph type="sldNum" sz="quarter" idx="12"/>
          </p:nvPr>
        </p:nvSpPr>
        <p:spPr/>
        <p:txBody>
          <a:bodyPr/>
          <a:lstStyle>
            <a:lvl1pPr>
              <a:defRPr/>
            </a:lvl1pPr>
          </a:lstStyle>
          <a:p>
            <a:fld id="{5A63BABC-2FD8-3C4B-A8A6-BA23FAD708F6}" type="slidenum">
              <a:rPr lang="en-US" altLang="en-US"/>
              <a:pPr/>
              <a:t>‹#›</a:t>
            </a:fld>
            <a:endParaRPr lang="en-US" altLang="en-US"/>
          </a:p>
        </p:txBody>
      </p:sp>
    </p:spTree>
    <p:extLst>
      <p:ext uri="{BB962C8B-B14F-4D97-AF65-F5344CB8AC3E}">
        <p14:creationId xmlns:p14="http://schemas.microsoft.com/office/powerpoint/2010/main" val="153239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06A00F-1310-A947-B13F-3133D817E65F}"/>
              </a:ext>
            </a:extLst>
          </p:cNvPr>
          <p:cNvSpPr>
            <a:spLocks noGrp="1"/>
          </p:cNvSpPr>
          <p:nvPr>
            <p:ph type="dt" sz="half" idx="10"/>
          </p:nvPr>
        </p:nvSpPr>
        <p:spPr/>
        <p:txBody>
          <a:bodyPr/>
          <a:lstStyle>
            <a:lvl1pPr>
              <a:defRPr/>
            </a:lvl1pPr>
          </a:lstStyle>
          <a:p>
            <a:pPr>
              <a:defRPr/>
            </a:pPr>
            <a:fld id="{5201712D-9F8B-6C42-898B-7581DD84C2A1}" type="datetime1">
              <a:rPr lang="en-US" smtClean="0"/>
              <a:t>1/16/21</a:t>
            </a:fld>
            <a:endParaRPr lang="en-US" dirty="0"/>
          </a:p>
        </p:txBody>
      </p:sp>
      <p:sp>
        <p:nvSpPr>
          <p:cNvPr id="3" name="Footer Placeholder 4">
            <a:extLst>
              <a:ext uri="{FF2B5EF4-FFF2-40B4-BE49-F238E27FC236}">
                <a16:creationId xmlns:a16="http://schemas.microsoft.com/office/drawing/2014/main" id="{4935260D-286B-8043-AC59-CA99D1E1D17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1CDFA3C-C329-834A-B102-585B9BA0104B}"/>
              </a:ext>
            </a:extLst>
          </p:cNvPr>
          <p:cNvSpPr>
            <a:spLocks noGrp="1"/>
          </p:cNvSpPr>
          <p:nvPr>
            <p:ph type="sldNum" sz="quarter" idx="12"/>
          </p:nvPr>
        </p:nvSpPr>
        <p:spPr/>
        <p:txBody>
          <a:bodyPr/>
          <a:lstStyle>
            <a:lvl1pPr>
              <a:defRPr/>
            </a:lvl1pPr>
          </a:lstStyle>
          <a:p>
            <a:fld id="{73DFE2BA-D124-F14A-BBFA-D92FD53B10DE}" type="slidenum">
              <a:rPr lang="en-US" altLang="en-US"/>
              <a:pPr/>
              <a:t>‹#›</a:t>
            </a:fld>
            <a:endParaRPr lang="en-US" altLang="en-US"/>
          </a:p>
        </p:txBody>
      </p:sp>
    </p:spTree>
    <p:extLst>
      <p:ext uri="{BB962C8B-B14F-4D97-AF65-F5344CB8AC3E}">
        <p14:creationId xmlns:p14="http://schemas.microsoft.com/office/powerpoint/2010/main" val="147449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2C2D5-C2B8-BB43-9283-CA8341841EB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002DBD7-F45D-CA41-AAD7-63C4E0579F2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F85324-BE4A-9946-825C-2A3D1CB139E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A4A627B-EC10-034F-A0BE-6F739598CFE4}"/>
              </a:ext>
            </a:extLst>
          </p:cNvPr>
          <p:cNvSpPr>
            <a:spLocks noGrp="1"/>
          </p:cNvSpPr>
          <p:nvPr>
            <p:ph type="dt" sz="half" idx="10"/>
          </p:nvPr>
        </p:nvSpPr>
        <p:spPr/>
        <p:txBody>
          <a:bodyPr/>
          <a:lstStyle>
            <a:lvl1pPr>
              <a:defRPr/>
            </a:lvl1pPr>
          </a:lstStyle>
          <a:p>
            <a:pPr>
              <a:defRPr/>
            </a:pPr>
            <a:fld id="{8362BD94-E8D4-A54D-A38D-C8249C7B19F8}" type="datetime1">
              <a:rPr lang="en-US" smtClean="0"/>
              <a:t>1/16/21</a:t>
            </a:fld>
            <a:endParaRPr lang="en-US" dirty="0"/>
          </a:p>
        </p:txBody>
      </p:sp>
      <p:sp>
        <p:nvSpPr>
          <p:cNvPr id="6" name="Footer Placeholder 4">
            <a:extLst>
              <a:ext uri="{FF2B5EF4-FFF2-40B4-BE49-F238E27FC236}">
                <a16:creationId xmlns:a16="http://schemas.microsoft.com/office/drawing/2014/main" id="{FBDE8D8E-17FF-8540-B8E4-CB5D610D7B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62EAB0E-D19B-1A41-89B0-A26ABC4931CA}"/>
              </a:ext>
            </a:extLst>
          </p:cNvPr>
          <p:cNvSpPr>
            <a:spLocks noGrp="1"/>
          </p:cNvSpPr>
          <p:nvPr>
            <p:ph type="sldNum" sz="quarter" idx="12"/>
          </p:nvPr>
        </p:nvSpPr>
        <p:spPr/>
        <p:txBody>
          <a:bodyPr/>
          <a:lstStyle>
            <a:lvl1pPr>
              <a:defRPr/>
            </a:lvl1pPr>
          </a:lstStyle>
          <a:p>
            <a:fld id="{A995DDBC-AC78-0E42-AEB6-786BA2A429C4}" type="slidenum">
              <a:rPr lang="en-US" altLang="en-US"/>
              <a:pPr/>
              <a:t>‹#›</a:t>
            </a:fld>
            <a:endParaRPr lang="en-US" altLang="en-US"/>
          </a:p>
        </p:txBody>
      </p:sp>
    </p:spTree>
    <p:extLst>
      <p:ext uri="{BB962C8B-B14F-4D97-AF65-F5344CB8AC3E}">
        <p14:creationId xmlns:p14="http://schemas.microsoft.com/office/powerpoint/2010/main" val="10199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F89A2-DAC8-2545-9424-7EA9281CB81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B5AFC04-1353-3B4C-B04D-3465B7482EB6}"/>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a:extLst>
              <a:ext uri="{FF2B5EF4-FFF2-40B4-BE49-F238E27FC236}">
                <a16:creationId xmlns:a16="http://schemas.microsoft.com/office/drawing/2014/main" id="{F4C7297E-A3DB-F44E-B7FD-666EE07DF97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FD9E1B9-E88B-DC4C-B1D6-989387032EFC}"/>
              </a:ext>
            </a:extLst>
          </p:cNvPr>
          <p:cNvSpPr>
            <a:spLocks noGrp="1"/>
          </p:cNvSpPr>
          <p:nvPr>
            <p:ph type="dt" sz="half" idx="10"/>
          </p:nvPr>
        </p:nvSpPr>
        <p:spPr/>
        <p:txBody>
          <a:bodyPr/>
          <a:lstStyle>
            <a:lvl1pPr>
              <a:defRPr/>
            </a:lvl1pPr>
          </a:lstStyle>
          <a:p>
            <a:pPr>
              <a:defRPr/>
            </a:pPr>
            <a:fld id="{E2056268-1E9B-2B44-B465-9B653EA749BB}" type="datetime1">
              <a:rPr lang="en-US" smtClean="0"/>
              <a:t>1/16/21</a:t>
            </a:fld>
            <a:endParaRPr lang="en-US" dirty="0"/>
          </a:p>
        </p:txBody>
      </p:sp>
      <p:sp>
        <p:nvSpPr>
          <p:cNvPr id="6" name="Footer Placeholder 4">
            <a:extLst>
              <a:ext uri="{FF2B5EF4-FFF2-40B4-BE49-F238E27FC236}">
                <a16:creationId xmlns:a16="http://schemas.microsoft.com/office/drawing/2014/main" id="{4B3AE824-E919-924A-BCA5-0B9D033815E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BCA8F4-B902-8545-93A2-EC50367B0D95}"/>
              </a:ext>
            </a:extLst>
          </p:cNvPr>
          <p:cNvSpPr>
            <a:spLocks noGrp="1"/>
          </p:cNvSpPr>
          <p:nvPr>
            <p:ph type="sldNum" sz="quarter" idx="12"/>
          </p:nvPr>
        </p:nvSpPr>
        <p:spPr/>
        <p:txBody>
          <a:bodyPr/>
          <a:lstStyle>
            <a:lvl1pPr>
              <a:defRPr/>
            </a:lvl1pPr>
          </a:lstStyle>
          <a:p>
            <a:fld id="{B95108B0-7F18-A841-BD67-85C0EA3DE474}" type="slidenum">
              <a:rPr lang="en-US" altLang="en-US"/>
              <a:pPr/>
              <a:t>‹#›</a:t>
            </a:fld>
            <a:endParaRPr lang="en-US" altLang="en-US"/>
          </a:p>
        </p:txBody>
      </p:sp>
    </p:spTree>
    <p:extLst>
      <p:ext uri="{BB962C8B-B14F-4D97-AF65-F5344CB8AC3E}">
        <p14:creationId xmlns:p14="http://schemas.microsoft.com/office/powerpoint/2010/main" val="3218932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F7FEA72-595A-1A4D-9024-1CE89F394546}"/>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F611C60-9137-F042-8ACD-4FEE574D2A2A}"/>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3F56E45-A10E-0044-94CA-0EA5061B372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660AB994-EAED-2448-925B-298EF8734472}" type="datetime1">
              <a:rPr lang="en-US" smtClean="0"/>
              <a:t>1/16/21</a:t>
            </a:fld>
            <a:endParaRPr lang="en-US" dirty="0"/>
          </a:p>
        </p:txBody>
      </p:sp>
      <p:sp>
        <p:nvSpPr>
          <p:cNvPr id="5" name="Footer Placeholder 4">
            <a:extLst>
              <a:ext uri="{FF2B5EF4-FFF2-40B4-BE49-F238E27FC236}">
                <a16:creationId xmlns:a16="http://schemas.microsoft.com/office/drawing/2014/main" id="{A7423B11-9B13-7F47-8B15-DB7C2D2CE3A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B51D0AA-D8C3-EE46-B409-122FFB2D26C5}"/>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81AB71EA-56B1-FF41-9B48-9E89AFBCA48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sldNum="0" hdr="0" ftr="0" dt="0"/>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wiEKs01ZIho"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 name="Rectangle 106">
            <a:extLst>
              <a:ext uri="{FF2B5EF4-FFF2-40B4-BE49-F238E27FC236}">
                <a16:creationId xmlns:a16="http://schemas.microsoft.com/office/drawing/2014/main" id="{E62AAFD8-A61A-794E-BD4B-4097AA3DDCAB}"/>
              </a:ext>
            </a:extLst>
          </p:cNvPr>
          <p:cNvSpPr>
            <a:spLocks noGrp="1" noChangeArrowheads="1"/>
          </p:cNvSpPr>
          <p:nvPr>
            <p:ph type="title"/>
          </p:nvPr>
        </p:nvSpPr>
        <p:spPr>
          <a:xfrm>
            <a:off x="76200" y="2431150"/>
            <a:ext cx="9144000" cy="1371600"/>
          </a:xfrm>
        </p:spPr>
        <p:txBody>
          <a:bodyPr rIns="132080" rtlCol="0" anchor="b">
            <a:normAutofit fontScale="90000"/>
          </a:bodyPr>
          <a:lstStyle/>
          <a:p>
            <a:pPr algn="ctr" eaLnBrk="1" fontAlgn="auto" hangingPunct="1">
              <a:spcAft>
                <a:spcPts val="0"/>
              </a:spcAft>
              <a:defRPr/>
            </a:pPr>
            <a:br>
              <a:rPr lang="en-US" altLang="en-US" sz="4800" dirty="0">
                <a:solidFill>
                  <a:srgbClr val="0070C0"/>
                </a:solidFill>
                <a:effectLst>
                  <a:outerShdw blurRad="38100" dist="38100" dir="2700000" algn="tl">
                    <a:srgbClr val="000000"/>
                  </a:outerShdw>
                </a:effectLst>
                <a:latin typeface="Avenir Book" panose="02000503020000020003" pitchFamily="2" charset="0"/>
                <a:sym typeface="Arial" charset="0"/>
              </a:rPr>
            </a:br>
            <a:br>
              <a:rPr lang="en-US" altLang="en-US" sz="4800" dirty="0">
                <a:solidFill>
                  <a:srgbClr val="0070C0"/>
                </a:solidFill>
                <a:effectLst>
                  <a:outerShdw blurRad="38100" dist="38100" dir="2700000" algn="tl">
                    <a:srgbClr val="000000"/>
                  </a:outerShdw>
                </a:effectLst>
                <a:latin typeface="Avenir Book" panose="02000503020000020003" pitchFamily="2" charset="0"/>
                <a:sym typeface="Arial" charset="0"/>
              </a:rPr>
            </a:br>
            <a:r>
              <a:rPr lang="en-US" altLang="en-US" sz="4800" dirty="0">
                <a:solidFill>
                  <a:srgbClr val="0070C0"/>
                </a:solidFill>
                <a:effectLst>
                  <a:outerShdw blurRad="38100" dist="38100" dir="2700000" algn="tl">
                    <a:srgbClr val="000000"/>
                  </a:outerShdw>
                </a:effectLst>
                <a:latin typeface="Avenir Book" panose="02000503020000020003" pitchFamily="2" charset="0"/>
                <a:sym typeface="Arial" charset="0"/>
              </a:rPr>
              <a:t>Signs of Our Times</a:t>
            </a:r>
            <a:br>
              <a:rPr lang="en-US" altLang="en-US" sz="4800" dirty="0">
                <a:effectLst>
                  <a:outerShdw blurRad="38100" dist="38100" dir="2700000" algn="tl">
                    <a:srgbClr val="000000"/>
                  </a:outerShdw>
                </a:effectLst>
                <a:latin typeface="Avenir Book" panose="02000503020000020003" pitchFamily="2" charset="0"/>
                <a:sym typeface="Arial" charset="0"/>
              </a:rPr>
            </a:br>
            <a:r>
              <a:rPr lang="en-US" sz="2700" dirty="0">
                <a:latin typeface="Avenir Book" panose="02000503020000020003" pitchFamily="2" charset="0"/>
              </a:rPr>
              <a:t>(3 hours; 3 Focus Areas)</a:t>
            </a:r>
            <a:br>
              <a:rPr lang="en-US" sz="2200" dirty="0">
                <a:latin typeface="Avenir Book" panose="02000503020000020003" pitchFamily="2" charset="0"/>
              </a:rPr>
            </a:br>
            <a:r>
              <a:rPr lang="en-US" b="1" dirty="0">
                <a:latin typeface="Avenir Book" panose="02000503020000020003" pitchFamily="2" charset="0"/>
              </a:rPr>
              <a:t> </a:t>
            </a:r>
            <a:br>
              <a:rPr lang="en-US" dirty="0">
                <a:latin typeface="Avenir Book" panose="02000503020000020003" pitchFamily="2" charset="0"/>
              </a:rPr>
            </a:br>
            <a:endParaRPr lang="en-US" altLang="en-US" sz="3600" dirty="0">
              <a:effectLst>
                <a:outerShdw blurRad="38100" dist="38100" dir="2700000" algn="tl">
                  <a:srgbClr val="000000"/>
                </a:outerShdw>
              </a:effectLst>
              <a:latin typeface="Avenir Book" panose="02000503020000020003" pitchFamily="2" charset="0"/>
              <a:sym typeface="Arial" charset="0"/>
            </a:endParaRPr>
          </a:p>
        </p:txBody>
      </p:sp>
      <p:sp>
        <p:nvSpPr>
          <p:cNvPr id="3179" name="Rectangle 107">
            <a:extLst>
              <a:ext uri="{FF2B5EF4-FFF2-40B4-BE49-F238E27FC236}">
                <a16:creationId xmlns:a16="http://schemas.microsoft.com/office/drawing/2014/main" id="{F3360C95-5684-174A-96FF-63D1332A55F7}"/>
              </a:ext>
            </a:extLst>
          </p:cNvPr>
          <p:cNvSpPr>
            <a:spLocks noGrp="1" noChangeArrowheads="1"/>
          </p:cNvSpPr>
          <p:nvPr>
            <p:ph idx="1"/>
          </p:nvPr>
        </p:nvSpPr>
        <p:spPr>
          <a:xfrm>
            <a:off x="126242" y="3650847"/>
            <a:ext cx="8991600" cy="2544763"/>
          </a:xfrm>
        </p:spPr>
        <p:txBody>
          <a:bodyPr rIns="132080" rtlCol="0">
            <a:normAutofit/>
          </a:bodyPr>
          <a:lstStyle/>
          <a:p>
            <a:pPr marL="39688" indent="0" algn="ctr" eaLnBrk="1" fontAlgn="auto" hangingPunct="1">
              <a:spcAft>
                <a:spcPts val="0"/>
              </a:spcAft>
              <a:buFont typeface="Wingdings" charset="2"/>
              <a:buNone/>
              <a:defRPr/>
            </a:pPr>
            <a:r>
              <a:rPr lang="en-US" sz="2800" b="1" dirty="0">
                <a:latin typeface="Avenir Book" panose="02000503020000020003" pitchFamily="2" charset="0"/>
                <a:sym typeface="Tahoma" charset="0"/>
              </a:rPr>
              <a:t>Session Collaborators</a:t>
            </a:r>
          </a:p>
          <a:p>
            <a:pPr marL="39688" indent="0" algn="ctr" eaLnBrk="1" fontAlgn="auto" hangingPunct="1">
              <a:spcAft>
                <a:spcPts val="0"/>
              </a:spcAft>
              <a:buFont typeface="Wingdings" charset="2"/>
              <a:buNone/>
              <a:defRPr/>
            </a:pPr>
            <a:r>
              <a:rPr lang="en-US" sz="2400" dirty="0">
                <a:latin typeface="Avenir Book" panose="02000503020000020003" pitchFamily="2" charset="0"/>
                <a:sym typeface="Tahoma" charset="0"/>
              </a:rPr>
              <a:t>Maureen Araya-Osseo Area Schools</a:t>
            </a:r>
          </a:p>
          <a:p>
            <a:pPr marL="39688" indent="0" algn="ctr" eaLnBrk="1" fontAlgn="auto" hangingPunct="1">
              <a:spcAft>
                <a:spcPts val="0"/>
              </a:spcAft>
              <a:buFont typeface="Wingdings" charset="2"/>
              <a:buNone/>
              <a:defRPr/>
            </a:pPr>
            <a:r>
              <a:rPr lang="en-US" sz="2400" dirty="0">
                <a:latin typeface="Avenir Book" panose="02000503020000020003" pitchFamily="2" charset="0"/>
                <a:sym typeface="Tahoma" charset="0"/>
              </a:rPr>
              <a:t>Stefanie Rome-NUA</a:t>
            </a:r>
          </a:p>
          <a:p>
            <a:pPr marL="39688" indent="0" algn="ctr" eaLnBrk="1" fontAlgn="auto" hangingPunct="1">
              <a:spcAft>
                <a:spcPts val="0"/>
              </a:spcAft>
              <a:buFont typeface="Wingdings" charset="2"/>
              <a:buNone/>
              <a:defRPr/>
            </a:pPr>
            <a:r>
              <a:rPr lang="en-US" sz="2400" dirty="0">
                <a:latin typeface="Avenir Book" panose="02000503020000020003" pitchFamily="2" charset="0"/>
                <a:sym typeface="Tahoma" charset="0"/>
              </a:rPr>
              <a:t>Hannah Storm-Osseo Area Schools</a:t>
            </a:r>
          </a:p>
          <a:p>
            <a:pPr marL="39688" indent="0" algn="ctr" eaLnBrk="1" fontAlgn="auto" hangingPunct="1">
              <a:spcAft>
                <a:spcPts val="0"/>
              </a:spcAft>
              <a:buFont typeface="Wingdings" charset="2"/>
              <a:buNone/>
              <a:defRPr/>
            </a:pPr>
            <a:endParaRPr lang="en-US" sz="2400" dirty="0">
              <a:latin typeface="Avenir Book" panose="02000503020000020003" pitchFamily="2" charset="0"/>
              <a:sym typeface="Tahoma" charset="0"/>
            </a:endParaRPr>
          </a:p>
        </p:txBody>
      </p:sp>
      <p:sp>
        <p:nvSpPr>
          <p:cNvPr id="2" name="Rectangle 1">
            <a:extLst>
              <a:ext uri="{FF2B5EF4-FFF2-40B4-BE49-F238E27FC236}">
                <a16:creationId xmlns:a16="http://schemas.microsoft.com/office/drawing/2014/main" id="{A87D4413-764C-1741-9242-6667F328ECDE}"/>
              </a:ext>
            </a:extLst>
          </p:cNvPr>
          <p:cNvSpPr/>
          <p:nvPr/>
        </p:nvSpPr>
        <p:spPr>
          <a:xfrm>
            <a:off x="381000" y="314946"/>
            <a:ext cx="8229600" cy="1569660"/>
          </a:xfrm>
          <a:prstGeom prst="rect">
            <a:avLst/>
          </a:prstGeom>
          <a:noFill/>
        </p:spPr>
        <p:txBody>
          <a:bodyPr wrap="square" lIns="91440" tIns="45720" rIns="91440" bIns="45720">
            <a:spAutoFit/>
          </a:bodyPr>
          <a:lstStyle/>
          <a:p>
            <a:pPr marL="39688" indent="0" algn="ctr" eaLnBrk="1" fontAlgn="auto" hangingPunct="1">
              <a:spcAft>
                <a:spcPts val="0"/>
              </a:spcAft>
              <a:buFont typeface="Wingdings" charset="2"/>
              <a:buNone/>
              <a:defRPr/>
            </a:pPr>
            <a:r>
              <a:rPr lang="en-US" altLang="en-US" sz="3200" b="0" cap="none" spc="0" dirty="0">
                <a:ln w="0"/>
                <a:solidFill>
                  <a:schemeClr val="tx1"/>
                </a:solidFill>
                <a:effectLst>
                  <a:outerShdw blurRad="38100" dist="19050" dir="2700000" algn="tl" rotWithShape="0">
                    <a:schemeClr val="dk1">
                      <a:alpha val="40000"/>
                    </a:schemeClr>
                  </a:outerShdw>
                </a:effectLst>
                <a:latin typeface="Avenir Book" panose="02000503020000020003" pitchFamily="2" charset="0"/>
                <a:sym typeface="Tahoma" charset="0"/>
              </a:rPr>
              <a:t>NUA/CLEAR Instructional Mediators Forum  January 16, 2021</a:t>
            </a:r>
          </a:p>
          <a:p>
            <a:pPr marL="39688" indent="0" algn="ctr" eaLnBrk="1" fontAlgn="auto" hangingPunct="1">
              <a:spcAft>
                <a:spcPts val="0"/>
              </a:spcAft>
              <a:buFont typeface="Wingdings" charset="2"/>
              <a:buNone/>
              <a:defRPr/>
            </a:pPr>
            <a:endParaRPr lang="en-US" sz="3200" b="0" cap="none" spc="0" dirty="0">
              <a:ln w="0"/>
              <a:solidFill>
                <a:schemeClr val="tx1"/>
              </a:solidFill>
              <a:effectLst>
                <a:outerShdw blurRad="38100" dist="19050" dir="2700000" algn="tl" rotWithShape="0">
                  <a:schemeClr val="dk1">
                    <a:alpha val="40000"/>
                  </a:schemeClr>
                </a:outerShdw>
              </a:effectLst>
              <a:latin typeface="Avenir Book" panose="02000503020000020003" pitchFamily="2" charset="0"/>
            </a:endParaRPr>
          </a:p>
        </p:txBody>
      </p:sp>
      <p:pic>
        <p:nvPicPr>
          <p:cNvPr id="6" name="Picture 5">
            <a:extLst>
              <a:ext uri="{FF2B5EF4-FFF2-40B4-BE49-F238E27FC236}">
                <a16:creationId xmlns:a16="http://schemas.microsoft.com/office/drawing/2014/main" id="{42229D8B-1160-6042-A4AA-5AEE967EB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1A5-4ADD-2E4D-AC0E-016F1767D20A}"/>
              </a:ext>
            </a:extLst>
          </p:cNvPr>
          <p:cNvSpPr>
            <a:spLocks noGrp="1"/>
          </p:cNvSpPr>
          <p:nvPr>
            <p:ph type="title"/>
          </p:nvPr>
        </p:nvSpPr>
        <p:spPr>
          <a:xfrm>
            <a:off x="277117" y="1756064"/>
            <a:ext cx="2848337" cy="3345872"/>
          </a:xfrm>
        </p:spPr>
        <p:txBody>
          <a:bodyPr>
            <a:normAutofit/>
          </a:bodyPr>
          <a:lstStyle/>
          <a:p>
            <a:r>
              <a:rPr lang="en-US" dirty="0">
                <a:solidFill>
                  <a:srgbClr val="FFFFFF"/>
                </a:solidFill>
                <a:latin typeface="Palatino" pitchFamily="2" charset="77"/>
                <a:ea typeface="Palatino" pitchFamily="2" charset="77"/>
              </a:rPr>
              <a:t>Introductions</a:t>
            </a:r>
          </a:p>
        </p:txBody>
      </p:sp>
      <p:sp>
        <p:nvSpPr>
          <p:cNvPr id="3" name="Content Placeholder 2">
            <a:extLst>
              <a:ext uri="{FF2B5EF4-FFF2-40B4-BE49-F238E27FC236}">
                <a16:creationId xmlns:a16="http://schemas.microsoft.com/office/drawing/2014/main" id="{698528EA-4D4E-5B44-9513-1479D32D4028}"/>
              </a:ext>
            </a:extLst>
          </p:cNvPr>
          <p:cNvSpPr>
            <a:spLocks noGrp="1"/>
          </p:cNvSpPr>
          <p:nvPr>
            <p:ph idx="1"/>
          </p:nvPr>
        </p:nvSpPr>
        <p:spPr>
          <a:xfrm rot="21104464">
            <a:off x="190500" y="590550"/>
            <a:ext cx="8763000" cy="2209800"/>
          </a:xfrm>
        </p:spPr>
        <p:txBody>
          <a:bodyPr anchor="ctr">
            <a:normAutofit/>
          </a:bodyPr>
          <a:lstStyle/>
          <a:p>
            <a:pPr marL="0" indent="0">
              <a:buNone/>
            </a:pPr>
            <a:r>
              <a:rPr lang="en-US" sz="3600" dirty="0">
                <a:latin typeface="Avenir Book" panose="02000503020000020003" pitchFamily="2" charset="0"/>
                <a:ea typeface="Palatino" pitchFamily="2" charset="77"/>
              </a:rPr>
              <a:t>“Caring for myself is not self-indulgence. It is self-preservation and that is an act of political warfare.”</a:t>
            </a:r>
          </a:p>
        </p:txBody>
      </p:sp>
      <p:pic>
        <p:nvPicPr>
          <p:cNvPr id="7" name="Picture 6">
            <a:extLst>
              <a:ext uri="{FF2B5EF4-FFF2-40B4-BE49-F238E27FC236}">
                <a16:creationId xmlns:a16="http://schemas.microsoft.com/office/drawing/2014/main" id="{63DB197A-1319-7B46-97C8-5DB7DF60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863E980-AB2D-4F47-871A-46707F879AF6}"/>
              </a:ext>
            </a:extLst>
          </p:cNvPr>
          <p:cNvPicPr>
            <a:picLocks noChangeAspect="1"/>
          </p:cNvPicPr>
          <p:nvPr/>
        </p:nvPicPr>
        <p:blipFill>
          <a:blip r:embed="rId3"/>
          <a:stretch>
            <a:fillRect/>
          </a:stretch>
        </p:blipFill>
        <p:spPr>
          <a:xfrm>
            <a:off x="6400800" y="2099870"/>
            <a:ext cx="1916494" cy="1339850"/>
          </a:xfrm>
          <a:prstGeom prst="rect">
            <a:avLst/>
          </a:prstGeom>
        </p:spPr>
      </p:pic>
      <p:pic>
        <p:nvPicPr>
          <p:cNvPr id="6" name="Picture 5">
            <a:extLst>
              <a:ext uri="{FF2B5EF4-FFF2-40B4-BE49-F238E27FC236}">
                <a16:creationId xmlns:a16="http://schemas.microsoft.com/office/drawing/2014/main" id="{FAB9E214-5A1F-9A4B-9C63-4DB4A2536CA3}"/>
              </a:ext>
            </a:extLst>
          </p:cNvPr>
          <p:cNvPicPr>
            <a:picLocks noChangeAspect="1"/>
          </p:cNvPicPr>
          <p:nvPr/>
        </p:nvPicPr>
        <p:blipFill>
          <a:blip r:embed="rId4"/>
          <a:stretch>
            <a:fillRect/>
          </a:stretch>
        </p:blipFill>
        <p:spPr>
          <a:xfrm>
            <a:off x="77225" y="89642"/>
            <a:ext cx="850900" cy="774700"/>
          </a:xfrm>
          <a:prstGeom prst="rect">
            <a:avLst/>
          </a:prstGeom>
          <a:ln>
            <a:solidFill>
              <a:schemeClr val="accent6">
                <a:lumMod val="75000"/>
              </a:schemeClr>
            </a:solidFill>
          </a:ln>
        </p:spPr>
      </p:pic>
    </p:spTree>
    <p:extLst>
      <p:ext uri="{BB962C8B-B14F-4D97-AF65-F5344CB8AC3E}">
        <p14:creationId xmlns:p14="http://schemas.microsoft.com/office/powerpoint/2010/main" val="173868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1A5-4ADD-2E4D-AC0E-016F1767D20A}"/>
              </a:ext>
            </a:extLst>
          </p:cNvPr>
          <p:cNvSpPr>
            <a:spLocks noGrp="1"/>
          </p:cNvSpPr>
          <p:nvPr>
            <p:ph type="title"/>
          </p:nvPr>
        </p:nvSpPr>
        <p:spPr>
          <a:xfrm>
            <a:off x="277117" y="1756064"/>
            <a:ext cx="2848337" cy="3345872"/>
          </a:xfrm>
        </p:spPr>
        <p:txBody>
          <a:bodyPr>
            <a:normAutofit/>
          </a:bodyPr>
          <a:lstStyle/>
          <a:p>
            <a:r>
              <a:rPr lang="en-US" dirty="0">
                <a:solidFill>
                  <a:srgbClr val="FFFFFF"/>
                </a:solidFill>
                <a:latin typeface="Palatino" pitchFamily="2" charset="77"/>
                <a:ea typeface="Palatino" pitchFamily="2" charset="77"/>
              </a:rPr>
              <a:t>Introductions</a:t>
            </a:r>
          </a:p>
        </p:txBody>
      </p:sp>
      <p:pic>
        <p:nvPicPr>
          <p:cNvPr id="7" name="Picture 6">
            <a:extLst>
              <a:ext uri="{FF2B5EF4-FFF2-40B4-BE49-F238E27FC236}">
                <a16:creationId xmlns:a16="http://schemas.microsoft.com/office/drawing/2014/main" id="{63DB197A-1319-7B46-97C8-5DB7DF60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6D9DE89-F773-1848-944F-43B229809B2B}"/>
              </a:ext>
            </a:extLst>
          </p:cNvPr>
          <p:cNvPicPr>
            <a:picLocks noChangeAspect="1"/>
          </p:cNvPicPr>
          <p:nvPr/>
        </p:nvPicPr>
        <p:blipFill>
          <a:blip r:embed="rId3"/>
          <a:stretch>
            <a:fillRect/>
          </a:stretch>
        </p:blipFill>
        <p:spPr>
          <a:xfrm>
            <a:off x="1143000" y="685800"/>
            <a:ext cx="4191000" cy="4191000"/>
          </a:xfrm>
          <a:prstGeom prst="rect">
            <a:avLst/>
          </a:prstGeom>
        </p:spPr>
      </p:pic>
      <p:pic>
        <p:nvPicPr>
          <p:cNvPr id="8" name="Picture 7">
            <a:extLst>
              <a:ext uri="{FF2B5EF4-FFF2-40B4-BE49-F238E27FC236}">
                <a16:creationId xmlns:a16="http://schemas.microsoft.com/office/drawing/2014/main" id="{9E4A099F-F533-F445-BA08-3F3EC9C74CC1}"/>
              </a:ext>
            </a:extLst>
          </p:cNvPr>
          <p:cNvPicPr>
            <a:picLocks noChangeAspect="1"/>
          </p:cNvPicPr>
          <p:nvPr/>
        </p:nvPicPr>
        <p:blipFill>
          <a:blip r:embed="rId4"/>
          <a:stretch>
            <a:fillRect/>
          </a:stretch>
        </p:blipFill>
        <p:spPr>
          <a:xfrm>
            <a:off x="5608480" y="3429000"/>
            <a:ext cx="1528518" cy="1797041"/>
          </a:xfrm>
          <a:prstGeom prst="rect">
            <a:avLst/>
          </a:prstGeom>
        </p:spPr>
      </p:pic>
      <p:pic>
        <p:nvPicPr>
          <p:cNvPr id="9" name="Picture 8">
            <a:extLst>
              <a:ext uri="{FF2B5EF4-FFF2-40B4-BE49-F238E27FC236}">
                <a16:creationId xmlns:a16="http://schemas.microsoft.com/office/drawing/2014/main" id="{A33CE90F-3339-C244-A9CD-1E778C01E43F}"/>
              </a:ext>
            </a:extLst>
          </p:cNvPr>
          <p:cNvPicPr>
            <a:picLocks noChangeAspect="1"/>
          </p:cNvPicPr>
          <p:nvPr/>
        </p:nvPicPr>
        <p:blipFill>
          <a:blip r:embed="rId5"/>
          <a:stretch>
            <a:fillRect/>
          </a:stretch>
        </p:blipFill>
        <p:spPr>
          <a:xfrm>
            <a:off x="94570" y="82766"/>
            <a:ext cx="850900" cy="774700"/>
          </a:xfrm>
          <a:prstGeom prst="rect">
            <a:avLst/>
          </a:prstGeom>
          <a:ln>
            <a:solidFill>
              <a:schemeClr val="accent6">
                <a:lumMod val="75000"/>
              </a:schemeClr>
            </a:solidFill>
          </a:ln>
        </p:spPr>
      </p:pic>
    </p:spTree>
    <p:extLst>
      <p:ext uri="{BB962C8B-B14F-4D97-AF65-F5344CB8AC3E}">
        <p14:creationId xmlns:p14="http://schemas.microsoft.com/office/powerpoint/2010/main" val="3679901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1A5-4ADD-2E4D-AC0E-016F1767D20A}"/>
              </a:ext>
            </a:extLst>
          </p:cNvPr>
          <p:cNvSpPr>
            <a:spLocks noGrp="1"/>
          </p:cNvSpPr>
          <p:nvPr>
            <p:ph type="title"/>
          </p:nvPr>
        </p:nvSpPr>
        <p:spPr>
          <a:xfrm>
            <a:off x="277117" y="1756064"/>
            <a:ext cx="2848337" cy="3345872"/>
          </a:xfrm>
        </p:spPr>
        <p:txBody>
          <a:bodyPr>
            <a:normAutofit/>
          </a:bodyPr>
          <a:lstStyle/>
          <a:p>
            <a:r>
              <a:rPr lang="en-US" dirty="0">
                <a:solidFill>
                  <a:srgbClr val="FFFFFF"/>
                </a:solidFill>
                <a:latin typeface="Palatino" pitchFamily="2" charset="77"/>
                <a:ea typeface="Palatino" pitchFamily="2" charset="77"/>
              </a:rPr>
              <a:t>Introductions</a:t>
            </a:r>
          </a:p>
        </p:txBody>
      </p:sp>
      <p:sp>
        <p:nvSpPr>
          <p:cNvPr id="3" name="Content Placeholder 2">
            <a:extLst>
              <a:ext uri="{FF2B5EF4-FFF2-40B4-BE49-F238E27FC236}">
                <a16:creationId xmlns:a16="http://schemas.microsoft.com/office/drawing/2014/main" id="{698528EA-4D4E-5B44-9513-1479D32D4028}"/>
              </a:ext>
            </a:extLst>
          </p:cNvPr>
          <p:cNvSpPr>
            <a:spLocks noGrp="1"/>
          </p:cNvSpPr>
          <p:nvPr>
            <p:ph idx="1"/>
          </p:nvPr>
        </p:nvSpPr>
        <p:spPr>
          <a:xfrm>
            <a:off x="152401" y="457200"/>
            <a:ext cx="9002712" cy="4189214"/>
          </a:xfrm>
        </p:spPr>
        <p:txBody>
          <a:bodyPr anchor="ctr">
            <a:normAutofit/>
          </a:bodyPr>
          <a:lstStyle/>
          <a:p>
            <a:pPr marL="0" indent="0" algn="ctr">
              <a:buNone/>
            </a:pPr>
            <a:r>
              <a:rPr lang="en-US" sz="15000" dirty="0">
                <a:latin typeface="Avenir Book" panose="02000503020000020003" pitchFamily="2" charset="0"/>
                <a:ea typeface="Palatino" pitchFamily="2" charset="77"/>
              </a:rPr>
              <a:t>#</a:t>
            </a:r>
            <a:r>
              <a:rPr lang="en-US" sz="9600" dirty="0">
                <a:latin typeface="Avenir Book" panose="02000503020000020003" pitchFamily="2" charset="0"/>
                <a:ea typeface="Palatino" pitchFamily="2" charset="77"/>
              </a:rPr>
              <a:t> </a:t>
            </a:r>
          </a:p>
          <a:p>
            <a:pPr marL="0" indent="0" algn="ctr">
              <a:buNone/>
            </a:pPr>
            <a:r>
              <a:rPr lang="en-US" sz="2400" dirty="0">
                <a:latin typeface="Avenir Book" panose="02000503020000020003" pitchFamily="2" charset="0"/>
                <a:ea typeface="Palatino" pitchFamily="2" charset="77"/>
              </a:rPr>
              <a:t>Stamp the Chat</a:t>
            </a:r>
          </a:p>
          <a:p>
            <a:pPr marL="0" indent="0" algn="ctr">
              <a:buNone/>
            </a:pPr>
            <a:r>
              <a:rPr lang="en-US" sz="2400" dirty="0">
                <a:latin typeface="Avenir Book" panose="02000503020000020003" pitchFamily="2" charset="0"/>
                <a:ea typeface="Palatino" pitchFamily="2" charset="77"/>
                <a:sym typeface="Arial" charset="0"/>
              </a:rPr>
              <a:t>word, phrase or statement that expresses  what you are thinking, feeling, or connecting to</a:t>
            </a:r>
            <a:endParaRPr lang="en-US" sz="2400" dirty="0">
              <a:latin typeface="Avenir Book" panose="02000503020000020003" pitchFamily="2" charset="0"/>
              <a:ea typeface="Palatino" pitchFamily="2" charset="77"/>
            </a:endParaRPr>
          </a:p>
        </p:txBody>
      </p:sp>
      <p:pic>
        <p:nvPicPr>
          <p:cNvPr id="7" name="Picture 6">
            <a:extLst>
              <a:ext uri="{FF2B5EF4-FFF2-40B4-BE49-F238E27FC236}">
                <a16:creationId xmlns:a16="http://schemas.microsoft.com/office/drawing/2014/main" id="{63DB197A-1319-7B46-97C8-5DB7DF60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6BDC016-ABD4-B342-8896-16A9A0522C8D}"/>
              </a:ext>
            </a:extLst>
          </p:cNvPr>
          <p:cNvPicPr>
            <a:picLocks noChangeAspect="1"/>
          </p:cNvPicPr>
          <p:nvPr/>
        </p:nvPicPr>
        <p:blipFill>
          <a:blip r:embed="rId3"/>
          <a:stretch>
            <a:fillRect/>
          </a:stretch>
        </p:blipFill>
        <p:spPr>
          <a:xfrm>
            <a:off x="277117" y="268432"/>
            <a:ext cx="838200" cy="838200"/>
          </a:xfrm>
          <a:prstGeom prst="rect">
            <a:avLst/>
          </a:prstGeom>
          <a:ln>
            <a:solidFill>
              <a:schemeClr val="tx1"/>
            </a:solidFill>
          </a:ln>
        </p:spPr>
      </p:pic>
    </p:spTree>
    <p:extLst>
      <p:ext uri="{BB962C8B-B14F-4D97-AF65-F5344CB8AC3E}">
        <p14:creationId xmlns:p14="http://schemas.microsoft.com/office/powerpoint/2010/main" val="312107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ED7FE4D-ED72-D446-802C-5CCD720F5F26}"/>
              </a:ext>
            </a:extLst>
          </p:cNvPr>
          <p:cNvSpPr>
            <a:spLocks noGrp="1" noChangeArrowheads="1"/>
          </p:cNvSpPr>
          <p:nvPr>
            <p:ph type="title"/>
          </p:nvPr>
        </p:nvSpPr>
        <p:spPr>
          <a:xfrm>
            <a:off x="274429" y="405456"/>
            <a:ext cx="5562600" cy="1501775"/>
          </a:xfrm>
        </p:spPr>
        <p:txBody>
          <a:bodyPr/>
          <a:lstStyle/>
          <a:p>
            <a:pPr indent="0" algn="ctr" eaLnBrk="1" hangingPunct="1"/>
            <a:r>
              <a:rPr lang="en-US" altLang="en-US" sz="5400"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altLang="en-US" sz="5400" dirty="0">
                <a:latin typeface="Calibri" panose="020F0502020204030204" pitchFamily="34" charset="0"/>
                <a:ea typeface="Calibri" panose="020F0502020204030204" pitchFamily="34" charset="0"/>
                <a:cs typeface="Calibri" panose="020F0502020204030204" pitchFamily="34" charset="0"/>
              </a:rPr>
              <a:t> the Foundation</a:t>
            </a:r>
          </a:p>
        </p:txBody>
      </p:sp>
      <p:sp>
        <p:nvSpPr>
          <p:cNvPr id="130051" name="Rectangle 3">
            <a:extLst>
              <a:ext uri="{FF2B5EF4-FFF2-40B4-BE49-F238E27FC236}">
                <a16:creationId xmlns:a16="http://schemas.microsoft.com/office/drawing/2014/main" id="{E34B2A58-599A-904F-B453-139997906712}"/>
              </a:ext>
            </a:extLst>
          </p:cNvPr>
          <p:cNvSpPr>
            <a:spLocks noGrp="1" noChangeArrowheads="1"/>
          </p:cNvSpPr>
          <p:nvPr>
            <p:ph idx="1"/>
          </p:nvPr>
        </p:nvSpPr>
        <p:spPr>
          <a:xfrm>
            <a:off x="76200" y="1371600"/>
            <a:ext cx="8991600" cy="5257800"/>
          </a:xfrm>
        </p:spPr>
        <p:txBody>
          <a:bodyPr/>
          <a:lstStyle/>
          <a:p>
            <a:pPr marL="39688" indent="0" algn="ctr" eaLnBrk="1" hangingPunct="1">
              <a:buFont typeface="Wingdings" pitchFamily="2" charset="2"/>
              <a:buNone/>
            </a:pPr>
            <a:endParaRPr lang="en-US" altLang="en-US" sz="4400" dirty="0">
              <a:latin typeface="Calibri" panose="020F0502020204030204" pitchFamily="34" charset="0"/>
              <a:ea typeface="Calibri" panose="020F0502020204030204" pitchFamily="34" charset="0"/>
              <a:cs typeface="Calibri" panose="020F0502020204030204" pitchFamily="34" charset="0"/>
            </a:endParaRPr>
          </a:p>
          <a:p>
            <a:pPr marL="39688" indent="0" algn="ctr" eaLnBrk="1" hangingPunct="1">
              <a:buFont typeface="Wingdings" pitchFamily="2" charset="2"/>
              <a:buNone/>
            </a:pPr>
            <a:endParaRPr lang="en-US" altLang="en-US" sz="4400" dirty="0">
              <a:latin typeface="Calibri" panose="020F0502020204030204" pitchFamily="34" charset="0"/>
              <a:ea typeface="Calibri" panose="020F0502020204030204" pitchFamily="34" charset="0"/>
              <a:cs typeface="Calibri" panose="020F0502020204030204" pitchFamily="34" charset="0"/>
            </a:endParaRPr>
          </a:p>
          <a:p>
            <a:pPr marL="39688" indent="0" algn="ctr" eaLnBrk="1" hangingPunct="1">
              <a:buFont typeface="Wingdings" pitchFamily="2" charset="2"/>
              <a:buNone/>
            </a:pPr>
            <a:r>
              <a:rPr lang="en-US" altLang="en-US" sz="4400" dirty="0">
                <a:latin typeface="Calibri" panose="020F0502020204030204" pitchFamily="34" charset="0"/>
                <a:ea typeface="Calibri" panose="020F0502020204030204" pitchFamily="34" charset="0"/>
                <a:cs typeface="Calibri" panose="020F0502020204030204" pitchFamily="34" charset="0"/>
              </a:rPr>
              <a:t> </a:t>
            </a:r>
            <a:r>
              <a:rPr lang="en-US" altLang="en-US" sz="4400" i="1" dirty="0">
                <a:solidFill>
                  <a:srgbClr val="0070C0"/>
                </a:solidFill>
                <a:latin typeface="Calibri" panose="020F0502020204030204" pitchFamily="34" charset="0"/>
                <a:ea typeface="Calibri" panose="020F0502020204030204" pitchFamily="34" charset="0"/>
                <a:cs typeface="Calibri" panose="020F0502020204030204" pitchFamily="34" charset="0"/>
              </a:rPr>
              <a:t>foundational principles</a:t>
            </a:r>
            <a:r>
              <a:rPr lang="en-US" altLang="en-US" sz="4400" dirty="0">
                <a:latin typeface="Calibri" panose="020F0502020204030204" pitchFamily="34" charset="0"/>
                <a:ea typeface="Calibri" panose="020F0502020204030204" pitchFamily="34" charset="0"/>
                <a:cs typeface="Calibri" panose="020F0502020204030204" pitchFamily="34" charset="0"/>
              </a:rPr>
              <a:t> of NUA </a:t>
            </a:r>
          </a:p>
        </p:txBody>
      </p:sp>
      <p:pic>
        <p:nvPicPr>
          <p:cNvPr id="5" name="Picture 4">
            <a:extLst>
              <a:ext uri="{FF2B5EF4-FFF2-40B4-BE49-F238E27FC236}">
                <a16:creationId xmlns:a16="http://schemas.microsoft.com/office/drawing/2014/main" id="{77FBC98C-66B3-A844-A240-A286D664BFB3}"/>
              </a:ext>
            </a:extLst>
          </p:cNvPr>
          <p:cNvPicPr>
            <a:picLocks noChangeAspect="1"/>
          </p:cNvPicPr>
          <p:nvPr/>
        </p:nvPicPr>
        <p:blipFill>
          <a:blip r:embed="rId3"/>
          <a:stretch>
            <a:fillRect/>
          </a:stretch>
        </p:blipFill>
        <p:spPr>
          <a:xfrm>
            <a:off x="6286113" y="5791200"/>
            <a:ext cx="2588902" cy="909393"/>
          </a:xfrm>
          <a:prstGeom prst="rect">
            <a:avLst/>
          </a:prstGeom>
        </p:spPr>
      </p:pic>
    </p:spTree>
    <p:extLst>
      <p:ext uri="{BB962C8B-B14F-4D97-AF65-F5344CB8AC3E}">
        <p14:creationId xmlns:p14="http://schemas.microsoft.com/office/powerpoint/2010/main" val="4265504305"/>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051">
                                            <p:txEl>
                                              <p:pRg st="2" end="2"/>
                                            </p:txEl>
                                          </p:spTgt>
                                        </p:tgtEl>
                                        <p:attrNameLst>
                                          <p:attrName>style.visibility</p:attrName>
                                        </p:attrNameLst>
                                      </p:cBhvr>
                                      <p:to>
                                        <p:strVal val="visible"/>
                                      </p:to>
                                    </p:set>
                                    <p:animEffect transition="in" filter="fade">
                                      <p:cBhvr>
                                        <p:cTn id="7" dur="500"/>
                                        <p:tgtEl>
                                          <p:spTgt spid="130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Content Placeholder 2"/>
          <p:cNvSpPr>
            <a:spLocks noGrp="1"/>
          </p:cNvSpPr>
          <p:nvPr>
            <p:ph idx="4294967295"/>
          </p:nvPr>
        </p:nvSpPr>
        <p:spPr>
          <a:xfrm>
            <a:off x="0" y="1543050"/>
            <a:ext cx="6172200" cy="3943350"/>
          </a:xfrm>
        </p:spPr>
        <p:txBody>
          <a:bodyPr/>
          <a:lstStyle/>
          <a:p>
            <a:endParaRPr lang="en-US" dirty="0">
              <a:ea typeface="ＭＳ Ｐゴシック" charset="-128"/>
              <a:cs typeface="ＭＳ Ｐゴシック" charset="-128"/>
            </a:endParaRPr>
          </a:p>
          <a:p>
            <a:pPr>
              <a:buFont typeface="Arial" charset="0"/>
              <a:buNone/>
            </a:pPr>
            <a:endParaRPr lang="en-US" dirty="0">
              <a:ea typeface="ＭＳ Ｐゴシック" charset="-128"/>
              <a:cs typeface="ＭＳ Ｐゴシック" charset="-128"/>
            </a:endParaRPr>
          </a:p>
          <a:p>
            <a:pPr>
              <a:buFont typeface="Arial" charset="0"/>
              <a:buNone/>
            </a:pPr>
            <a:endParaRPr lang="en-US" dirty="0">
              <a:ea typeface="ＭＳ Ｐゴシック" charset="-128"/>
              <a:cs typeface="ＭＳ Ｐゴシック" charset="-128"/>
            </a:endParaRPr>
          </a:p>
          <a:p>
            <a:pPr>
              <a:buFont typeface="Arial" charset="0"/>
              <a:buNone/>
            </a:pPr>
            <a:endParaRPr lang="en-US" dirty="0">
              <a:ea typeface="ＭＳ Ｐゴシック" charset="-128"/>
              <a:cs typeface="ＭＳ Ｐゴシック" charset="-128"/>
            </a:endParaRPr>
          </a:p>
          <a:p>
            <a:pPr>
              <a:buFont typeface="Arial" charset="0"/>
              <a:buNone/>
            </a:pPr>
            <a:endParaRPr lang="en-US" dirty="0">
              <a:ea typeface="ＭＳ Ｐゴシック" charset="-128"/>
              <a:cs typeface="ＭＳ Ｐゴシック" charset="-128"/>
            </a:endParaRPr>
          </a:p>
          <a:p>
            <a:pPr>
              <a:buFont typeface="Arial" charset="0"/>
              <a:buNone/>
            </a:pPr>
            <a:r>
              <a:rPr lang="en-US" dirty="0">
                <a:ea typeface="ＭＳ Ｐゴシック" charset="-128"/>
                <a:cs typeface="ＭＳ Ｐゴシック" charset="-128"/>
              </a:rPr>
              <a:t>			</a:t>
            </a:r>
          </a:p>
        </p:txBody>
      </p:sp>
      <p:sp>
        <p:nvSpPr>
          <p:cNvPr id="18438" name="TextBox 5"/>
          <p:cNvSpPr txBox="1">
            <a:spLocks noChangeArrowheads="1"/>
          </p:cNvSpPr>
          <p:nvPr/>
        </p:nvSpPr>
        <p:spPr bwMode="auto">
          <a:xfrm>
            <a:off x="228600" y="6503804"/>
            <a:ext cx="1588897" cy="323165"/>
          </a:xfrm>
          <a:prstGeom prst="rect">
            <a:avLst/>
          </a:prstGeom>
          <a:noFill/>
          <a:ln w="9525">
            <a:noFill/>
            <a:miter lim="800000"/>
            <a:headEnd/>
            <a:tailEnd/>
          </a:ln>
        </p:spPr>
        <p:txBody>
          <a:bodyPr wrap="none">
            <a:prstTxWarp prst="textNoShape">
              <a:avLst/>
            </a:prstTxWarp>
            <a:spAutoFit/>
          </a:bodyPr>
          <a:lstStyle/>
          <a:p>
            <a:r>
              <a:rPr lang="en-US" sz="1500" dirty="0"/>
              <a:t>@</a:t>
            </a:r>
            <a:r>
              <a:rPr lang="en-US" sz="1500" dirty="0" err="1"/>
              <a:t>YJacksonNUA</a:t>
            </a:r>
            <a:endParaRPr lang="en-US" sz="1500" dirty="0"/>
          </a:p>
        </p:txBody>
      </p:sp>
      <p:sp>
        <p:nvSpPr>
          <p:cNvPr id="18440" name="AutoShape 2"/>
          <p:cNvSpPr>
            <a:spLocks noChangeArrowheads="1"/>
          </p:cNvSpPr>
          <p:nvPr/>
        </p:nvSpPr>
        <p:spPr bwMode="auto">
          <a:xfrm>
            <a:off x="2287325" y="1146854"/>
            <a:ext cx="4569345" cy="3890605"/>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B66CFB"/>
          </a:solidFill>
          <a:ln w="9525">
            <a:solidFill>
              <a:schemeClr val="tx1"/>
            </a:solidFill>
            <a:round/>
            <a:headEnd/>
            <a:tailEnd/>
          </a:ln>
        </p:spPr>
        <p:txBody>
          <a:bodyPr wrap="none" anchor="ctr">
            <a:prstTxWarp prst="textNoShape">
              <a:avLst/>
            </a:prstTxWarp>
          </a:bodyPr>
          <a:lstStyle/>
          <a:p>
            <a:r>
              <a:rPr lang="en-US" sz="1500" dirty="0"/>
              <a:t> </a:t>
            </a:r>
          </a:p>
        </p:txBody>
      </p:sp>
      <p:sp>
        <p:nvSpPr>
          <p:cNvPr id="18441" name="Rectangle 8"/>
          <p:cNvSpPr>
            <a:spLocks noChangeArrowheads="1"/>
          </p:cNvSpPr>
          <p:nvPr/>
        </p:nvSpPr>
        <p:spPr bwMode="auto">
          <a:xfrm>
            <a:off x="3328701" y="1661280"/>
            <a:ext cx="2239716" cy="400110"/>
          </a:xfrm>
          <a:prstGeom prst="rect">
            <a:avLst/>
          </a:prstGeom>
          <a:noFill/>
          <a:ln w="9525">
            <a:noFill/>
            <a:miter lim="800000"/>
            <a:headEnd/>
            <a:tailEnd/>
          </a:ln>
        </p:spPr>
        <p:txBody>
          <a:bodyPr wrap="none">
            <a:prstTxWarp prst="textNoShape">
              <a:avLst/>
            </a:prstTxWarp>
            <a:spAutoFit/>
          </a:bodyPr>
          <a:lstStyle/>
          <a:p>
            <a:r>
              <a:rPr lang="en-US" dirty="0">
                <a:latin typeface="Avenir Book" panose="02000503020000020003" pitchFamily="2" charset="0"/>
              </a:rPr>
              <a:t>Cognitive Science</a:t>
            </a:r>
          </a:p>
        </p:txBody>
      </p:sp>
      <p:sp>
        <p:nvSpPr>
          <p:cNvPr id="18443" name="Curved Right Arrow 9"/>
          <p:cNvSpPr>
            <a:spLocks noChangeArrowheads="1"/>
          </p:cNvSpPr>
          <p:nvPr/>
        </p:nvSpPr>
        <p:spPr bwMode="auto">
          <a:xfrm rot="10800000">
            <a:off x="5914361" y="2214514"/>
            <a:ext cx="400050" cy="1755284"/>
          </a:xfrm>
          <a:prstGeom prst="curvedRightArrow">
            <a:avLst>
              <a:gd name="adj1" fmla="val 25000"/>
              <a:gd name="adj2" fmla="val 50000"/>
              <a:gd name="adj3" fmla="val 25000"/>
            </a:avLst>
          </a:prstGeom>
          <a:solidFill>
            <a:schemeClr val="bg1"/>
          </a:solidFill>
          <a:ln w="12700">
            <a:solidFill>
              <a:srgbClr val="FFFFFF"/>
            </a:solidFill>
            <a:round/>
            <a:headEnd/>
            <a:tailEnd/>
          </a:ln>
        </p:spPr>
        <p:txBody>
          <a:bodyPr>
            <a:prstTxWarp prst="textNoShape">
              <a:avLst/>
            </a:prstTxWarp>
          </a:bodyPr>
          <a:lstStyle/>
          <a:p>
            <a:endParaRPr lang="en-US" sz="1500"/>
          </a:p>
        </p:txBody>
      </p:sp>
      <p:sp>
        <p:nvSpPr>
          <p:cNvPr id="18444" name="Curved Right Arrow 8"/>
          <p:cNvSpPr>
            <a:spLocks noChangeArrowheads="1"/>
          </p:cNvSpPr>
          <p:nvPr/>
        </p:nvSpPr>
        <p:spPr bwMode="auto">
          <a:xfrm>
            <a:off x="2845524" y="2317988"/>
            <a:ext cx="400050" cy="1674602"/>
          </a:xfrm>
          <a:prstGeom prst="curvedRightArrow">
            <a:avLst>
              <a:gd name="adj1" fmla="val 25000"/>
              <a:gd name="adj2" fmla="val 50000"/>
              <a:gd name="adj3" fmla="val 25000"/>
            </a:avLst>
          </a:prstGeom>
          <a:solidFill>
            <a:schemeClr val="bg1"/>
          </a:solidFill>
          <a:ln w="12700">
            <a:solidFill>
              <a:srgbClr val="FFFFFF"/>
            </a:solidFill>
            <a:round/>
            <a:headEnd/>
            <a:tailEnd/>
          </a:ln>
        </p:spPr>
        <p:txBody>
          <a:bodyPr>
            <a:prstTxWarp prst="textNoShape">
              <a:avLst/>
            </a:prstTxWarp>
          </a:bodyPr>
          <a:lstStyle/>
          <a:p>
            <a:endParaRPr lang="en-US" sz="1500"/>
          </a:p>
        </p:txBody>
      </p:sp>
      <p:pic>
        <p:nvPicPr>
          <p:cNvPr id="18445" name="Picture 3" descr="MPj03858070000[1]"/>
          <p:cNvPicPr>
            <a:picLocks noChangeAspect="1" noChangeArrowheads="1"/>
          </p:cNvPicPr>
          <p:nvPr/>
        </p:nvPicPr>
        <p:blipFill>
          <a:blip r:embed="rId3"/>
          <a:srcRect/>
          <a:stretch>
            <a:fillRect/>
          </a:stretch>
        </p:blipFill>
        <p:spPr bwMode="auto">
          <a:xfrm>
            <a:off x="3886199" y="2492081"/>
            <a:ext cx="1371600" cy="1200150"/>
          </a:xfrm>
          <a:prstGeom prst="rect">
            <a:avLst/>
          </a:prstGeom>
          <a:noFill/>
          <a:ln w="9525">
            <a:noFill/>
            <a:miter lim="800000"/>
            <a:headEnd/>
            <a:tailEnd/>
          </a:ln>
        </p:spPr>
      </p:pic>
      <p:sp>
        <p:nvSpPr>
          <p:cNvPr id="18446" name="Rectangle 13"/>
          <p:cNvSpPr>
            <a:spLocks noChangeArrowheads="1"/>
          </p:cNvSpPr>
          <p:nvPr/>
        </p:nvSpPr>
        <p:spPr bwMode="auto">
          <a:xfrm>
            <a:off x="2156922" y="305861"/>
            <a:ext cx="4830156" cy="523220"/>
          </a:xfrm>
          <a:prstGeom prst="rect">
            <a:avLst/>
          </a:prstGeom>
          <a:noFill/>
          <a:ln w="9525">
            <a:noFill/>
            <a:miter lim="800000"/>
            <a:headEnd/>
            <a:tailEnd/>
          </a:ln>
        </p:spPr>
        <p:txBody>
          <a:bodyPr wrap="square">
            <a:prstTxWarp prst="textNoShape">
              <a:avLst/>
            </a:prstTxWarp>
            <a:spAutoFit/>
          </a:bodyPr>
          <a:lstStyle/>
          <a:p>
            <a:pPr algn="ctr"/>
            <a:r>
              <a:rPr lang="en-US" sz="2800" b="1" i="1" dirty="0">
                <a:solidFill>
                  <a:srgbClr val="292934"/>
                </a:solidFill>
                <a:latin typeface="Avenir Book" panose="02000503020000020003" pitchFamily="2" charset="0"/>
              </a:rPr>
              <a:t>Gifting Our Students </a:t>
            </a:r>
            <a:endParaRPr lang="en-US" sz="2800" dirty="0">
              <a:solidFill>
                <a:srgbClr val="292934"/>
              </a:solidFill>
              <a:latin typeface="Avenir Book" panose="02000503020000020003" pitchFamily="2" charset="0"/>
            </a:endParaRPr>
          </a:p>
        </p:txBody>
      </p:sp>
      <p:sp>
        <p:nvSpPr>
          <p:cNvPr id="18447" name="TextBox 14"/>
          <p:cNvSpPr txBox="1">
            <a:spLocks noChangeArrowheads="1"/>
          </p:cNvSpPr>
          <p:nvPr/>
        </p:nvSpPr>
        <p:spPr bwMode="auto">
          <a:xfrm>
            <a:off x="3186970" y="5566762"/>
            <a:ext cx="2770054" cy="369332"/>
          </a:xfrm>
          <a:prstGeom prst="rect">
            <a:avLst/>
          </a:prstGeom>
          <a:noFill/>
          <a:ln w="9525">
            <a:noFill/>
            <a:miter lim="800000"/>
            <a:headEnd/>
            <a:tailEnd/>
          </a:ln>
        </p:spPr>
        <p:txBody>
          <a:bodyPr wrap="none">
            <a:prstTxWarp prst="textNoShape">
              <a:avLst/>
            </a:prstTxWarp>
            <a:spAutoFit/>
          </a:bodyPr>
          <a:lstStyle/>
          <a:p>
            <a:pPr algn="ctr"/>
            <a:r>
              <a:rPr lang="en-US" b="1" dirty="0">
                <a:solidFill>
                  <a:schemeClr val="tx1"/>
                </a:solidFill>
              </a:rPr>
              <a:t>POTENTIAL  =   POSSIBILITY</a:t>
            </a:r>
          </a:p>
        </p:txBody>
      </p:sp>
      <p:sp>
        <p:nvSpPr>
          <p:cNvPr id="19" name="Rectangle 8">
            <a:extLst>
              <a:ext uri="{FF2B5EF4-FFF2-40B4-BE49-F238E27FC236}">
                <a16:creationId xmlns:a16="http://schemas.microsoft.com/office/drawing/2014/main" id="{6C7B8631-435D-AD46-8A64-A0736BBFED26}"/>
              </a:ext>
            </a:extLst>
          </p:cNvPr>
          <p:cNvSpPr>
            <a:spLocks noChangeArrowheads="1"/>
          </p:cNvSpPr>
          <p:nvPr/>
        </p:nvSpPr>
        <p:spPr bwMode="auto">
          <a:xfrm>
            <a:off x="3698905" y="4239196"/>
            <a:ext cx="1746184" cy="400110"/>
          </a:xfrm>
          <a:prstGeom prst="rect">
            <a:avLst/>
          </a:prstGeom>
          <a:noFill/>
          <a:ln w="9525">
            <a:noFill/>
            <a:miter lim="800000"/>
            <a:headEnd/>
            <a:tailEnd/>
          </a:ln>
        </p:spPr>
        <p:txBody>
          <a:bodyPr wrap="none">
            <a:prstTxWarp prst="textNoShape">
              <a:avLst/>
            </a:prstTxWarp>
            <a:spAutoFit/>
          </a:bodyPr>
          <a:lstStyle/>
          <a:p>
            <a:r>
              <a:rPr lang="en-US" dirty="0">
                <a:latin typeface="Avenir Book" panose="02000503020000020003" pitchFamily="2" charset="0"/>
              </a:rPr>
              <a:t>Neuroscience</a:t>
            </a:r>
          </a:p>
        </p:txBody>
      </p:sp>
      <p:pic>
        <p:nvPicPr>
          <p:cNvPr id="20" name="Picture 4" descr="page0001">
            <a:extLst>
              <a:ext uri="{FF2B5EF4-FFF2-40B4-BE49-F238E27FC236}">
                <a16:creationId xmlns:a16="http://schemas.microsoft.com/office/drawing/2014/main" id="{75B04335-6737-8445-A14D-A72F7A27D050}"/>
              </a:ext>
            </a:extLst>
          </p:cNvPr>
          <p:cNvPicPr>
            <a:picLocks noChangeAspect="1" noChangeArrowheads="1"/>
          </p:cNvPicPr>
          <p:nvPr/>
        </p:nvPicPr>
        <p:blipFill>
          <a:blip r:embed="rId4"/>
          <a:srcRect/>
          <a:stretch>
            <a:fillRect/>
          </a:stretch>
        </p:blipFill>
        <p:spPr bwMode="auto">
          <a:xfrm>
            <a:off x="7159839" y="608025"/>
            <a:ext cx="1491058" cy="1970386"/>
          </a:xfrm>
          <a:prstGeom prst="rect">
            <a:avLst/>
          </a:prstGeom>
          <a:noFill/>
          <a:ln w="9525">
            <a:noFill/>
            <a:miter lim="800000"/>
            <a:headEnd/>
            <a:tailEnd/>
          </a:ln>
        </p:spPr>
      </p:pic>
    </p:spTree>
    <p:extLst>
      <p:ext uri="{BB962C8B-B14F-4D97-AF65-F5344CB8AC3E}">
        <p14:creationId xmlns:p14="http://schemas.microsoft.com/office/powerpoint/2010/main" val="15085599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C775AC7-4D91-4C46-8166-CB32E8816A95}"/>
              </a:ext>
            </a:extLst>
          </p:cNvPr>
          <p:cNvSpPr>
            <a:spLocks noGrp="1" noChangeArrowheads="1"/>
          </p:cNvSpPr>
          <p:nvPr>
            <p:ph type="body" idx="1"/>
          </p:nvPr>
        </p:nvSpPr>
        <p:spPr>
          <a:xfrm>
            <a:off x="0" y="1917700"/>
            <a:ext cx="9144000" cy="4025900"/>
          </a:xfrm>
        </p:spPr>
        <p:txBody>
          <a:bodyPr/>
          <a:lstStyle/>
          <a:p>
            <a:pPr>
              <a:lnSpc>
                <a:spcPct val="80000"/>
              </a:lnSpc>
              <a:buFontTx/>
              <a:buNone/>
              <a:defRPr/>
            </a:pPr>
            <a:endParaRPr lang="en-US" sz="1200" b="1" dirty="0">
              <a:latin typeface="Century" pitchFamily="-65" charset="0"/>
              <a:sym typeface="Tahoma" charset="0"/>
            </a:endParaRPr>
          </a:p>
          <a:p>
            <a:pPr marL="446088" lvl="1" indent="0">
              <a:lnSpc>
                <a:spcPct val="80000"/>
              </a:lnSpc>
              <a:buFont typeface="Wingdings" pitchFamily="2" charset="2"/>
              <a:buNone/>
              <a:defRPr/>
            </a:pPr>
            <a:endParaRPr lang="en-US" sz="4000" dirty="0">
              <a:latin typeface="+mj-lt"/>
              <a:sym typeface="Tahoma" charset="0"/>
            </a:endParaRPr>
          </a:p>
          <a:p>
            <a:pPr marL="446088" lvl="1" indent="0">
              <a:lnSpc>
                <a:spcPct val="80000"/>
              </a:lnSpc>
              <a:buFont typeface="Wingdings" pitchFamily="2" charset="2"/>
              <a:buNone/>
              <a:defRPr/>
            </a:pPr>
            <a:r>
              <a:rPr lang="en-US" sz="4000" dirty="0">
                <a:latin typeface="+mj-lt"/>
                <a:sym typeface="Tahoma" charset="0"/>
              </a:rPr>
              <a:t>The fearless expectation and support for all  students to demonstrate high intellectual performance </a:t>
            </a:r>
            <a:r>
              <a:rPr lang="en-US" sz="4000" dirty="0">
                <a:solidFill>
                  <a:srgbClr val="7030A0"/>
                </a:solidFill>
                <a:latin typeface="+mj-lt"/>
                <a:sym typeface="Tahoma" charset="0"/>
              </a:rPr>
              <a:t>(H.I.P.)</a:t>
            </a:r>
          </a:p>
        </p:txBody>
      </p:sp>
      <p:sp>
        <p:nvSpPr>
          <p:cNvPr id="48130" name="AutoShape 3">
            <a:extLst>
              <a:ext uri="{FF2B5EF4-FFF2-40B4-BE49-F238E27FC236}">
                <a16:creationId xmlns:a16="http://schemas.microsoft.com/office/drawing/2014/main" id="{83835999-1306-694C-B2EC-10CE9CF1BEC7}"/>
              </a:ext>
            </a:extLst>
          </p:cNvPr>
          <p:cNvSpPr>
            <a:spLocks noChangeArrowheads="1" noChangeShapeType="1" noTextEdit="1"/>
          </p:cNvSpPr>
          <p:nvPr/>
        </p:nvSpPr>
        <p:spPr bwMode="auto">
          <a:xfrm>
            <a:off x="990600" y="533400"/>
            <a:ext cx="7543800" cy="1346200"/>
          </a:xfrm>
          <a:prstGeom prst="rect">
            <a:avLst/>
          </a:prstGeom>
        </p:spPr>
        <p:txBody>
          <a:bodyPr wrap="none" fromWordArt="1">
            <a:prstTxWarp prst="textTriangle">
              <a:avLst>
                <a:gd name="adj" fmla="val 52000"/>
              </a:avLst>
            </a:prstTxWarp>
            <a:scene3d>
              <a:camera prst="legacyObliqueTopLeft"/>
              <a:lightRig rig="legacyNormal3" dir="r"/>
            </a:scene3d>
            <a:sp3d extrusionH="201600" prstMaterial="legacyMatte">
              <a:extrusionClr>
                <a:srgbClr val="0066CC"/>
              </a:extrusionClr>
              <a:contourClr>
                <a:srgbClr val="FFFFCC"/>
              </a:contourClr>
            </a:sp3d>
          </a:bodyPr>
          <a:lstStyle/>
          <a:p>
            <a:r>
              <a:rPr lang="en-US" sz="6600" kern="10" dirty="0">
                <a:ln w="9525">
                  <a:round/>
                  <a:headEnd/>
                  <a:tailEnd/>
                </a:ln>
                <a:solidFill>
                  <a:srgbClr val="7030A0"/>
                </a:solidFill>
                <a:latin typeface="+mj-lt"/>
                <a:ea typeface="+mj-lt"/>
                <a:cs typeface="+mj-lt"/>
              </a:rPr>
              <a:t>PEDAGOGY of CONFIDENCE </a:t>
            </a:r>
          </a:p>
        </p:txBody>
      </p:sp>
    </p:spTree>
    <p:extLst>
      <p:ext uri="{BB962C8B-B14F-4D97-AF65-F5344CB8AC3E}">
        <p14:creationId xmlns:p14="http://schemas.microsoft.com/office/powerpoint/2010/main" val="3372183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E91BCE24-C98A-514F-BE83-A83AAB7915A6}"/>
              </a:ext>
            </a:extLst>
          </p:cNvPr>
          <p:cNvSpPr>
            <a:spLocks noGrp="1" noChangeArrowheads="1"/>
          </p:cNvSpPr>
          <p:nvPr>
            <p:ph type="title"/>
          </p:nvPr>
        </p:nvSpPr>
        <p:spPr/>
        <p:txBody>
          <a:bodyPr/>
          <a:lstStyle/>
          <a:p>
            <a:pPr algn="ctr" eaLnBrk="1" hangingPunct="1"/>
            <a:r>
              <a:rPr lang="en-US" altLang="en-US" sz="4800" dirty="0">
                <a:latin typeface="Avenir Book" panose="02000503020000020003" pitchFamily="2" charset="0"/>
                <a:sym typeface="Arial" panose="020B0604020202020204" pitchFamily="34" charset="0"/>
              </a:rPr>
              <a:t>On Building Relationships</a:t>
            </a:r>
          </a:p>
        </p:txBody>
      </p:sp>
      <p:sp>
        <p:nvSpPr>
          <p:cNvPr id="41986" name="Content Placeholder 2">
            <a:extLst>
              <a:ext uri="{FF2B5EF4-FFF2-40B4-BE49-F238E27FC236}">
                <a16:creationId xmlns:a16="http://schemas.microsoft.com/office/drawing/2014/main" id="{A63412B8-1061-E642-BFC8-07E4CA113641}"/>
              </a:ext>
            </a:extLst>
          </p:cNvPr>
          <p:cNvSpPr>
            <a:spLocks noGrp="1" noChangeArrowheads="1"/>
          </p:cNvSpPr>
          <p:nvPr>
            <p:ph idx="1"/>
          </p:nvPr>
        </p:nvSpPr>
        <p:spPr>
          <a:xfrm>
            <a:off x="304800" y="1825625"/>
            <a:ext cx="8610600" cy="4351338"/>
          </a:xfrm>
        </p:spPr>
        <p:txBody>
          <a:bodyPr/>
          <a:lstStyle/>
          <a:p>
            <a:pPr marL="0" indent="0" eaLnBrk="1" hangingPunct="1">
              <a:spcBef>
                <a:spcPct val="0"/>
              </a:spcBef>
              <a:buFontTx/>
              <a:buNone/>
            </a:pPr>
            <a:r>
              <a:rPr lang="en-US" altLang="en-US" sz="4800" dirty="0">
                <a:latin typeface="Avenir Book" panose="02000503020000020003" pitchFamily="2" charset="0"/>
                <a:sym typeface="Tahoma" panose="020B0604030504040204" pitchFamily="34" charset="0"/>
              </a:rPr>
              <a:t>“No </a:t>
            </a:r>
            <a:r>
              <a:rPr lang="en-US" altLang="en-US" sz="4800" dirty="0">
                <a:solidFill>
                  <a:srgbClr val="0070C0"/>
                </a:solidFill>
                <a:latin typeface="Avenir Book" panose="02000503020000020003" pitchFamily="2" charset="0"/>
                <a:sym typeface="Tahoma" panose="020B0604030504040204" pitchFamily="34" charset="0"/>
              </a:rPr>
              <a:t>significant learning </a:t>
            </a:r>
            <a:r>
              <a:rPr lang="en-US" altLang="en-US" sz="4800" dirty="0">
                <a:latin typeface="Avenir Book" panose="02000503020000020003" pitchFamily="2" charset="0"/>
                <a:sym typeface="Tahoma" panose="020B0604030504040204" pitchFamily="34" charset="0"/>
              </a:rPr>
              <a:t>can take place without </a:t>
            </a:r>
            <a:r>
              <a:rPr lang="en-US" altLang="en-US" sz="4800" dirty="0">
                <a:solidFill>
                  <a:srgbClr val="0070C0"/>
                </a:solidFill>
                <a:latin typeface="Avenir Book" panose="02000503020000020003" pitchFamily="2" charset="0"/>
                <a:sym typeface="Tahoma" panose="020B0604030504040204" pitchFamily="34" charset="0"/>
              </a:rPr>
              <a:t>significant relationships</a:t>
            </a:r>
            <a:r>
              <a:rPr lang="en-US" altLang="en-US" sz="4800" dirty="0">
                <a:latin typeface="Avenir Book" panose="02000503020000020003" pitchFamily="2" charset="0"/>
                <a:sym typeface="Tahoma" panose="020B0604030504040204" pitchFamily="34" charset="0"/>
              </a:rPr>
              <a:t>.”</a:t>
            </a:r>
          </a:p>
          <a:p>
            <a:pPr marL="0" indent="0" eaLnBrk="1" hangingPunct="1">
              <a:spcBef>
                <a:spcPct val="0"/>
              </a:spcBef>
              <a:buFontTx/>
              <a:buNone/>
            </a:pPr>
            <a:endParaRPr lang="en-US" altLang="en-US" dirty="0">
              <a:sym typeface="Tahoma" panose="020B0604030504040204" pitchFamily="34" charset="0"/>
            </a:endParaRPr>
          </a:p>
          <a:p>
            <a:pPr marL="0" indent="0" eaLnBrk="1" hangingPunct="1">
              <a:spcBef>
                <a:spcPct val="0"/>
              </a:spcBef>
              <a:buFontTx/>
              <a:buNone/>
            </a:pPr>
            <a:r>
              <a:rPr lang="en-US" altLang="en-US" sz="2000" dirty="0">
                <a:latin typeface="Avenir Book" panose="02000503020000020003" pitchFamily="2" charset="0"/>
                <a:sym typeface="Tahoma" panose="020B0604030504040204" pitchFamily="34" charset="0"/>
              </a:rPr>
              <a:t>   									-Dr. James Comer</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B4842EAF-889B-5F4B-9393-E2C1A5F38B50}"/>
              </a:ext>
            </a:extLst>
          </p:cNvPr>
          <p:cNvSpPr>
            <a:spLocks noGrp="1" noChangeArrowheads="1"/>
          </p:cNvSpPr>
          <p:nvPr>
            <p:ph type="ctrTitle"/>
          </p:nvPr>
        </p:nvSpPr>
        <p:spPr>
          <a:xfrm>
            <a:off x="-76200" y="381000"/>
            <a:ext cx="9296400" cy="1143000"/>
          </a:xfrm>
        </p:spPr>
        <p:txBody>
          <a:bodyPr/>
          <a:lstStyle/>
          <a:p>
            <a:pPr indent="39688" eaLnBrk="1" hangingPunct="1"/>
            <a:r>
              <a:rPr lang="en-US" altLang="en-US" sz="5400" dirty="0">
                <a:latin typeface="Avenir Book" panose="02000503020000020003" pitchFamily="2" charset="0"/>
                <a:sym typeface="Arial" panose="020B0604020202020204" pitchFamily="34" charset="0"/>
              </a:rPr>
              <a:t>Community Builder</a:t>
            </a:r>
          </a:p>
        </p:txBody>
      </p:sp>
      <p:sp>
        <p:nvSpPr>
          <p:cNvPr id="6" name="Rectangle 2">
            <a:extLst>
              <a:ext uri="{FF2B5EF4-FFF2-40B4-BE49-F238E27FC236}">
                <a16:creationId xmlns:a16="http://schemas.microsoft.com/office/drawing/2014/main" id="{AD3CD805-A9AD-6A49-BBC0-FFE246381976}"/>
              </a:ext>
            </a:extLst>
          </p:cNvPr>
          <p:cNvSpPr txBox="1">
            <a:spLocks noChangeArrowheads="1"/>
          </p:cNvSpPr>
          <p:nvPr/>
        </p:nvSpPr>
        <p:spPr>
          <a:xfrm>
            <a:off x="152400" y="2057400"/>
            <a:ext cx="9144000" cy="990600"/>
          </a:xfrm>
          <a:prstGeom prst="rect">
            <a:avLst/>
          </a:prstGeom>
        </p:spPr>
        <p:txBody>
          <a:bodyPr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fontAlgn="auto">
              <a:spcAft>
                <a:spcPts val="0"/>
              </a:spcAft>
              <a:defRPr/>
            </a:pPr>
            <a:r>
              <a:rPr lang="en-US" sz="4800" dirty="0">
                <a:solidFill>
                  <a:srgbClr val="0070C0"/>
                </a:solidFill>
                <a:latin typeface="Avenir Book" panose="02000503020000020003" pitchFamily="2" charset="0"/>
              </a:rPr>
              <a:t>I Know for Sure</a:t>
            </a:r>
            <a:endParaRPr lang="en-US" sz="4800" dirty="0">
              <a:latin typeface="Avenir Book" panose="02000503020000020003" pitchFamily="2" charset="0"/>
            </a:endParaRPr>
          </a:p>
        </p:txBody>
      </p:sp>
      <p:pic>
        <p:nvPicPr>
          <p:cNvPr id="5" name="Picture 4">
            <a:extLst>
              <a:ext uri="{FF2B5EF4-FFF2-40B4-BE49-F238E27FC236}">
                <a16:creationId xmlns:a16="http://schemas.microsoft.com/office/drawing/2014/main" id="{6172111C-7827-9E4F-A8CA-287479114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FC4182BC-1FE9-F54B-9004-4687BA395BD9}"/>
              </a:ext>
            </a:extLst>
          </p:cNvPr>
          <p:cNvSpPr>
            <a:spLocks noGrp="1" noChangeArrowheads="1"/>
          </p:cNvSpPr>
          <p:nvPr>
            <p:ph type="title"/>
          </p:nvPr>
        </p:nvSpPr>
        <p:spPr>
          <a:xfrm>
            <a:off x="38100" y="269875"/>
            <a:ext cx="9144000" cy="990600"/>
          </a:xfrm>
        </p:spPr>
        <p:txBody>
          <a:bodyPr rtlCol="0">
            <a:normAutofit/>
          </a:bodyPr>
          <a:lstStyle/>
          <a:p>
            <a:pPr algn="ctr" eaLnBrk="1" fontAlgn="auto" hangingPunct="1">
              <a:spcAft>
                <a:spcPts val="0"/>
              </a:spcAft>
              <a:defRPr/>
            </a:pPr>
            <a:r>
              <a:rPr lang="en-US" sz="4300" dirty="0">
                <a:latin typeface="Avenir Book" panose="02000503020000020003" pitchFamily="2" charset="0"/>
              </a:rPr>
              <a:t>I Know For Sure- </a:t>
            </a:r>
            <a:r>
              <a:rPr lang="en-US" sz="3200" dirty="0">
                <a:solidFill>
                  <a:srgbClr val="0070C0"/>
                </a:solidFill>
                <a:latin typeface="Avenir Book" panose="02000503020000020003" pitchFamily="2" charset="0"/>
              </a:rPr>
              <a:t>The Steps</a:t>
            </a:r>
          </a:p>
        </p:txBody>
      </p:sp>
      <p:sp>
        <p:nvSpPr>
          <p:cNvPr id="161795" name="Rectangle 3">
            <a:extLst>
              <a:ext uri="{FF2B5EF4-FFF2-40B4-BE49-F238E27FC236}">
                <a16:creationId xmlns:a16="http://schemas.microsoft.com/office/drawing/2014/main" id="{F4C139D6-1952-A54F-AE76-5BE0C0A03FAD}"/>
              </a:ext>
            </a:extLst>
          </p:cNvPr>
          <p:cNvSpPr>
            <a:spLocks noGrp="1" noChangeArrowheads="1"/>
          </p:cNvSpPr>
          <p:nvPr>
            <p:ph type="body" idx="1"/>
          </p:nvPr>
        </p:nvSpPr>
        <p:spPr>
          <a:xfrm>
            <a:off x="304800" y="1295400"/>
            <a:ext cx="8610600" cy="1981200"/>
          </a:xfrm>
        </p:spPr>
        <p:txBody>
          <a:bodyPr rtlCol="0">
            <a:normAutofit/>
          </a:bodyPr>
          <a:lstStyle/>
          <a:p>
            <a:pPr eaLnBrk="1" hangingPunct="1">
              <a:defRPr/>
            </a:pPr>
            <a:r>
              <a:rPr lang="en-US" altLang="en-US" sz="3200" dirty="0">
                <a:latin typeface="Avenir Book" panose="02000503020000020003" pitchFamily="2" charset="0"/>
              </a:rPr>
              <a:t>Take 1 </a:t>
            </a:r>
            <a:r>
              <a:rPr lang="en-US" altLang="en-US" sz="3200" i="1" dirty="0">
                <a:solidFill>
                  <a:srgbClr val="B70F1C"/>
                </a:solidFill>
                <a:latin typeface="Avenir Book" panose="02000503020000020003" pitchFamily="2" charset="0"/>
              </a:rPr>
              <a:t>silent</a:t>
            </a:r>
            <a:r>
              <a:rPr lang="en-US" altLang="en-US" sz="3200" dirty="0">
                <a:latin typeface="Avenir Book" panose="02000503020000020003" pitchFamily="2" charset="0"/>
              </a:rPr>
              <a:t> minute to reflect on a powerful quote that drives your practice and why it resonates with you.</a:t>
            </a:r>
          </a:p>
          <a:p>
            <a:pPr eaLnBrk="1" hangingPunct="1">
              <a:defRPr/>
            </a:pPr>
            <a:r>
              <a:rPr lang="en-US" altLang="en-US" sz="3200" dirty="0">
                <a:latin typeface="Avenir Book" panose="02000503020000020003" pitchFamily="2" charset="0"/>
              </a:rPr>
              <a:t>Write about your quote using this frame.</a:t>
            </a:r>
          </a:p>
        </p:txBody>
      </p:sp>
      <p:sp>
        <p:nvSpPr>
          <p:cNvPr id="2" name="TextBox 1">
            <a:extLst>
              <a:ext uri="{FF2B5EF4-FFF2-40B4-BE49-F238E27FC236}">
                <a16:creationId xmlns:a16="http://schemas.microsoft.com/office/drawing/2014/main" id="{8025499C-282F-9B40-8EF8-944721BE7A68}"/>
              </a:ext>
            </a:extLst>
          </p:cNvPr>
          <p:cNvSpPr txBox="1"/>
          <p:nvPr/>
        </p:nvSpPr>
        <p:spPr>
          <a:xfrm>
            <a:off x="190500" y="3581401"/>
            <a:ext cx="8839200" cy="1384995"/>
          </a:xfrm>
          <a:prstGeom prst="rect">
            <a:avLst/>
          </a:prstGeom>
          <a:noFill/>
        </p:spPr>
        <p:txBody>
          <a:bodyPr wrap="square" rtlCol="0">
            <a:spAutoFit/>
          </a:bodyPr>
          <a:lstStyle/>
          <a:p>
            <a:r>
              <a:rPr lang="en-US" sz="2800" i="1" dirty="0">
                <a:latin typeface="Avenir Book" panose="02000503020000020003" pitchFamily="2" charset="0"/>
              </a:rPr>
              <a:t>____________ said “____________________________.”</a:t>
            </a:r>
            <a:br>
              <a:rPr lang="en-US" sz="2800" i="1" dirty="0">
                <a:latin typeface="Avenir Book" panose="02000503020000020003" pitchFamily="2" charset="0"/>
              </a:rPr>
            </a:br>
            <a:endParaRPr lang="en-US" sz="2800" i="1" dirty="0">
              <a:latin typeface="Avenir Book" panose="02000503020000020003" pitchFamily="2" charset="0"/>
            </a:endParaRPr>
          </a:p>
          <a:p>
            <a:r>
              <a:rPr lang="en-US" sz="2800" i="1" dirty="0">
                <a:latin typeface="Avenir Book" panose="02000503020000020003" pitchFamily="2" charset="0"/>
              </a:rPr>
              <a:t>I know, for sure, that ____________________________.</a:t>
            </a:r>
          </a:p>
        </p:txBody>
      </p:sp>
      <p:pic>
        <p:nvPicPr>
          <p:cNvPr id="5" name="Picture 4">
            <a:extLst>
              <a:ext uri="{FF2B5EF4-FFF2-40B4-BE49-F238E27FC236}">
                <a16:creationId xmlns:a16="http://schemas.microsoft.com/office/drawing/2014/main" id="{486FE83D-3861-FB43-9B28-2786EFE37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 calcmode="lin" valueType="num">
                                      <p:cBhvr additive="base">
                                        <p:cTn id="7" dur="500" fill="hold"/>
                                        <p:tgtEl>
                                          <p:spTgt spid="161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1795">
                                            <p:txEl>
                                              <p:pRg st="1" end="1"/>
                                            </p:txEl>
                                          </p:spTgt>
                                        </p:tgtEl>
                                        <p:attrNameLst>
                                          <p:attrName>style.visibility</p:attrName>
                                        </p:attrNameLst>
                                      </p:cBhvr>
                                      <p:to>
                                        <p:strVal val="visible"/>
                                      </p:to>
                                    </p:set>
                                    <p:anim calcmode="lin" valueType="num">
                                      <p:cBhvr additive="base">
                                        <p:cTn id="13" dur="500" fill="hold"/>
                                        <p:tgtEl>
                                          <p:spTgt spid="161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FC4182BC-1FE9-F54B-9004-4687BA395BD9}"/>
              </a:ext>
            </a:extLst>
          </p:cNvPr>
          <p:cNvSpPr>
            <a:spLocks noGrp="1" noChangeArrowheads="1"/>
          </p:cNvSpPr>
          <p:nvPr>
            <p:ph type="title"/>
          </p:nvPr>
        </p:nvSpPr>
        <p:spPr>
          <a:xfrm>
            <a:off x="38100" y="269875"/>
            <a:ext cx="9144000" cy="990600"/>
          </a:xfrm>
        </p:spPr>
        <p:txBody>
          <a:bodyPr rtlCol="0">
            <a:normAutofit/>
          </a:bodyPr>
          <a:lstStyle/>
          <a:p>
            <a:pPr algn="ctr" eaLnBrk="1" fontAlgn="auto" hangingPunct="1">
              <a:spcAft>
                <a:spcPts val="0"/>
              </a:spcAft>
              <a:defRPr/>
            </a:pPr>
            <a:r>
              <a:rPr lang="en-US" sz="4300" dirty="0">
                <a:latin typeface="+mn-lt"/>
              </a:rPr>
              <a:t>I Know For Sure- </a:t>
            </a:r>
            <a:r>
              <a:rPr lang="en-US" sz="3200" dirty="0">
                <a:solidFill>
                  <a:srgbClr val="0070C0"/>
                </a:solidFill>
                <a:latin typeface="+mn-lt"/>
              </a:rPr>
              <a:t>An Example</a:t>
            </a:r>
          </a:p>
        </p:txBody>
      </p:sp>
      <p:sp>
        <p:nvSpPr>
          <p:cNvPr id="2" name="TextBox 1">
            <a:extLst>
              <a:ext uri="{FF2B5EF4-FFF2-40B4-BE49-F238E27FC236}">
                <a16:creationId xmlns:a16="http://schemas.microsoft.com/office/drawing/2014/main" id="{8025499C-282F-9B40-8EF8-944721BE7A68}"/>
              </a:ext>
            </a:extLst>
          </p:cNvPr>
          <p:cNvSpPr txBox="1"/>
          <p:nvPr/>
        </p:nvSpPr>
        <p:spPr>
          <a:xfrm>
            <a:off x="152400" y="1524000"/>
            <a:ext cx="8839200" cy="3108543"/>
          </a:xfrm>
          <a:prstGeom prst="rect">
            <a:avLst/>
          </a:prstGeom>
          <a:noFill/>
        </p:spPr>
        <p:txBody>
          <a:bodyPr wrap="square" rtlCol="0">
            <a:spAutoFit/>
          </a:bodyPr>
          <a:lstStyle/>
          <a:p>
            <a:r>
              <a:rPr lang="en-US" sz="2800" i="1" dirty="0">
                <a:latin typeface="Avenir Book" panose="02000503020000020003" pitchFamily="2" charset="0"/>
              </a:rPr>
              <a:t>Bob Marley said, “You don’t know how strong you are until being strong is your only choice.”</a:t>
            </a:r>
            <a:br>
              <a:rPr lang="en-US" sz="2800" i="1" dirty="0">
                <a:latin typeface="Avenir Book" panose="02000503020000020003" pitchFamily="2" charset="0"/>
              </a:rPr>
            </a:br>
            <a:endParaRPr lang="en-US" sz="2800" i="1" dirty="0">
              <a:latin typeface="Avenir Book" panose="02000503020000020003" pitchFamily="2" charset="0"/>
            </a:endParaRPr>
          </a:p>
          <a:p>
            <a:r>
              <a:rPr lang="en-US" sz="2800" i="1" dirty="0">
                <a:latin typeface="Avenir Book" panose="02000503020000020003" pitchFamily="2" charset="0"/>
              </a:rPr>
              <a:t>I know, for sure, that educators are amazingly strong and remarkably resilient. The world changed and we pivoted to ensure that children get the education they’re entitled to.</a:t>
            </a:r>
          </a:p>
        </p:txBody>
      </p:sp>
      <p:pic>
        <p:nvPicPr>
          <p:cNvPr id="5" name="Picture 4">
            <a:extLst>
              <a:ext uri="{FF2B5EF4-FFF2-40B4-BE49-F238E27FC236}">
                <a16:creationId xmlns:a16="http://schemas.microsoft.com/office/drawing/2014/main" id="{486FE83D-3861-FB43-9B28-2786EFE37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091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27DB3-F72C-D043-BEE5-A6EEA084824F}"/>
              </a:ext>
            </a:extLst>
          </p:cNvPr>
          <p:cNvSpPr>
            <a:spLocks noGrp="1"/>
          </p:cNvSpPr>
          <p:nvPr>
            <p:ph type="title"/>
          </p:nvPr>
        </p:nvSpPr>
        <p:spPr>
          <a:xfrm>
            <a:off x="18197" y="46506"/>
            <a:ext cx="7387313" cy="723459"/>
          </a:xfrm>
        </p:spPr>
        <p:txBody>
          <a:bodyPr anchor="b">
            <a:normAutofit/>
          </a:bodyPr>
          <a:lstStyle/>
          <a:p>
            <a:r>
              <a:rPr lang="en-US" sz="4050" dirty="0">
                <a:latin typeface="Avenir Book" panose="02000503020000020003" pitchFamily="2" charset="0"/>
                <a:ea typeface="Palatino" pitchFamily="2" charset="77"/>
              </a:rPr>
              <a:t>Today: In 3 Parts</a:t>
            </a:r>
          </a:p>
        </p:txBody>
      </p:sp>
      <p:sp>
        <p:nvSpPr>
          <p:cNvPr id="3" name="Content Placeholder 2">
            <a:extLst>
              <a:ext uri="{FF2B5EF4-FFF2-40B4-BE49-F238E27FC236}">
                <a16:creationId xmlns:a16="http://schemas.microsoft.com/office/drawing/2014/main" id="{5FD80071-7D32-9D41-B4EE-3EE51FFA5219}"/>
              </a:ext>
            </a:extLst>
          </p:cNvPr>
          <p:cNvSpPr>
            <a:spLocks noGrp="1"/>
          </p:cNvSpPr>
          <p:nvPr>
            <p:ph idx="1"/>
          </p:nvPr>
        </p:nvSpPr>
        <p:spPr>
          <a:xfrm>
            <a:off x="457200" y="5105400"/>
            <a:ext cx="7387313" cy="3810000"/>
          </a:xfrm>
        </p:spPr>
        <p:txBody>
          <a:bodyPr anchor="t">
            <a:normAutofit/>
          </a:bodyPr>
          <a:lstStyle/>
          <a:p>
            <a:pPr marL="0" indent="0">
              <a:buNone/>
            </a:pPr>
            <a:br>
              <a:rPr lang="en-US" b="1" dirty="0"/>
            </a:br>
            <a:endParaRPr lang="en-US" dirty="0"/>
          </a:p>
          <a:p>
            <a:pPr marL="0" indent="0">
              <a:buNone/>
            </a:pPr>
            <a:br>
              <a:rPr lang="en-US" b="1" dirty="0"/>
            </a:br>
            <a:endParaRPr lang="en-US" sz="1500" dirty="0">
              <a:latin typeface="Avenir Book" panose="02000503020000020003" pitchFamily="2" charset="0"/>
              <a:ea typeface="Palatino" pitchFamily="2" charset="77"/>
            </a:endParaRPr>
          </a:p>
          <a:p>
            <a:endParaRPr lang="en-US" sz="1500" dirty="0"/>
          </a:p>
        </p:txBody>
      </p:sp>
      <p:sp>
        <p:nvSpPr>
          <p:cNvPr id="4" name="Rectangle 3">
            <a:extLst>
              <a:ext uri="{FF2B5EF4-FFF2-40B4-BE49-F238E27FC236}">
                <a16:creationId xmlns:a16="http://schemas.microsoft.com/office/drawing/2014/main" id="{03B22BCC-FD6D-964A-AAFB-274165742B2B}"/>
              </a:ext>
            </a:extLst>
          </p:cNvPr>
          <p:cNvSpPr/>
          <p:nvPr/>
        </p:nvSpPr>
        <p:spPr>
          <a:xfrm>
            <a:off x="4482913" y="3290501"/>
            <a:ext cx="237566" cy="369332"/>
          </a:xfrm>
          <a:prstGeom prst="rect">
            <a:avLst/>
          </a:prstGeom>
        </p:spPr>
        <p:txBody>
          <a:bodyPr wrap="none">
            <a:spAutoFit/>
          </a:bodyPr>
          <a:lstStyle/>
          <a:p>
            <a:r>
              <a:rPr lang="en-US" dirty="0">
                <a:solidFill>
                  <a:srgbClr val="000000"/>
                </a:solidFill>
              </a:rPr>
              <a:t> </a:t>
            </a:r>
            <a:endParaRPr lang="en-US" dirty="0"/>
          </a:p>
        </p:txBody>
      </p:sp>
      <p:sp>
        <p:nvSpPr>
          <p:cNvPr id="5" name="Rectangle 4">
            <a:extLst>
              <a:ext uri="{FF2B5EF4-FFF2-40B4-BE49-F238E27FC236}">
                <a16:creationId xmlns:a16="http://schemas.microsoft.com/office/drawing/2014/main" id="{8442F819-7E49-3D4E-990B-5A16D5C5C30E}"/>
              </a:ext>
            </a:extLst>
          </p:cNvPr>
          <p:cNvSpPr/>
          <p:nvPr/>
        </p:nvSpPr>
        <p:spPr>
          <a:xfrm>
            <a:off x="4482913" y="3290501"/>
            <a:ext cx="237566" cy="369332"/>
          </a:xfrm>
          <a:prstGeom prst="rect">
            <a:avLst/>
          </a:prstGeom>
        </p:spPr>
        <p:txBody>
          <a:bodyPr wrap="none">
            <a:spAutoFit/>
          </a:bodyPr>
          <a:lstStyle/>
          <a:p>
            <a:r>
              <a:rPr lang="en-US" dirty="0">
                <a:solidFill>
                  <a:srgbClr val="000000"/>
                </a:solidFill>
              </a:rPr>
              <a:t> </a:t>
            </a:r>
            <a:endParaRPr lang="en-US" dirty="0"/>
          </a:p>
        </p:txBody>
      </p:sp>
      <p:pic>
        <p:nvPicPr>
          <p:cNvPr id="13" name="Picture 12">
            <a:extLst>
              <a:ext uri="{FF2B5EF4-FFF2-40B4-BE49-F238E27FC236}">
                <a16:creationId xmlns:a16="http://schemas.microsoft.com/office/drawing/2014/main" id="{75D7231A-0BF5-1247-98ED-BA05C1967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B9C21C2-D209-3341-B986-699E9DE19027}"/>
              </a:ext>
            </a:extLst>
          </p:cNvPr>
          <p:cNvSpPr txBox="1"/>
          <p:nvPr/>
        </p:nvSpPr>
        <p:spPr>
          <a:xfrm>
            <a:off x="228600" y="1083200"/>
            <a:ext cx="8610600" cy="1600438"/>
          </a:xfrm>
          <a:custGeom>
            <a:avLst/>
            <a:gdLst>
              <a:gd name="connsiteX0" fmla="*/ 0 w 8610600"/>
              <a:gd name="connsiteY0" fmla="*/ 0 h 1600438"/>
              <a:gd name="connsiteX1" fmla="*/ 487934 w 8610600"/>
              <a:gd name="connsiteY1" fmla="*/ 0 h 1600438"/>
              <a:gd name="connsiteX2" fmla="*/ 803656 w 8610600"/>
              <a:gd name="connsiteY2" fmla="*/ 0 h 1600438"/>
              <a:gd name="connsiteX3" fmla="*/ 1549908 w 8610600"/>
              <a:gd name="connsiteY3" fmla="*/ 0 h 1600438"/>
              <a:gd name="connsiteX4" fmla="*/ 2037842 w 8610600"/>
              <a:gd name="connsiteY4" fmla="*/ 0 h 1600438"/>
              <a:gd name="connsiteX5" fmla="*/ 2525776 w 8610600"/>
              <a:gd name="connsiteY5" fmla="*/ 0 h 1600438"/>
              <a:gd name="connsiteX6" fmla="*/ 3272028 w 8610600"/>
              <a:gd name="connsiteY6" fmla="*/ 0 h 1600438"/>
              <a:gd name="connsiteX7" fmla="*/ 3673856 w 8610600"/>
              <a:gd name="connsiteY7" fmla="*/ 0 h 1600438"/>
              <a:gd name="connsiteX8" fmla="*/ 4420108 w 8610600"/>
              <a:gd name="connsiteY8" fmla="*/ 0 h 1600438"/>
              <a:gd name="connsiteX9" fmla="*/ 5166360 w 8610600"/>
              <a:gd name="connsiteY9" fmla="*/ 0 h 1600438"/>
              <a:gd name="connsiteX10" fmla="*/ 5740400 w 8610600"/>
              <a:gd name="connsiteY10" fmla="*/ 0 h 1600438"/>
              <a:gd name="connsiteX11" fmla="*/ 6486652 w 8610600"/>
              <a:gd name="connsiteY11" fmla="*/ 0 h 1600438"/>
              <a:gd name="connsiteX12" fmla="*/ 6974586 w 8610600"/>
              <a:gd name="connsiteY12" fmla="*/ 0 h 1600438"/>
              <a:gd name="connsiteX13" fmla="*/ 7462520 w 8610600"/>
              <a:gd name="connsiteY13" fmla="*/ 0 h 1600438"/>
              <a:gd name="connsiteX14" fmla="*/ 8122666 w 8610600"/>
              <a:gd name="connsiteY14" fmla="*/ 0 h 1600438"/>
              <a:gd name="connsiteX15" fmla="*/ 8610600 w 8610600"/>
              <a:gd name="connsiteY15" fmla="*/ 0 h 1600438"/>
              <a:gd name="connsiteX16" fmla="*/ 8610600 w 8610600"/>
              <a:gd name="connsiteY16" fmla="*/ 565488 h 1600438"/>
              <a:gd name="connsiteX17" fmla="*/ 8610600 w 8610600"/>
              <a:gd name="connsiteY17" fmla="*/ 1114972 h 1600438"/>
              <a:gd name="connsiteX18" fmla="*/ 8610600 w 8610600"/>
              <a:gd name="connsiteY18" fmla="*/ 1600438 h 1600438"/>
              <a:gd name="connsiteX19" fmla="*/ 7950454 w 8610600"/>
              <a:gd name="connsiteY19" fmla="*/ 1600438 h 1600438"/>
              <a:gd name="connsiteX20" fmla="*/ 7548626 w 8610600"/>
              <a:gd name="connsiteY20" fmla="*/ 1600438 h 1600438"/>
              <a:gd name="connsiteX21" fmla="*/ 6802374 w 8610600"/>
              <a:gd name="connsiteY21" fmla="*/ 1600438 h 1600438"/>
              <a:gd name="connsiteX22" fmla="*/ 6228334 w 8610600"/>
              <a:gd name="connsiteY22" fmla="*/ 1600438 h 1600438"/>
              <a:gd name="connsiteX23" fmla="*/ 5826506 w 8610600"/>
              <a:gd name="connsiteY23" fmla="*/ 1600438 h 1600438"/>
              <a:gd name="connsiteX24" fmla="*/ 5252466 w 8610600"/>
              <a:gd name="connsiteY24" fmla="*/ 1600438 h 1600438"/>
              <a:gd name="connsiteX25" fmla="*/ 4936744 w 8610600"/>
              <a:gd name="connsiteY25" fmla="*/ 1600438 h 1600438"/>
              <a:gd name="connsiteX26" fmla="*/ 4621022 w 8610600"/>
              <a:gd name="connsiteY26" fmla="*/ 1600438 h 1600438"/>
              <a:gd name="connsiteX27" fmla="*/ 4046982 w 8610600"/>
              <a:gd name="connsiteY27" fmla="*/ 1600438 h 1600438"/>
              <a:gd name="connsiteX28" fmla="*/ 3645154 w 8610600"/>
              <a:gd name="connsiteY28" fmla="*/ 1600438 h 1600438"/>
              <a:gd name="connsiteX29" fmla="*/ 2985008 w 8610600"/>
              <a:gd name="connsiteY29" fmla="*/ 1600438 h 1600438"/>
              <a:gd name="connsiteX30" fmla="*/ 2583180 w 8610600"/>
              <a:gd name="connsiteY30" fmla="*/ 1600438 h 1600438"/>
              <a:gd name="connsiteX31" fmla="*/ 1923034 w 8610600"/>
              <a:gd name="connsiteY31" fmla="*/ 1600438 h 1600438"/>
              <a:gd name="connsiteX32" fmla="*/ 1607312 w 8610600"/>
              <a:gd name="connsiteY32" fmla="*/ 1600438 h 1600438"/>
              <a:gd name="connsiteX33" fmla="*/ 947166 w 8610600"/>
              <a:gd name="connsiteY33" fmla="*/ 1600438 h 1600438"/>
              <a:gd name="connsiteX34" fmla="*/ 545338 w 8610600"/>
              <a:gd name="connsiteY34" fmla="*/ 1600438 h 1600438"/>
              <a:gd name="connsiteX35" fmla="*/ 0 w 8610600"/>
              <a:gd name="connsiteY35" fmla="*/ 1600438 h 1600438"/>
              <a:gd name="connsiteX36" fmla="*/ 0 w 8610600"/>
              <a:gd name="connsiteY36" fmla="*/ 1098967 h 1600438"/>
              <a:gd name="connsiteX37" fmla="*/ 0 w 8610600"/>
              <a:gd name="connsiteY37" fmla="*/ 533479 h 1600438"/>
              <a:gd name="connsiteX38" fmla="*/ 0 w 8610600"/>
              <a:gd name="connsiteY38" fmla="*/ 0 h 160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610600" h="1600438" extrusionOk="0">
                <a:moveTo>
                  <a:pt x="0" y="0"/>
                </a:moveTo>
                <a:cubicBezTo>
                  <a:pt x="239264" y="-39250"/>
                  <a:pt x="345813" y="1919"/>
                  <a:pt x="487934" y="0"/>
                </a:cubicBezTo>
                <a:cubicBezTo>
                  <a:pt x="630055" y="-1919"/>
                  <a:pt x="717481" y="8214"/>
                  <a:pt x="803656" y="0"/>
                </a:cubicBezTo>
                <a:cubicBezTo>
                  <a:pt x="889831" y="-8214"/>
                  <a:pt x="1247868" y="21272"/>
                  <a:pt x="1549908" y="0"/>
                </a:cubicBezTo>
                <a:cubicBezTo>
                  <a:pt x="1851948" y="-21272"/>
                  <a:pt x="1916448" y="33334"/>
                  <a:pt x="2037842" y="0"/>
                </a:cubicBezTo>
                <a:cubicBezTo>
                  <a:pt x="2159236" y="-33334"/>
                  <a:pt x="2357697" y="32748"/>
                  <a:pt x="2525776" y="0"/>
                </a:cubicBezTo>
                <a:cubicBezTo>
                  <a:pt x="2693855" y="-32748"/>
                  <a:pt x="3051829" y="68295"/>
                  <a:pt x="3272028" y="0"/>
                </a:cubicBezTo>
                <a:cubicBezTo>
                  <a:pt x="3492227" y="-68295"/>
                  <a:pt x="3512563" y="47655"/>
                  <a:pt x="3673856" y="0"/>
                </a:cubicBezTo>
                <a:cubicBezTo>
                  <a:pt x="3835149" y="-47655"/>
                  <a:pt x="4144795" y="25331"/>
                  <a:pt x="4420108" y="0"/>
                </a:cubicBezTo>
                <a:cubicBezTo>
                  <a:pt x="4695421" y="-25331"/>
                  <a:pt x="4839877" y="82857"/>
                  <a:pt x="5166360" y="0"/>
                </a:cubicBezTo>
                <a:cubicBezTo>
                  <a:pt x="5492843" y="-82857"/>
                  <a:pt x="5561465" y="68240"/>
                  <a:pt x="5740400" y="0"/>
                </a:cubicBezTo>
                <a:cubicBezTo>
                  <a:pt x="5919335" y="-68240"/>
                  <a:pt x="6168974" y="64199"/>
                  <a:pt x="6486652" y="0"/>
                </a:cubicBezTo>
                <a:cubicBezTo>
                  <a:pt x="6804330" y="-64199"/>
                  <a:pt x="6838901" y="80"/>
                  <a:pt x="6974586" y="0"/>
                </a:cubicBezTo>
                <a:cubicBezTo>
                  <a:pt x="7110271" y="-80"/>
                  <a:pt x="7260975" y="28800"/>
                  <a:pt x="7462520" y="0"/>
                </a:cubicBezTo>
                <a:cubicBezTo>
                  <a:pt x="7664065" y="-28800"/>
                  <a:pt x="7882458" y="57704"/>
                  <a:pt x="8122666" y="0"/>
                </a:cubicBezTo>
                <a:cubicBezTo>
                  <a:pt x="8362874" y="-57704"/>
                  <a:pt x="8401920" y="48635"/>
                  <a:pt x="8610600" y="0"/>
                </a:cubicBezTo>
                <a:cubicBezTo>
                  <a:pt x="8620758" y="233467"/>
                  <a:pt x="8575411" y="417041"/>
                  <a:pt x="8610600" y="565488"/>
                </a:cubicBezTo>
                <a:cubicBezTo>
                  <a:pt x="8645789" y="713935"/>
                  <a:pt x="8608109" y="909019"/>
                  <a:pt x="8610600" y="1114972"/>
                </a:cubicBezTo>
                <a:cubicBezTo>
                  <a:pt x="8613091" y="1320925"/>
                  <a:pt x="8588828" y="1465174"/>
                  <a:pt x="8610600" y="1600438"/>
                </a:cubicBezTo>
                <a:cubicBezTo>
                  <a:pt x="8385938" y="1641514"/>
                  <a:pt x="8222412" y="1558914"/>
                  <a:pt x="7950454" y="1600438"/>
                </a:cubicBezTo>
                <a:cubicBezTo>
                  <a:pt x="7678496" y="1641962"/>
                  <a:pt x="7661307" y="1553757"/>
                  <a:pt x="7548626" y="1600438"/>
                </a:cubicBezTo>
                <a:cubicBezTo>
                  <a:pt x="7435945" y="1647119"/>
                  <a:pt x="7084670" y="1538668"/>
                  <a:pt x="6802374" y="1600438"/>
                </a:cubicBezTo>
                <a:cubicBezTo>
                  <a:pt x="6520078" y="1662208"/>
                  <a:pt x="6351653" y="1570897"/>
                  <a:pt x="6228334" y="1600438"/>
                </a:cubicBezTo>
                <a:cubicBezTo>
                  <a:pt x="6105015" y="1629979"/>
                  <a:pt x="5995486" y="1575736"/>
                  <a:pt x="5826506" y="1600438"/>
                </a:cubicBezTo>
                <a:cubicBezTo>
                  <a:pt x="5657526" y="1625140"/>
                  <a:pt x="5436048" y="1570974"/>
                  <a:pt x="5252466" y="1600438"/>
                </a:cubicBezTo>
                <a:cubicBezTo>
                  <a:pt x="5068884" y="1629902"/>
                  <a:pt x="5083377" y="1585032"/>
                  <a:pt x="4936744" y="1600438"/>
                </a:cubicBezTo>
                <a:cubicBezTo>
                  <a:pt x="4790111" y="1615844"/>
                  <a:pt x="4749020" y="1563019"/>
                  <a:pt x="4621022" y="1600438"/>
                </a:cubicBezTo>
                <a:cubicBezTo>
                  <a:pt x="4493024" y="1637857"/>
                  <a:pt x="4291646" y="1572385"/>
                  <a:pt x="4046982" y="1600438"/>
                </a:cubicBezTo>
                <a:cubicBezTo>
                  <a:pt x="3802318" y="1628491"/>
                  <a:pt x="3751295" y="1591377"/>
                  <a:pt x="3645154" y="1600438"/>
                </a:cubicBezTo>
                <a:cubicBezTo>
                  <a:pt x="3539013" y="1609499"/>
                  <a:pt x="3216970" y="1524972"/>
                  <a:pt x="2985008" y="1600438"/>
                </a:cubicBezTo>
                <a:cubicBezTo>
                  <a:pt x="2753046" y="1675904"/>
                  <a:pt x="2744924" y="1585194"/>
                  <a:pt x="2583180" y="1600438"/>
                </a:cubicBezTo>
                <a:cubicBezTo>
                  <a:pt x="2421436" y="1615682"/>
                  <a:pt x="2087612" y="1570669"/>
                  <a:pt x="1923034" y="1600438"/>
                </a:cubicBezTo>
                <a:cubicBezTo>
                  <a:pt x="1758456" y="1630207"/>
                  <a:pt x="1741925" y="1571403"/>
                  <a:pt x="1607312" y="1600438"/>
                </a:cubicBezTo>
                <a:cubicBezTo>
                  <a:pt x="1472699" y="1629473"/>
                  <a:pt x="1174351" y="1546813"/>
                  <a:pt x="947166" y="1600438"/>
                </a:cubicBezTo>
                <a:cubicBezTo>
                  <a:pt x="719981" y="1654063"/>
                  <a:pt x="655346" y="1588811"/>
                  <a:pt x="545338" y="1600438"/>
                </a:cubicBezTo>
                <a:cubicBezTo>
                  <a:pt x="435330" y="1612065"/>
                  <a:pt x="117338" y="1595738"/>
                  <a:pt x="0" y="1600438"/>
                </a:cubicBezTo>
                <a:cubicBezTo>
                  <a:pt x="-45575" y="1354126"/>
                  <a:pt x="26698" y="1347765"/>
                  <a:pt x="0" y="1098967"/>
                </a:cubicBezTo>
                <a:cubicBezTo>
                  <a:pt x="-26698" y="850169"/>
                  <a:pt x="26203" y="792285"/>
                  <a:pt x="0" y="533479"/>
                </a:cubicBezTo>
                <a:cubicBezTo>
                  <a:pt x="-26203" y="274673"/>
                  <a:pt x="23084" y="242422"/>
                  <a:pt x="0" y="0"/>
                </a:cubicBezTo>
                <a:close/>
              </a:path>
            </a:pathLst>
          </a:custGeom>
          <a:noFill/>
          <a:ln w="38100">
            <a:solidFill>
              <a:srgbClr val="00B0F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pPr marL="0" indent="0">
              <a:buNone/>
            </a:pPr>
            <a:r>
              <a:rPr lang="en-US" sz="2000" b="1" dirty="0"/>
              <a:t>Signs of the Times: Preserving Our Peace</a:t>
            </a:r>
            <a:endParaRPr lang="en-US" sz="2000" dirty="0"/>
          </a:p>
          <a:p>
            <a:pPr algn="ctr"/>
            <a:r>
              <a:rPr lang="en-US" sz="2000" dirty="0"/>
              <a:t>Focus on Relationships: NUA Foundations (toward a shared knowledge base) </a:t>
            </a:r>
          </a:p>
          <a:p>
            <a:pPr algn="ctr"/>
            <a:r>
              <a:rPr lang="en-US" sz="2000" dirty="0"/>
              <a:t>Cognitive &amp; Neuroscience </a:t>
            </a:r>
          </a:p>
          <a:p>
            <a:pPr algn="ctr"/>
            <a:r>
              <a:rPr lang="en-US" sz="2000" dirty="0"/>
              <a:t>Equity Consciousness</a:t>
            </a:r>
          </a:p>
          <a:p>
            <a:endParaRPr lang="en-US" dirty="0"/>
          </a:p>
        </p:txBody>
      </p:sp>
      <p:sp>
        <p:nvSpPr>
          <p:cNvPr id="7" name="TextBox 6">
            <a:extLst>
              <a:ext uri="{FF2B5EF4-FFF2-40B4-BE49-F238E27FC236}">
                <a16:creationId xmlns:a16="http://schemas.microsoft.com/office/drawing/2014/main" id="{A5CE23C1-8ACD-D942-BBFB-482431ACD82F}"/>
              </a:ext>
            </a:extLst>
          </p:cNvPr>
          <p:cNvSpPr txBox="1"/>
          <p:nvPr/>
        </p:nvSpPr>
        <p:spPr>
          <a:xfrm>
            <a:off x="1320612" y="2877540"/>
            <a:ext cx="6324600" cy="1292662"/>
          </a:xfrm>
          <a:custGeom>
            <a:avLst/>
            <a:gdLst>
              <a:gd name="connsiteX0" fmla="*/ 0 w 6324600"/>
              <a:gd name="connsiteY0" fmla="*/ 0 h 1292662"/>
              <a:gd name="connsiteX1" fmla="*/ 511718 w 6324600"/>
              <a:gd name="connsiteY1" fmla="*/ 0 h 1292662"/>
              <a:gd name="connsiteX2" fmla="*/ 1023435 w 6324600"/>
              <a:gd name="connsiteY2" fmla="*/ 0 h 1292662"/>
              <a:gd name="connsiteX3" fmla="*/ 1408661 w 6324600"/>
              <a:gd name="connsiteY3" fmla="*/ 0 h 1292662"/>
              <a:gd name="connsiteX4" fmla="*/ 1920379 w 6324600"/>
              <a:gd name="connsiteY4" fmla="*/ 0 h 1292662"/>
              <a:gd name="connsiteX5" fmla="*/ 2558588 w 6324600"/>
              <a:gd name="connsiteY5" fmla="*/ 0 h 1292662"/>
              <a:gd name="connsiteX6" fmla="*/ 3260044 w 6324600"/>
              <a:gd name="connsiteY6" fmla="*/ 0 h 1292662"/>
              <a:gd name="connsiteX7" fmla="*/ 3708515 w 6324600"/>
              <a:gd name="connsiteY7" fmla="*/ 0 h 1292662"/>
              <a:gd name="connsiteX8" fmla="*/ 4346725 w 6324600"/>
              <a:gd name="connsiteY8" fmla="*/ 0 h 1292662"/>
              <a:gd name="connsiteX9" fmla="*/ 4858443 w 6324600"/>
              <a:gd name="connsiteY9" fmla="*/ 0 h 1292662"/>
              <a:gd name="connsiteX10" fmla="*/ 5306914 w 6324600"/>
              <a:gd name="connsiteY10" fmla="*/ 0 h 1292662"/>
              <a:gd name="connsiteX11" fmla="*/ 5818632 w 6324600"/>
              <a:gd name="connsiteY11" fmla="*/ 0 h 1292662"/>
              <a:gd name="connsiteX12" fmla="*/ 6324600 w 6324600"/>
              <a:gd name="connsiteY12" fmla="*/ 0 h 1292662"/>
              <a:gd name="connsiteX13" fmla="*/ 6324600 w 6324600"/>
              <a:gd name="connsiteY13" fmla="*/ 405034 h 1292662"/>
              <a:gd name="connsiteX14" fmla="*/ 6324600 w 6324600"/>
              <a:gd name="connsiteY14" fmla="*/ 848848 h 1292662"/>
              <a:gd name="connsiteX15" fmla="*/ 6324600 w 6324600"/>
              <a:gd name="connsiteY15" fmla="*/ 1292662 h 1292662"/>
              <a:gd name="connsiteX16" fmla="*/ 5749636 w 6324600"/>
              <a:gd name="connsiteY16" fmla="*/ 1292662 h 1292662"/>
              <a:gd name="connsiteX17" fmla="*/ 5237919 w 6324600"/>
              <a:gd name="connsiteY17" fmla="*/ 1292662 h 1292662"/>
              <a:gd name="connsiteX18" fmla="*/ 4789447 w 6324600"/>
              <a:gd name="connsiteY18" fmla="*/ 1292662 h 1292662"/>
              <a:gd name="connsiteX19" fmla="*/ 4404221 w 6324600"/>
              <a:gd name="connsiteY19" fmla="*/ 1292662 h 1292662"/>
              <a:gd name="connsiteX20" fmla="*/ 3702766 w 6324600"/>
              <a:gd name="connsiteY20" fmla="*/ 1292662 h 1292662"/>
              <a:gd name="connsiteX21" fmla="*/ 3064556 w 6324600"/>
              <a:gd name="connsiteY21" fmla="*/ 1292662 h 1292662"/>
              <a:gd name="connsiteX22" fmla="*/ 2679331 w 6324600"/>
              <a:gd name="connsiteY22" fmla="*/ 1292662 h 1292662"/>
              <a:gd name="connsiteX23" fmla="*/ 2104367 w 6324600"/>
              <a:gd name="connsiteY23" fmla="*/ 1292662 h 1292662"/>
              <a:gd name="connsiteX24" fmla="*/ 1655895 w 6324600"/>
              <a:gd name="connsiteY24" fmla="*/ 1292662 h 1292662"/>
              <a:gd name="connsiteX25" fmla="*/ 1207424 w 6324600"/>
              <a:gd name="connsiteY25" fmla="*/ 1292662 h 1292662"/>
              <a:gd name="connsiteX26" fmla="*/ 569214 w 6324600"/>
              <a:gd name="connsiteY26" fmla="*/ 1292662 h 1292662"/>
              <a:gd name="connsiteX27" fmla="*/ 0 w 6324600"/>
              <a:gd name="connsiteY27" fmla="*/ 1292662 h 1292662"/>
              <a:gd name="connsiteX28" fmla="*/ 0 w 6324600"/>
              <a:gd name="connsiteY28" fmla="*/ 861775 h 1292662"/>
              <a:gd name="connsiteX29" fmla="*/ 0 w 6324600"/>
              <a:gd name="connsiteY29" fmla="*/ 456741 h 1292662"/>
              <a:gd name="connsiteX30" fmla="*/ 0 w 6324600"/>
              <a:gd name="connsiteY30" fmla="*/ 0 h 129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4600" h="1292662" extrusionOk="0">
                <a:moveTo>
                  <a:pt x="0" y="0"/>
                </a:moveTo>
                <a:cubicBezTo>
                  <a:pt x="152725" y="-20307"/>
                  <a:pt x="274176" y="23473"/>
                  <a:pt x="511718" y="0"/>
                </a:cubicBezTo>
                <a:cubicBezTo>
                  <a:pt x="749260" y="-23473"/>
                  <a:pt x="916272" y="37783"/>
                  <a:pt x="1023435" y="0"/>
                </a:cubicBezTo>
                <a:cubicBezTo>
                  <a:pt x="1130598" y="-37783"/>
                  <a:pt x="1234991" y="33577"/>
                  <a:pt x="1408661" y="0"/>
                </a:cubicBezTo>
                <a:cubicBezTo>
                  <a:pt x="1582331" y="-33577"/>
                  <a:pt x="1694303" y="51270"/>
                  <a:pt x="1920379" y="0"/>
                </a:cubicBezTo>
                <a:cubicBezTo>
                  <a:pt x="2146455" y="-51270"/>
                  <a:pt x="2285998" y="54472"/>
                  <a:pt x="2558588" y="0"/>
                </a:cubicBezTo>
                <a:cubicBezTo>
                  <a:pt x="2831178" y="-54472"/>
                  <a:pt x="3102314" y="36876"/>
                  <a:pt x="3260044" y="0"/>
                </a:cubicBezTo>
                <a:cubicBezTo>
                  <a:pt x="3417774" y="-36876"/>
                  <a:pt x="3617387" y="6970"/>
                  <a:pt x="3708515" y="0"/>
                </a:cubicBezTo>
                <a:cubicBezTo>
                  <a:pt x="3799643" y="-6970"/>
                  <a:pt x="4188162" y="26604"/>
                  <a:pt x="4346725" y="0"/>
                </a:cubicBezTo>
                <a:cubicBezTo>
                  <a:pt x="4505288" y="-26604"/>
                  <a:pt x="4695717" y="36571"/>
                  <a:pt x="4858443" y="0"/>
                </a:cubicBezTo>
                <a:cubicBezTo>
                  <a:pt x="5021169" y="-36571"/>
                  <a:pt x="5163487" y="22946"/>
                  <a:pt x="5306914" y="0"/>
                </a:cubicBezTo>
                <a:cubicBezTo>
                  <a:pt x="5450341" y="-22946"/>
                  <a:pt x="5604780" y="28725"/>
                  <a:pt x="5818632" y="0"/>
                </a:cubicBezTo>
                <a:cubicBezTo>
                  <a:pt x="6032484" y="-28725"/>
                  <a:pt x="6199946" y="11170"/>
                  <a:pt x="6324600" y="0"/>
                </a:cubicBezTo>
                <a:cubicBezTo>
                  <a:pt x="6330059" y="156728"/>
                  <a:pt x="6315053" y="274607"/>
                  <a:pt x="6324600" y="405034"/>
                </a:cubicBezTo>
                <a:cubicBezTo>
                  <a:pt x="6334147" y="535461"/>
                  <a:pt x="6306194" y="759475"/>
                  <a:pt x="6324600" y="848848"/>
                </a:cubicBezTo>
                <a:cubicBezTo>
                  <a:pt x="6343006" y="938221"/>
                  <a:pt x="6275857" y="1128197"/>
                  <a:pt x="6324600" y="1292662"/>
                </a:cubicBezTo>
                <a:cubicBezTo>
                  <a:pt x="6065617" y="1344234"/>
                  <a:pt x="6017119" y="1234869"/>
                  <a:pt x="5749636" y="1292662"/>
                </a:cubicBezTo>
                <a:cubicBezTo>
                  <a:pt x="5482153" y="1350455"/>
                  <a:pt x="5400707" y="1287645"/>
                  <a:pt x="5237919" y="1292662"/>
                </a:cubicBezTo>
                <a:cubicBezTo>
                  <a:pt x="5075131" y="1297679"/>
                  <a:pt x="4940693" y="1271743"/>
                  <a:pt x="4789447" y="1292662"/>
                </a:cubicBezTo>
                <a:cubicBezTo>
                  <a:pt x="4638201" y="1313581"/>
                  <a:pt x="4590716" y="1265372"/>
                  <a:pt x="4404221" y="1292662"/>
                </a:cubicBezTo>
                <a:cubicBezTo>
                  <a:pt x="4217726" y="1319952"/>
                  <a:pt x="3860686" y="1270503"/>
                  <a:pt x="3702766" y="1292662"/>
                </a:cubicBezTo>
                <a:cubicBezTo>
                  <a:pt x="3544846" y="1314821"/>
                  <a:pt x="3374474" y="1288164"/>
                  <a:pt x="3064556" y="1292662"/>
                </a:cubicBezTo>
                <a:cubicBezTo>
                  <a:pt x="2754638" y="1297160"/>
                  <a:pt x="2786024" y="1256105"/>
                  <a:pt x="2679331" y="1292662"/>
                </a:cubicBezTo>
                <a:cubicBezTo>
                  <a:pt x="2572639" y="1329219"/>
                  <a:pt x="2331570" y="1242493"/>
                  <a:pt x="2104367" y="1292662"/>
                </a:cubicBezTo>
                <a:cubicBezTo>
                  <a:pt x="1877164" y="1342831"/>
                  <a:pt x="1796411" y="1263215"/>
                  <a:pt x="1655895" y="1292662"/>
                </a:cubicBezTo>
                <a:cubicBezTo>
                  <a:pt x="1515379" y="1322109"/>
                  <a:pt x="1333564" y="1292043"/>
                  <a:pt x="1207424" y="1292662"/>
                </a:cubicBezTo>
                <a:cubicBezTo>
                  <a:pt x="1081284" y="1293281"/>
                  <a:pt x="869056" y="1230006"/>
                  <a:pt x="569214" y="1292662"/>
                </a:cubicBezTo>
                <a:cubicBezTo>
                  <a:pt x="269372" y="1355318"/>
                  <a:pt x="123746" y="1274358"/>
                  <a:pt x="0" y="1292662"/>
                </a:cubicBezTo>
                <a:cubicBezTo>
                  <a:pt x="-24485" y="1143079"/>
                  <a:pt x="33841" y="1070938"/>
                  <a:pt x="0" y="861775"/>
                </a:cubicBezTo>
                <a:cubicBezTo>
                  <a:pt x="-33841" y="652612"/>
                  <a:pt x="40939" y="627577"/>
                  <a:pt x="0" y="456741"/>
                </a:cubicBezTo>
                <a:cubicBezTo>
                  <a:pt x="-40939" y="285905"/>
                  <a:pt x="43150" y="108193"/>
                  <a:pt x="0" y="0"/>
                </a:cubicBezTo>
                <a:close/>
              </a:path>
            </a:pathLst>
          </a:custGeom>
          <a:noFill/>
          <a:ln w="38100">
            <a:solidFill>
              <a:srgbClr val="00B050"/>
            </a:solidFill>
            <a:extLst>
              <a:ext uri="{C807C97D-BFC1-408E-A445-0C87EB9F89A2}">
                <ask:lineSketchStyleProps xmlns:ask="http://schemas.microsoft.com/office/drawing/2018/sketchyshapes" sd="2150225736">
                  <a:prstGeom prst="rect">
                    <a:avLst/>
                  </a:prstGeom>
                  <ask:type>
                    <ask:lineSketchScribble/>
                  </ask:type>
                </ask:lineSketchStyleProps>
              </a:ext>
            </a:extLst>
          </a:ln>
        </p:spPr>
        <p:txBody>
          <a:bodyPr wrap="square" rtlCol="0">
            <a:spAutoFit/>
          </a:bodyPr>
          <a:lstStyle/>
          <a:p>
            <a:pPr marL="0" indent="0" algn="ctr">
              <a:buNone/>
            </a:pPr>
            <a:r>
              <a:rPr lang="en-US" sz="2000" b="1" dirty="0"/>
              <a:t>Signs of the Times: Surrounding Our Students</a:t>
            </a:r>
            <a:endParaRPr lang="en-US" sz="2000" dirty="0"/>
          </a:p>
          <a:p>
            <a:pPr marL="0" indent="0" algn="ctr">
              <a:buNone/>
            </a:pPr>
            <a:r>
              <a:rPr lang="en-US" sz="2000" dirty="0"/>
              <a:t>Focus on Trauma Informed Practices</a:t>
            </a:r>
          </a:p>
          <a:p>
            <a:pPr marL="0" indent="0" algn="ctr">
              <a:buNone/>
            </a:pPr>
            <a:r>
              <a:rPr lang="en-US" sz="2000" dirty="0"/>
              <a:t>Pandemic Related Stress </a:t>
            </a:r>
          </a:p>
          <a:p>
            <a:endParaRPr lang="en-US" dirty="0"/>
          </a:p>
        </p:txBody>
      </p:sp>
      <p:sp>
        <p:nvSpPr>
          <p:cNvPr id="9" name="TextBox 8">
            <a:extLst>
              <a:ext uri="{FF2B5EF4-FFF2-40B4-BE49-F238E27FC236}">
                <a16:creationId xmlns:a16="http://schemas.microsoft.com/office/drawing/2014/main" id="{81F56EF1-512F-9847-A5D7-8E97D595EF63}"/>
              </a:ext>
            </a:extLst>
          </p:cNvPr>
          <p:cNvSpPr txBox="1"/>
          <p:nvPr/>
        </p:nvSpPr>
        <p:spPr>
          <a:xfrm>
            <a:off x="1694558" y="4460270"/>
            <a:ext cx="5576709" cy="1015663"/>
          </a:xfrm>
          <a:custGeom>
            <a:avLst/>
            <a:gdLst>
              <a:gd name="connsiteX0" fmla="*/ 0 w 5576709"/>
              <a:gd name="connsiteY0" fmla="*/ 0 h 1015663"/>
              <a:gd name="connsiteX1" fmla="*/ 669205 w 5576709"/>
              <a:gd name="connsiteY1" fmla="*/ 0 h 1015663"/>
              <a:gd name="connsiteX2" fmla="*/ 1171109 w 5576709"/>
              <a:gd name="connsiteY2" fmla="*/ 0 h 1015663"/>
              <a:gd name="connsiteX3" fmla="*/ 1673013 w 5576709"/>
              <a:gd name="connsiteY3" fmla="*/ 0 h 1015663"/>
              <a:gd name="connsiteX4" fmla="*/ 2286451 w 5576709"/>
              <a:gd name="connsiteY4" fmla="*/ 0 h 1015663"/>
              <a:gd name="connsiteX5" fmla="*/ 2955656 w 5576709"/>
              <a:gd name="connsiteY5" fmla="*/ 0 h 1015663"/>
              <a:gd name="connsiteX6" fmla="*/ 3624861 w 5576709"/>
              <a:gd name="connsiteY6" fmla="*/ 0 h 1015663"/>
              <a:gd name="connsiteX7" fmla="*/ 4126765 w 5576709"/>
              <a:gd name="connsiteY7" fmla="*/ 0 h 1015663"/>
              <a:gd name="connsiteX8" fmla="*/ 4628668 w 5576709"/>
              <a:gd name="connsiteY8" fmla="*/ 0 h 1015663"/>
              <a:gd name="connsiteX9" fmla="*/ 5576709 w 5576709"/>
              <a:gd name="connsiteY9" fmla="*/ 0 h 1015663"/>
              <a:gd name="connsiteX10" fmla="*/ 5576709 w 5576709"/>
              <a:gd name="connsiteY10" fmla="*/ 528145 h 1015663"/>
              <a:gd name="connsiteX11" fmla="*/ 5576709 w 5576709"/>
              <a:gd name="connsiteY11" fmla="*/ 1015663 h 1015663"/>
              <a:gd name="connsiteX12" fmla="*/ 5130572 w 5576709"/>
              <a:gd name="connsiteY12" fmla="*/ 1015663 h 1015663"/>
              <a:gd name="connsiteX13" fmla="*/ 4684436 w 5576709"/>
              <a:gd name="connsiteY13" fmla="*/ 1015663 h 1015663"/>
              <a:gd name="connsiteX14" fmla="*/ 4015230 w 5576709"/>
              <a:gd name="connsiteY14" fmla="*/ 1015663 h 1015663"/>
              <a:gd name="connsiteX15" fmla="*/ 3569094 w 5576709"/>
              <a:gd name="connsiteY15" fmla="*/ 1015663 h 1015663"/>
              <a:gd name="connsiteX16" fmla="*/ 2899889 w 5576709"/>
              <a:gd name="connsiteY16" fmla="*/ 1015663 h 1015663"/>
              <a:gd name="connsiteX17" fmla="*/ 2286451 w 5576709"/>
              <a:gd name="connsiteY17" fmla="*/ 1015663 h 1015663"/>
              <a:gd name="connsiteX18" fmla="*/ 1784547 w 5576709"/>
              <a:gd name="connsiteY18" fmla="*/ 1015663 h 1015663"/>
              <a:gd name="connsiteX19" fmla="*/ 1115342 w 5576709"/>
              <a:gd name="connsiteY19" fmla="*/ 1015663 h 1015663"/>
              <a:gd name="connsiteX20" fmla="*/ 613438 w 5576709"/>
              <a:gd name="connsiteY20" fmla="*/ 1015663 h 1015663"/>
              <a:gd name="connsiteX21" fmla="*/ 0 w 5576709"/>
              <a:gd name="connsiteY21" fmla="*/ 1015663 h 1015663"/>
              <a:gd name="connsiteX22" fmla="*/ 0 w 5576709"/>
              <a:gd name="connsiteY22" fmla="*/ 507832 h 1015663"/>
              <a:gd name="connsiteX23" fmla="*/ 0 w 5576709"/>
              <a:gd name="connsiteY23"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76709" h="1015663" extrusionOk="0">
                <a:moveTo>
                  <a:pt x="0" y="0"/>
                </a:moveTo>
                <a:cubicBezTo>
                  <a:pt x="302143" y="-34105"/>
                  <a:pt x="375558" y="74963"/>
                  <a:pt x="669205" y="0"/>
                </a:cubicBezTo>
                <a:cubicBezTo>
                  <a:pt x="962852" y="-74963"/>
                  <a:pt x="963931" y="3879"/>
                  <a:pt x="1171109" y="0"/>
                </a:cubicBezTo>
                <a:cubicBezTo>
                  <a:pt x="1378287" y="-3879"/>
                  <a:pt x="1439905" y="27399"/>
                  <a:pt x="1673013" y="0"/>
                </a:cubicBezTo>
                <a:cubicBezTo>
                  <a:pt x="1906121" y="-27399"/>
                  <a:pt x="2076197" y="54189"/>
                  <a:pt x="2286451" y="0"/>
                </a:cubicBezTo>
                <a:cubicBezTo>
                  <a:pt x="2496705" y="-54189"/>
                  <a:pt x="2647144" y="29453"/>
                  <a:pt x="2955656" y="0"/>
                </a:cubicBezTo>
                <a:cubicBezTo>
                  <a:pt x="3264169" y="-29453"/>
                  <a:pt x="3341038" y="37068"/>
                  <a:pt x="3624861" y="0"/>
                </a:cubicBezTo>
                <a:cubicBezTo>
                  <a:pt x="3908684" y="-37068"/>
                  <a:pt x="3925525" y="12022"/>
                  <a:pt x="4126765" y="0"/>
                </a:cubicBezTo>
                <a:cubicBezTo>
                  <a:pt x="4328005" y="-12022"/>
                  <a:pt x="4407368" y="25860"/>
                  <a:pt x="4628668" y="0"/>
                </a:cubicBezTo>
                <a:cubicBezTo>
                  <a:pt x="4849968" y="-25860"/>
                  <a:pt x="5231844" y="85095"/>
                  <a:pt x="5576709" y="0"/>
                </a:cubicBezTo>
                <a:cubicBezTo>
                  <a:pt x="5639784" y="207459"/>
                  <a:pt x="5538325" y="372700"/>
                  <a:pt x="5576709" y="528145"/>
                </a:cubicBezTo>
                <a:cubicBezTo>
                  <a:pt x="5615093" y="683590"/>
                  <a:pt x="5532613" y="822768"/>
                  <a:pt x="5576709" y="1015663"/>
                </a:cubicBezTo>
                <a:cubicBezTo>
                  <a:pt x="5397978" y="1044221"/>
                  <a:pt x="5247893" y="975962"/>
                  <a:pt x="5130572" y="1015663"/>
                </a:cubicBezTo>
                <a:cubicBezTo>
                  <a:pt x="5013251" y="1055364"/>
                  <a:pt x="4838130" y="975259"/>
                  <a:pt x="4684436" y="1015663"/>
                </a:cubicBezTo>
                <a:cubicBezTo>
                  <a:pt x="4530742" y="1056067"/>
                  <a:pt x="4335644" y="938101"/>
                  <a:pt x="4015230" y="1015663"/>
                </a:cubicBezTo>
                <a:cubicBezTo>
                  <a:pt x="3694816" y="1093225"/>
                  <a:pt x="3694495" y="966923"/>
                  <a:pt x="3569094" y="1015663"/>
                </a:cubicBezTo>
                <a:cubicBezTo>
                  <a:pt x="3443693" y="1064403"/>
                  <a:pt x="3035599" y="974769"/>
                  <a:pt x="2899889" y="1015663"/>
                </a:cubicBezTo>
                <a:cubicBezTo>
                  <a:pt x="2764179" y="1056557"/>
                  <a:pt x="2451132" y="1009625"/>
                  <a:pt x="2286451" y="1015663"/>
                </a:cubicBezTo>
                <a:cubicBezTo>
                  <a:pt x="2121770" y="1021701"/>
                  <a:pt x="1892662" y="957688"/>
                  <a:pt x="1784547" y="1015663"/>
                </a:cubicBezTo>
                <a:cubicBezTo>
                  <a:pt x="1676432" y="1073638"/>
                  <a:pt x="1253342" y="943460"/>
                  <a:pt x="1115342" y="1015663"/>
                </a:cubicBezTo>
                <a:cubicBezTo>
                  <a:pt x="977342" y="1087866"/>
                  <a:pt x="822306" y="1012928"/>
                  <a:pt x="613438" y="1015663"/>
                </a:cubicBezTo>
                <a:cubicBezTo>
                  <a:pt x="404570" y="1018398"/>
                  <a:pt x="202322" y="976375"/>
                  <a:pt x="0" y="1015663"/>
                </a:cubicBezTo>
                <a:cubicBezTo>
                  <a:pt x="-17754" y="795938"/>
                  <a:pt x="14867" y="672477"/>
                  <a:pt x="0" y="507832"/>
                </a:cubicBezTo>
                <a:cubicBezTo>
                  <a:pt x="-14867" y="343187"/>
                  <a:pt x="52638" y="153902"/>
                  <a:pt x="0" y="0"/>
                </a:cubicBezTo>
                <a:close/>
              </a:path>
            </a:pathLst>
          </a:custGeom>
          <a:noFill/>
          <a:ln w="38100">
            <a:solidFill>
              <a:srgbClr val="7030A0"/>
            </a:solidFill>
            <a:extLst>
              <a:ext uri="{C807C97D-BFC1-408E-A445-0C87EB9F89A2}">
                <ask:lineSketchStyleProps xmlns:ask="http://schemas.microsoft.com/office/drawing/2018/sketchyshapes" sd="1018506856">
                  <a:prstGeom prst="rect">
                    <a:avLst/>
                  </a:prstGeom>
                  <ask:type>
                    <ask:lineSketchScribble/>
                  </ask:type>
                </ask:lineSketchStyleProps>
              </a:ext>
            </a:extLst>
          </a:ln>
        </p:spPr>
        <p:txBody>
          <a:bodyPr wrap="square" rtlCol="0">
            <a:spAutoFit/>
          </a:bodyPr>
          <a:lstStyle/>
          <a:p>
            <a:pPr marL="0" indent="0" algn="ctr">
              <a:buNone/>
            </a:pPr>
            <a:r>
              <a:rPr lang="en-US" sz="2000" b="1" dirty="0"/>
              <a:t>Signs of the Times: Lifting All Voices </a:t>
            </a:r>
            <a:endParaRPr lang="en-US" sz="2000" dirty="0"/>
          </a:p>
          <a:p>
            <a:pPr marL="0" indent="0" algn="ctr">
              <a:buNone/>
            </a:pPr>
            <a:r>
              <a:rPr lang="en-US" sz="2000" dirty="0"/>
              <a:t>Focus on Processing World Events </a:t>
            </a:r>
          </a:p>
          <a:p>
            <a:pPr marL="0" indent="0" algn="ctr">
              <a:buNone/>
            </a:pPr>
            <a:r>
              <a:rPr lang="en-US" sz="2000" dirty="0"/>
              <a:t>Strategies for “Days After" </a:t>
            </a:r>
          </a:p>
        </p:txBody>
      </p:sp>
      <p:sp>
        <p:nvSpPr>
          <p:cNvPr id="15" name="Rectangle 14">
            <a:extLst>
              <a:ext uri="{FF2B5EF4-FFF2-40B4-BE49-F238E27FC236}">
                <a16:creationId xmlns:a16="http://schemas.microsoft.com/office/drawing/2014/main" id="{418EB1A4-0425-E14B-9BDF-269C7C016CB2}"/>
              </a:ext>
            </a:extLst>
          </p:cNvPr>
          <p:cNvSpPr/>
          <p:nvPr/>
        </p:nvSpPr>
        <p:spPr>
          <a:xfrm>
            <a:off x="152400" y="793132"/>
            <a:ext cx="8897203" cy="5836268"/>
          </a:xfrm>
          <a:prstGeom prst="rect">
            <a:avLst/>
          </a:prstGeom>
          <a:noFill/>
          <a:ln w="28575">
            <a:solidFill>
              <a:schemeClr val="tx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81AB797-ECC2-3B4D-B72E-FAD64F9C2405}"/>
              </a:ext>
            </a:extLst>
          </p:cNvPr>
          <p:cNvSpPr txBox="1"/>
          <p:nvPr/>
        </p:nvSpPr>
        <p:spPr>
          <a:xfrm rot="20226450">
            <a:off x="7346676" y="5369538"/>
            <a:ext cx="1525408" cy="923330"/>
          </a:xfrm>
          <a:prstGeom prst="rect">
            <a:avLst/>
          </a:prstGeom>
          <a:noFill/>
          <a:ln w="19050">
            <a:solidFill>
              <a:schemeClr val="tx1"/>
            </a:solidFill>
          </a:ln>
        </p:spPr>
        <p:txBody>
          <a:bodyPr wrap="square" rtlCol="0">
            <a:spAutoFit/>
          </a:bodyPr>
          <a:lstStyle/>
          <a:p>
            <a:pPr algn="ctr"/>
            <a:r>
              <a:rPr lang="en-US" b="1" dirty="0">
                <a:solidFill>
                  <a:srgbClr val="C00000"/>
                </a:solidFill>
                <a:latin typeface="Papyrus" panose="020B0602040200020303" pitchFamily="34" charset="77"/>
              </a:rPr>
              <a:t>NUA Foundational Principles</a:t>
            </a:r>
          </a:p>
        </p:txBody>
      </p:sp>
    </p:spTree>
    <p:extLst>
      <p:ext uri="{BB962C8B-B14F-4D97-AF65-F5344CB8AC3E}">
        <p14:creationId xmlns:p14="http://schemas.microsoft.com/office/powerpoint/2010/main" val="408896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FC4182BC-1FE9-F54B-9004-4687BA395BD9}"/>
              </a:ext>
            </a:extLst>
          </p:cNvPr>
          <p:cNvSpPr>
            <a:spLocks noGrp="1" noChangeArrowheads="1"/>
          </p:cNvSpPr>
          <p:nvPr>
            <p:ph type="title"/>
          </p:nvPr>
        </p:nvSpPr>
        <p:spPr>
          <a:xfrm>
            <a:off x="5862" y="466988"/>
            <a:ext cx="7169174" cy="990600"/>
          </a:xfrm>
        </p:spPr>
        <p:txBody>
          <a:bodyPr rtlCol="0">
            <a:normAutofit/>
          </a:bodyPr>
          <a:lstStyle/>
          <a:p>
            <a:pPr algn="ctr" eaLnBrk="1" fontAlgn="auto" hangingPunct="1">
              <a:spcAft>
                <a:spcPts val="0"/>
              </a:spcAft>
              <a:defRPr/>
            </a:pPr>
            <a:r>
              <a:rPr lang="en-US" sz="4300" dirty="0">
                <a:latin typeface="+mn-lt"/>
              </a:rPr>
              <a:t>I Know For Sure- </a:t>
            </a:r>
            <a:r>
              <a:rPr lang="en-US" sz="3200" dirty="0">
                <a:solidFill>
                  <a:srgbClr val="0070C0"/>
                </a:solidFill>
                <a:latin typeface="+mn-lt"/>
              </a:rPr>
              <a:t>The Discussion</a:t>
            </a:r>
          </a:p>
        </p:txBody>
      </p:sp>
      <p:sp>
        <p:nvSpPr>
          <p:cNvPr id="2" name="TextBox 1">
            <a:extLst>
              <a:ext uri="{FF2B5EF4-FFF2-40B4-BE49-F238E27FC236}">
                <a16:creationId xmlns:a16="http://schemas.microsoft.com/office/drawing/2014/main" id="{8025499C-282F-9B40-8EF8-944721BE7A68}"/>
              </a:ext>
            </a:extLst>
          </p:cNvPr>
          <p:cNvSpPr txBox="1"/>
          <p:nvPr/>
        </p:nvSpPr>
        <p:spPr>
          <a:xfrm>
            <a:off x="152400" y="1524000"/>
            <a:ext cx="8839200" cy="2677656"/>
          </a:xfrm>
          <a:prstGeom prst="rect">
            <a:avLst/>
          </a:prstGeom>
          <a:noFill/>
        </p:spPr>
        <p:txBody>
          <a:bodyPr wrap="square" rtlCol="0">
            <a:spAutoFit/>
          </a:bodyPr>
          <a:lstStyle/>
          <a:p>
            <a:r>
              <a:rPr lang="en-US" sz="2800" dirty="0">
                <a:latin typeface="Avenir Book" panose="02000503020000020003" pitchFamily="2" charset="0"/>
              </a:rPr>
              <a:t>Meet in Breakout Groups</a:t>
            </a:r>
          </a:p>
          <a:p>
            <a:endParaRPr lang="en-US" sz="2800" dirty="0">
              <a:latin typeface="Avenir Book" panose="02000503020000020003" pitchFamily="2" charset="0"/>
            </a:endParaRPr>
          </a:p>
          <a:p>
            <a:r>
              <a:rPr lang="en-US" sz="2800" dirty="0">
                <a:latin typeface="Avenir Book" panose="02000503020000020003" pitchFamily="2" charset="0"/>
              </a:rPr>
              <a:t>Share your quotes and what you know for sure. </a:t>
            </a:r>
          </a:p>
          <a:p>
            <a:endParaRPr lang="en-US" sz="2800" dirty="0">
              <a:latin typeface="Avenir Book" panose="02000503020000020003" pitchFamily="2" charset="0"/>
            </a:endParaRPr>
          </a:p>
          <a:p>
            <a:r>
              <a:rPr lang="en-US" sz="2800" dirty="0">
                <a:latin typeface="Avenir Book" panose="02000503020000020003" pitchFamily="2" charset="0"/>
              </a:rPr>
              <a:t>If you have time, discuss how this Community Builder might be used in practice. </a:t>
            </a:r>
          </a:p>
        </p:txBody>
      </p:sp>
      <p:pic>
        <p:nvPicPr>
          <p:cNvPr id="5" name="Picture 4">
            <a:extLst>
              <a:ext uri="{FF2B5EF4-FFF2-40B4-BE49-F238E27FC236}">
                <a16:creationId xmlns:a16="http://schemas.microsoft.com/office/drawing/2014/main" id="{486FE83D-3861-FB43-9B28-2786EFE37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DA05A47-3A6C-A042-A738-DAC15A36BB5B}"/>
              </a:ext>
            </a:extLst>
          </p:cNvPr>
          <p:cNvPicPr>
            <a:picLocks noChangeAspect="1"/>
          </p:cNvPicPr>
          <p:nvPr/>
        </p:nvPicPr>
        <p:blipFill>
          <a:blip r:embed="rId4"/>
          <a:stretch>
            <a:fillRect/>
          </a:stretch>
        </p:blipFill>
        <p:spPr>
          <a:xfrm>
            <a:off x="6899497" y="153971"/>
            <a:ext cx="1070542" cy="808317"/>
          </a:xfrm>
          <a:prstGeom prst="rect">
            <a:avLst/>
          </a:prstGeom>
          <a:ln w="38100">
            <a:solidFill>
              <a:srgbClr val="CF90C8"/>
            </a:solidFill>
          </a:ln>
        </p:spPr>
      </p:pic>
      <p:pic>
        <p:nvPicPr>
          <p:cNvPr id="7" name="Picture 6">
            <a:extLst>
              <a:ext uri="{FF2B5EF4-FFF2-40B4-BE49-F238E27FC236}">
                <a16:creationId xmlns:a16="http://schemas.microsoft.com/office/drawing/2014/main" id="{48BFE8ED-46CE-ED41-9E52-1F336231546E}"/>
              </a:ext>
            </a:extLst>
          </p:cNvPr>
          <p:cNvPicPr>
            <a:picLocks noChangeAspect="1"/>
          </p:cNvPicPr>
          <p:nvPr/>
        </p:nvPicPr>
        <p:blipFill>
          <a:blip r:embed="rId5"/>
          <a:stretch>
            <a:fillRect/>
          </a:stretch>
        </p:blipFill>
        <p:spPr>
          <a:xfrm>
            <a:off x="8343135" y="157517"/>
            <a:ext cx="659016" cy="785138"/>
          </a:xfrm>
          <a:prstGeom prst="rect">
            <a:avLst/>
          </a:prstGeom>
          <a:ln w="31750">
            <a:solidFill>
              <a:schemeClr val="tx1"/>
            </a:solidFill>
          </a:ln>
        </p:spPr>
      </p:pic>
      <p:sp>
        <p:nvSpPr>
          <p:cNvPr id="3" name="TextBox 2">
            <a:extLst>
              <a:ext uri="{FF2B5EF4-FFF2-40B4-BE49-F238E27FC236}">
                <a16:creationId xmlns:a16="http://schemas.microsoft.com/office/drawing/2014/main" id="{01E8C7FF-2944-D249-8EA6-468525B466F9}"/>
              </a:ext>
            </a:extLst>
          </p:cNvPr>
          <p:cNvSpPr txBox="1"/>
          <p:nvPr/>
        </p:nvSpPr>
        <p:spPr>
          <a:xfrm>
            <a:off x="7010400" y="1066800"/>
            <a:ext cx="1752600" cy="369332"/>
          </a:xfrm>
          <a:prstGeom prst="rect">
            <a:avLst/>
          </a:prstGeom>
          <a:noFill/>
          <a:ln>
            <a:solidFill>
              <a:schemeClr val="tx1"/>
            </a:solidFill>
          </a:ln>
        </p:spPr>
        <p:txBody>
          <a:bodyPr wrap="square" rtlCol="0">
            <a:spAutoFit/>
          </a:bodyPr>
          <a:lstStyle/>
          <a:p>
            <a:pPr algn="ctr"/>
            <a:r>
              <a:rPr lang="en-US" b="1" dirty="0">
                <a:solidFill>
                  <a:srgbClr val="C00000"/>
                </a:solidFill>
              </a:rPr>
              <a:t>5 minutes</a:t>
            </a:r>
          </a:p>
        </p:txBody>
      </p:sp>
    </p:spTree>
    <p:extLst>
      <p:ext uri="{BB962C8B-B14F-4D97-AF65-F5344CB8AC3E}">
        <p14:creationId xmlns:p14="http://schemas.microsoft.com/office/powerpoint/2010/main" val="384613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1A5-4ADD-2E4D-AC0E-016F1767D20A}"/>
              </a:ext>
            </a:extLst>
          </p:cNvPr>
          <p:cNvSpPr>
            <a:spLocks noGrp="1"/>
          </p:cNvSpPr>
          <p:nvPr>
            <p:ph type="title"/>
          </p:nvPr>
        </p:nvSpPr>
        <p:spPr>
          <a:xfrm>
            <a:off x="277117" y="1756064"/>
            <a:ext cx="2848337" cy="3345872"/>
          </a:xfrm>
        </p:spPr>
        <p:txBody>
          <a:bodyPr>
            <a:normAutofit/>
          </a:bodyPr>
          <a:lstStyle/>
          <a:p>
            <a:r>
              <a:rPr lang="en-US" dirty="0">
                <a:solidFill>
                  <a:srgbClr val="FFFFFF"/>
                </a:solidFill>
                <a:latin typeface="Palatino" pitchFamily="2" charset="77"/>
                <a:ea typeface="Palatino" pitchFamily="2" charset="77"/>
              </a:rPr>
              <a:t>Introductions</a:t>
            </a:r>
          </a:p>
        </p:txBody>
      </p:sp>
      <p:sp>
        <p:nvSpPr>
          <p:cNvPr id="3" name="Content Placeholder 2">
            <a:extLst>
              <a:ext uri="{FF2B5EF4-FFF2-40B4-BE49-F238E27FC236}">
                <a16:creationId xmlns:a16="http://schemas.microsoft.com/office/drawing/2014/main" id="{698528EA-4D4E-5B44-9513-1479D32D4028}"/>
              </a:ext>
            </a:extLst>
          </p:cNvPr>
          <p:cNvSpPr>
            <a:spLocks noGrp="1"/>
          </p:cNvSpPr>
          <p:nvPr>
            <p:ph idx="1"/>
          </p:nvPr>
        </p:nvSpPr>
        <p:spPr>
          <a:xfrm>
            <a:off x="152401" y="457200"/>
            <a:ext cx="9002712" cy="4189214"/>
          </a:xfrm>
        </p:spPr>
        <p:txBody>
          <a:bodyPr anchor="ctr">
            <a:normAutofit/>
          </a:bodyPr>
          <a:lstStyle/>
          <a:p>
            <a:pPr marL="0" indent="0" algn="ctr">
              <a:buNone/>
            </a:pPr>
            <a:r>
              <a:rPr lang="en-US" sz="9600" dirty="0">
                <a:latin typeface="Avenir Book" panose="02000503020000020003" pitchFamily="2" charset="0"/>
                <a:ea typeface="Palatino" pitchFamily="2" charset="77"/>
              </a:rPr>
              <a:t># </a:t>
            </a:r>
          </a:p>
          <a:p>
            <a:pPr marL="0" indent="0" algn="ctr">
              <a:buNone/>
            </a:pPr>
            <a:r>
              <a:rPr lang="en-US" sz="2400" dirty="0">
                <a:latin typeface="Avenir Book" panose="02000503020000020003" pitchFamily="2" charset="0"/>
                <a:ea typeface="Palatino" pitchFamily="2" charset="77"/>
              </a:rPr>
              <a:t>Stamp the Chat</a:t>
            </a:r>
          </a:p>
          <a:p>
            <a:pPr marL="0" indent="0" algn="ctr">
              <a:buNone/>
            </a:pPr>
            <a:r>
              <a:rPr lang="en-US" sz="2400" dirty="0">
                <a:latin typeface="Avenir Book" panose="02000503020000020003" pitchFamily="2" charset="0"/>
                <a:ea typeface="Palatino" pitchFamily="2" charset="77"/>
                <a:sym typeface="Arial" charset="0"/>
              </a:rPr>
              <a:t>word, phrase or statement that expresses  what you are thinking, feeling, or connecting to</a:t>
            </a:r>
            <a:endParaRPr lang="en-US" sz="2400" dirty="0">
              <a:latin typeface="Avenir Book" panose="02000503020000020003" pitchFamily="2" charset="0"/>
              <a:ea typeface="Palatino" pitchFamily="2" charset="77"/>
            </a:endParaRPr>
          </a:p>
        </p:txBody>
      </p:sp>
      <p:pic>
        <p:nvPicPr>
          <p:cNvPr id="7" name="Picture 6">
            <a:extLst>
              <a:ext uri="{FF2B5EF4-FFF2-40B4-BE49-F238E27FC236}">
                <a16:creationId xmlns:a16="http://schemas.microsoft.com/office/drawing/2014/main" id="{63DB197A-1319-7B46-97C8-5DB7DF60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0B581EA-A996-AE4E-BF5E-52F19E3EB86A}"/>
              </a:ext>
            </a:extLst>
          </p:cNvPr>
          <p:cNvPicPr>
            <a:picLocks noChangeAspect="1"/>
          </p:cNvPicPr>
          <p:nvPr/>
        </p:nvPicPr>
        <p:blipFill>
          <a:blip r:embed="rId3"/>
          <a:stretch>
            <a:fillRect/>
          </a:stretch>
        </p:blipFill>
        <p:spPr>
          <a:xfrm>
            <a:off x="277117" y="268432"/>
            <a:ext cx="838200" cy="838200"/>
          </a:xfrm>
          <a:prstGeom prst="rect">
            <a:avLst/>
          </a:prstGeom>
          <a:ln>
            <a:solidFill>
              <a:schemeClr val="tx1"/>
            </a:solidFill>
          </a:ln>
        </p:spPr>
      </p:pic>
    </p:spTree>
    <p:extLst>
      <p:ext uri="{BB962C8B-B14F-4D97-AF65-F5344CB8AC3E}">
        <p14:creationId xmlns:p14="http://schemas.microsoft.com/office/powerpoint/2010/main" val="3978940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004E-D010-A04C-9CB4-E8EBF81D94EB}"/>
              </a:ext>
            </a:extLst>
          </p:cNvPr>
          <p:cNvSpPr>
            <a:spLocks noGrp="1"/>
          </p:cNvSpPr>
          <p:nvPr>
            <p:ph type="title"/>
          </p:nvPr>
        </p:nvSpPr>
        <p:spPr>
          <a:xfrm>
            <a:off x="628650" y="2766218"/>
            <a:ext cx="7886700" cy="1325563"/>
          </a:xfrm>
        </p:spPr>
        <p:txBody>
          <a:bodyPr/>
          <a:lstStyle/>
          <a:p>
            <a:pPr algn="ctr"/>
            <a:r>
              <a:rPr lang="en-US" sz="15000" i="1" dirty="0">
                <a:solidFill>
                  <a:srgbClr val="0070C0"/>
                </a:solidFill>
              </a:rPr>
              <a:t>Switch! </a:t>
            </a:r>
          </a:p>
        </p:txBody>
      </p:sp>
      <p:pic>
        <p:nvPicPr>
          <p:cNvPr id="4" name="Picture 3">
            <a:extLst>
              <a:ext uri="{FF2B5EF4-FFF2-40B4-BE49-F238E27FC236}">
                <a16:creationId xmlns:a16="http://schemas.microsoft.com/office/drawing/2014/main" id="{E470CF47-538F-6449-B595-4028AE0F9728}"/>
              </a:ext>
            </a:extLst>
          </p:cNvPr>
          <p:cNvPicPr>
            <a:picLocks noChangeAspect="1"/>
          </p:cNvPicPr>
          <p:nvPr/>
        </p:nvPicPr>
        <p:blipFill>
          <a:blip r:embed="rId2"/>
          <a:stretch>
            <a:fillRect/>
          </a:stretch>
        </p:blipFill>
        <p:spPr>
          <a:xfrm>
            <a:off x="1054100" y="1682629"/>
            <a:ext cx="838200" cy="838200"/>
          </a:xfrm>
          <a:prstGeom prst="rect">
            <a:avLst/>
          </a:prstGeom>
          <a:ln>
            <a:solidFill>
              <a:schemeClr val="tx1"/>
            </a:solidFill>
          </a:ln>
        </p:spPr>
      </p:pic>
      <p:pic>
        <p:nvPicPr>
          <p:cNvPr id="5" name="Picture 4">
            <a:extLst>
              <a:ext uri="{FF2B5EF4-FFF2-40B4-BE49-F238E27FC236}">
                <a16:creationId xmlns:a16="http://schemas.microsoft.com/office/drawing/2014/main" id="{858BEC65-3940-E143-9969-AB9E7BC2BA59}"/>
              </a:ext>
            </a:extLst>
          </p:cNvPr>
          <p:cNvPicPr>
            <a:picLocks noChangeAspect="1"/>
          </p:cNvPicPr>
          <p:nvPr/>
        </p:nvPicPr>
        <p:blipFill>
          <a:blip r:embed="rId3"/>
          <a:stretch>
            <a:fillRect/>
          </a:stretch>
        </p:blipFill>
        <p:spPr>
          <a:xfrm>
            <a:off x="7239000" y="4181004"/>
            <a:ext cx="850900" cy="774700"/>
          </a:xfrm>
          <a:prstGeom prst="rect">
            <a:avLst/>
          </a:prstGeom>
          <a:ln>
            <a:solidFill>
              <a:schemeClr val="accent6">
                <a:lumMod val="75000"/>
              </a:schemeClr>
            </a:solidFill>
          </a:ln>
        </p:spPr>
      </p:pic>
    </p:spTree>
    <p:extLst>
      <p:ext uri="{BB962C8B-B14F-4D97-AF65-F5344CB8AC3E}">
        <p14:creationId xmlns:p14="http://schemas.microsoft.com/office/powerpoint/2010/main" val="1114861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ED7FE4D-ED72-D446-802C-5CCD720F5F26}"/>
              </a:ext>
            </a:extLst>
          </p:cNvPr>
          <p:cNvSpPr>
            <a:spLocks noGrp="1" noChangeArrowheads="1"/>
          </p:cNvSpPr>
          <p:nvPr>
            <p:ph type="title"/>
          </p:nvPr>
        </p:nvSpPr>
        <p:spPr>
          <a:xfrm>
            <a:off x="274429" y="405456"/>
            <a:ext cx="5562600" cy="1501775"/>
          </a:xfrm>
        </p:spPr>
        <p:txBody>
          <a:bodyPr/>
          <a:lstStyle/>
          <a:p>
            <a:pPr indent="0" algn="ctr" eaLnBrk="1" hangingPunct="1"/>
            <a:r>
              <a:rPr lang="en-US" altLang="en-US" sz="5400"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altLang="en-US" sz="5400" dirty="0">
                <a:latin typeface="Calibri" panose="020F0502020204030204" pitchFamily="34" charset="0"/>
                <a:ea typeface="Calibri" panose="020F0502020204030204" pitchFamily="34" charset="0"/>
                <a:cs typeface="Calibri" panose="020F0502020204030204" pitchFamily="34" charset="0"/>
              </a:rPr>
              <a:t> the Foundation</a:t>
            </a:r>
          </a:p>
        </p:txBody>
      </p:sp>
      <p:sp>
        <p:nvSpPr>
          <p:cNvPr id="130051" name="Rectangle 3">
            <a:extLst>
              <a:ext uri="{FF2B5EF4-FFF2-40B4-BE49-F238E27FC236}">
                <a16:creationId xmlns:a16="http://schemas.microsoft.com/office/drawing/2014/main" id="{E34B2A58-599A-904F-B453-139997906712}"/>
              </a:ext>
            </a:extLst>
          </p:cNvPr>
          <p:cNvSpPr>
            <a:spLocks noGrp="1" noChangeArrowheads="1"/>
          </p:cNvSpPr>
          <p:nvPr>
            <p:ph idx="1"/>
          </p:nvPr>
        </p:nvSpPr>
        <p:spPr>
          <a:xfrm>
            <a:off x="76200" y="1371600"/>
            <a:ext cx="8991600" cy="5257800"/>
          </a:xfrm>
        </p:spPr>
        <p:txBody>
          <a:bodyPr/>
          <a:lstStyle/>
          <a:p>
            <a:pPr marL="39688" indent="0" algn="ctr" eaLnBrk="1" hangingPunct="1">
              <a:buFont typeface="Wingdings" pitchFamily="2" charset="2"/>
              <a:buNone/>
            </a:pPr>
            <a:endParaRPr lang="en-US" altLang="en-US" sz="4400" dirty="0">
              <a:latin typeface="Calibri" panose="020F0502020204030204" pitchFamily="34" charset="0"/>
              <a:ea typeface="Calibri" panose="020F0502020204030204" pitchFamily="34" charset="0"/>
              <a:cs typeface="Calibri" panose="020F0502020204030204" pitchFamily="34" charset="0"/>
            </a:endParaRPr>
          </a:p>
          <a:p>
            <a:pPr marL="39688" indent="0" algn="ctr" eaLnBrk="1" hangingPunct="1">
              <a:buFont typeface="Wingdings" pitchFamily="2" charset="2"/>
              <a:buNone/>
            </a:pPr>
            <a:endParaRPr lang="en-US" altLang="en-US" sz="4400" dirty="0">
              <a:latin typeface="Calibri" panose="020F0502020204030204" pitchFamily="34" charset="0"/>
              <a:ea typeface="Calibri" panose="020F0502020204030204" pitchFamily="34" charset="0"/>
              <a:cs typeface="Calibri" panose="020F0502020204030204" pitchFamily="34" charset="0"/>
            </a:endParaRPr>
          </a:p>
          <a:p>
            <a:pPr marL="39688" indent="0" algn="ctr" eaLnBrk="1" hangingPunct="1">
              <a:buFont typeface="Wingdings" pitchFamily="2" charset="2"/>
              <a:buNone/>
            </a:pPr>
            <a:r>
              <a:rPr lang="en-US" altLang="en-US" sz="4400" dirty="0">
                <a:latin typeface="Calibri" panose="020F0502020204030204" pitchFamily="34" charset="0"/>
                <a:ea typeface="Calibri" panose="020F0502020204030204" pitchFamily="34" charset="0"/>
                <a:cs typeface="Calibri" panose="020F0502020204030204" pitchFamily="34" charset="0"/>
              </a:rPr>
              <a:t> </a:t>
            </a:r>
            <a:r>
              <a:rPr lang="en-US" altLang="en-US" sz="4400" i="1" dirty="0">
                <a:solidFill>
                  <a:srgbClr val="0070C0"/>
                </a:solidFill>
                <a:latin typeface="Calibri" panose="020F0502020204030204" pitchFamily="34" charset="0"/>
                <a:ea typeface="Calibri" panose="020F0502020204030204" pitchFamily="34" charset="0"/>
                <a:cs typeface="Calibri" panose="020F0502020204030204" pitchFamily="34" charset="0"/>
              </a:rPr>
              <a:t>foundational principles</a:t>
            </a:r>
            <a:r>
              <a:rPr lang="en-US" altLang="en-US" sz="4400" dirty="0">
                <a:latin typeface="Calibri" panose="020F0502020204030204" pitchFamily="34" charset="0"/>
                <a:ea typeface="Calibri" panose="020F0502020204030204" pitchFamily="34" charset="0"/>
                <a:cs typeface="Calibri" panose="020F0502020204030204" pitchFamily="34" charset="0"/>
              </a:rPr>
              <a:t> of NUA </a:t>
            </a:r>
          </a:p>
        </p:txBody>
      </p:sp>
      <p:pic>
        <p:nvPicPr>
          <p:cNvPr id="5" name="Picture 4">
            <a:extLst>
              <a:ext uri="{FF2B5EF4-FFF2-40B4-BE49-F238E27FC236}">
                <a16:creationId xmlns:a16="http://schemas.microsoft.com/office/drawing/2014/main" id="{77FBC98C-66B3-A844-A240-A286D664BFB3}"/>
              </a:ext>
            </a:extLst>
          </p:cNvPr>
          <p:cNvPicPr>
            <a:picLocks noChangeAspect="1"/>
          </p:cNvPicPr>
          <p:nvPr/>
        </p:nvPicPr>
        <p:blipFill>
          <a:blip r:embed="rId3"/>
          <a:stretch>
            <a:fillRect/>
          </a:stretch>
        </p:blipFill>
        <p:spPr>
          <a:xfrm>
            <a:off x="6286113" y="5791200"/>
            <a:ext cx="2588902" cy="909393"/>
          </a:xfrm>
          <a:prstGeom prst="rect">
            <a:avLst/>
          </a:prstGeom>
        </p:spPr>
      </p:pic>
    </p:spTree>
    <p:extLst>
      <p:ext uri="{BB962C8B-B14F-4D97-AF65-F5344CB8AC3E}">
        <p14:creationId xmlns:p14="http://schemas.microsoft.com/office/powerpoint/2010/main" val="2724597087"/>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051">
                                            <p:txEl>
                                              <p:pRg st="2" end="2"/>
                                            </p:txEl>
                                          </p:spTgt>
                                        </p:tgtEl>
                                        <p:attrNameLst>
                                          <p:attrName>style.visibility</p:attrName>
                                        </p:attrNameLst>
                                      </p:cBhvr>
                                      <p:to>
                                        <p:strVal val="visible"/>
                                      </p:to>
                                    </p:set>
                                    <p:animEffect transition="in" filter="fade">
                                      <p:cBhvr>
                                        <p:cTn id="7" dur="500"/>
                                        <p:tgtEl>
                                          <p:spTgt spid="130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12D75179-0348-324D-A553-5869F7F68B77}"/>
              </a:ext>
            </a:extLst>
          </p:cNvPr>
          <p:cNvSpPr>
            <a:spLocks noGrp="1" noChangeArrowheads="1"/>
          </p:cNvSpPr>
          <p:nvPr>
            <p:ph type="title"/>
          </p:nvPr>
        </p:nvSpPr>
        <p:spPr>
          <a:xfrm>
            <a:off x="381000" y="98425"/>
            <a:ext cx="8229600" cy="1501775"/>
          </a:xfrm>
        </p:spPr>
        <p:txBody>
          <a:bodyPr/>
          <a:lstStyle/>
          <a:p>
            <a:pPr eaLnBrk="1" hangingPunct="1"/>
            <a:r>
              <a:rPr lang="en-US" altLang="en-US" sz="6000" dirty="0">
                <a:ea typeface="Calibri" panose="020F0502020204030204" pitchFamily="34" charset="0"/>
                <a:cs typeface="Calibri" panose="020F0502020204030204" pitchFamily="34" charset="0"/>
              </a:rPr>
              <a:t>NUA-Why We Do It</a:t>
            </a:r>
          </a:p>
        </p:txBody>
      </p:sp>
      <p:sp>
        <p:nvSpPr>
          <p:cNvPr id="51202" name="Rectangle 3">
            <a:extLst>
              <a:ext uri="{FF2B5EF4-FFF2-40B4-BE49-F238E27FC236}">
                <a16:creationId xmlns:a16="http://schemas.microsoft.com/office/drawing/2014/main" id="{38C5B0EF-D080-9547-B78E-399E2EDED8CC}"/>
              </a:ext>
            </a:extLst>
          </p:cNvPr>
          <p:cNvSpPr>
            <a:spLocks noGrp="1" noChangeArrowheads="1"/>
          </p:cNvSpPr>
          <p:nvPr>
            <p:ph type="body" idx="1"/>
          </p:nvPr>
        </p:nvSpPr>
        <p:spPr>
          <a:xfrm>
            <a:off x="246063" y="1905000"/>
            <a:ext cx="8534400" cy="3962400"/>
          </a:xfrm>
        </p:spPr>
        <p:txBody>
          <a:bodyPr/>
          <a:lstStyle/>
          <a:p>
            <a:pPr marL="39688" indent="0" eaLnBrk="1" hangingPunct="1">
              <a:buFont typeface="Wingdings" pitchFamily="2" charset="2"/>
              <a:buNone/>
            </a:pPr>
            <a:r>
              <a:rPr lang="en-US" altLang="en-US" sz="4400" dirty="0">
                <a:solidFill>
                  <a:srgbClr val="7030A0"/>
                </a:solidFill>
                <a:latin typeface="Calibri" panose="020F0502020204030204" pitchFamily="34" charset="0"/>
                <a:ea typeface="Calibri" panose="020F0502020204030204" pitchFamily="34" charset="0"/>
                <a:cs typeface="Calibri" panose="020F0502020204030204" pitchFamily="34" charset="0"/>
              </a:rPr>
              <a:t>Self Direction</a:t>
            </a:r>
          </a:p>
          <a:p>
            <a:pPr marL="39688" indent="0" eaLnBrk="1" hangingPunct="1">
              <a:buFont typeface="Wingdings" pitchFamily="2" charset="2"/>
              <a:buNone/>
            </a:pPr>
            <a:endParaRPr lang="en-US" altLang="en-US" sz="4400" dirty="0">
              <a:solidFill>
                <a:srgbClr val="FF8000"/>
              </a:solidFill>
              <a:latin typeface="Calibri" panose="020F0502020204030204" pitchFamily="34" charset="0"/>
              <a:ea typeface="Calibri" panose="020F0502020204030204" pitchFamily="34" charset="0"/>
              <a:cs typeface="Calibri" panose="020F0502020204030204" pitchFamily="34" charset="0"/>
            </a:endParaRPr>
          </a:p>
          <a:p>
            <a:pPr marL="39688" indent="0" eaLnBrk="1" hangingPunct="1">
              <a:buFont typeface="Wingdings" pitchFamily="2" charset="2"/>
              <a:buNone/>
            </a:pPr>
            <a:r>
              <a:rPr lang="en-US" altLang="en-US" sz="4400" dirty="0">
                <a:solidFill>
                  <a:srgbClr val="7030A0"/>
                </a:solidFill>
                <a:latin typeface="Calibri" panose="020F0502020204030204" pitchFamily="34" charset="0"/>
                <a:ea typeface="Calibri" panose="020F0502020204030204" pitchFamily="34" charset="0"/>
                <a:cs typeface="Calibri" panose="020F0502020204030204" pitchFamily="34" charset="0"/>
              </a:rPr>
              <a:t>                    Self Actualization</a:t>
            </a:r>
          </a:p>
        </p:txBody>
      </p:sp>
      <p:sp>
        <p:nvSpPr>
          <p:cNvPr id="2" name="Oval 1">
            <a:extLst>
              <a:ext uri="{FF2B5EF4-FFF2-40B4-BE49-F238E27FC236}">
                <a16:creationId xmlns:a16="http://schemas.microsoft.com/office/drawing/2014/main" id="{27F62020-CA62-5C47-B6D1-91A971CFF6B2}"/>
              </a:ext>
            </a:extLst>
          </p:cNvPr>
          <p:cNvSpPr/>
          <p:nvPr/>
        </p:nvSpPr>
        <p:spPr>
          <a:xfrm>
            <a:off x="7360251" y="3657600"/>
            <a:ext cx="533400" cy="2895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78F71E1B-176B-4C43-9216-9CB2FBB35C3D}"/>
              </a:ext>
            </a:extLst>
          </p:cNvPr>
          <p:cNvSpPr/>
          <p:nvPr/>
        </p:nvSpPr>
        <p:spPr>
          <a:xfrm rot="18517363">
            <a:off x="7351101" y="3612333"/>
            <a:ext cx="533400" cy="2895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186F4162-5612-3648-86F8-EC66670139C1}"/>
              </a:ext>
            </a:extLst>
          </p:cNvPr>
          <p:cNvSpPr/>
          <p:nvPr/>
        </p:nvSpPr>
        <p:spPr>
          <a:xfrm rot="3184361">
            <a:off x="7268205" y="3674565"/>
            <a:ext cx="533400" cy="2895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C308050-A10F-8449-97A2-A973334D44D6}"/>
              </a:ext>
            </a:extLst>
          </p:cNvPr>
          <p:cNvSpPr txBox="1"/>
          <p:nvPr/>
        </p:nvSpPr>
        <p:spPr>
          <a:xfrm>
            <a:off x="7360251" y="4810780"/>
            <a:ext cx="533400" cy="523220"/>
          </a:xfrm>
          <a:prstGeom prst="rect">
            <a:avLst/>
          </a:prstGeom>
          <a:noFill/>
        </p:spPr>
        <p:txBody>
          <a:bodyPr wrap="square" rtlCol="0">
            <a:spAutoFit/>
          </a:bodyPr>
          <a:lstStyle/>
          <a:p>
            <a:pPr algn="ctr"/>
            <a:r>
              <a:rPr lang="en-US" sz="2800" dirty="0">
                <a:solidFill>
                  <a:schemeClr val="tx1"/>
                </a:solidFill>
              </a:rPr>
              <a:t>C</a:t>
            </a:r>
          </a:p>
        </p:txBody>
      </p:sp>
      <p:sp>
        <p:nvSpPr>
          <p:cNvPr id="8" name="TextBox 7">
            <a:extLst>
              <a:ext uri="{FF2B5EF4-FFF2-40B4-BE49-F238E27FC236}">
                <a16:creationId xmlns:a16="http://schemas.microsoft.com/office/drawing/2014/main" id="{1FFA00D4-C874-E74E-8E84-52F05384DDFD}"/>
              </a:ext>
            </a:extLst>
          </p:cNvPr>
          <p:cNvSpPr txBox="1"/>
          <p:nvPr/>
        </p:nvSpPr>
        <p:spPr>
          <a:xfrm>
            <a:off x="6563112" y="4191000"/>
            <a:ext cx="533400" cy="523220"/>
          </a:xfrm>
          <a:prstGeom prst="rect">
            <a:avLst/>
          </a:prstGeom>
          <a:noFill/>
        </p:spPr>
        <p:txBody>
          <a:bodyPr wrap="square" rtlCol="0">
            <a:spAutoFit/>
          </a:bodyPr>
          <a:lstStyle/>
          <a:p>
            <a:pPr algn="ctr"/>
            <a:r>
              <a:rPr lang="en-US" sz="2800" dirty="0">
                <a:solidFill>
                  <a:schemeClr val="tx1"/>
                </a:solidFill>
              </a:rPr>
              <a:t>I</a:t>
            </a:r>
          </a:p>
        </p:txBody>
      </p:sp>
      <p:sp>
        <p:nvSpPr>
          <p:cNvPr id="9" name="TextBox 8">
            <a:extLst>
              <a:ext uri="{FF2B5EF4-FFF2-40B4-BE49-F238E27FC236}">
                <a16:creationId xmlns:a16="http://schemas.microsoft.com/office/drawing/2014/main" id="{CB1BB409-A67F-BD4B-863B-380A10FE018E}"/>
              </a:ext>
            </a:extLst>
          </p:cNvPr>
          <p:cNvSpPr txBox="1"/>
          <p:nvPr/>
        </p:nvSpPr>
        <p:spPr>
          <a:xfrm>
            <a:off x="7343368" y="5904843"/>
            <a:ext cx="533400" cy="523220"/>
          </a:xfrm>
          <a:prstGeom prst="rect">
            <a:avLst/>
          </a:prstGeom>
          <a:noFill/>
        </p:spPr>
        <p:txBody>
          <a:bodyPr wrap="square" rtlCol="0">
            <a:spAutoFit/>
          </a:bodyPr>
          <a:lstStyle/>
          <a:p>
            <a:pPr algn="ctr"/>
            <a:r>
              <a:rPr lang="en-US" sz="2800" dirty="0">
                <a:solidFill>
                  <a:schemeClr val="tx1"/>
                </a:solidFill>
              </a:rPr>
              <a:t>T</a:t>
            </a:r>
          </a:p>
        </p:txBody>
      </p:sp>
      <p:sp>
        <p:nvSpPr>
          <p:cNvPr id="10" name="TextBox 9">
            <a:extLst>
              <a:ext uri="{FF2B5EF4-FFF2-40B4-BE49-F238E27FC236}">
                <a16:creationId xmlns:a16="http://schemas.microsoft.com/office/drawing/2014/main" id="{9C05EB9B-592E-A149-AE14-5D2798E97D96}"/>
              </a:ext>
            </a:extLst>
          </p:cNvPr>
          <p:cNvSpPr txBox="1"/>
          <p:nvPr/>
        </p:nvSpPr>
        <p:spPr>
          <a:xfrm>
            <a:off x="7366172" y="3770518"/>
            <a:ext cx="533400" cy="523220"/>
          </a:xfrm>
          <a:prstGeom prst="rect">
            <a:avLst/>
          </a:prstGeom>
          <a:noFill/>
        </p:spPr>
        <p:txBody>
          <a:bodyPr wrap="square" rtlCol="0">
            <a:spAutoFit/>
          </a:bodyPr>
          <a:lstStyle/>
          <a:p>
            <a:pPr algn="ctr"/>
            <a:r>
              <a:rPr lang="en-US" sz="2800" dirty="0">
                <a:solidFill>
                  <a:schemeClr val="tx1"/>
                </a:solidFill>
              </a:rPr>
              <a:t>A</a:t>
            </a:r>
          </a:p>
        </p:txBody>
      </p:sp>
      <p:sp>
        <p:nvSpPr>
          <p:cNvPr id="11" name="TextBox 10">
            <a:extLst>
              <a:ext uri="{FF2B5EF4-FFF2-40B4-BE49-F238E27FC236}">
                <a16:creationId xmlns:a16="http://schemas.microsoft.com/office/drawing/2014/main" id="{745606D1-1081-4A4E-85DB-262BFCD93857}"/>
              </a:ext>
            </a:extLst>
          </p:cNvPr>
          <p:cNvSpPr txBox="1"/>
          <p:nvPr/>
        </p:nvSpPr>
        <p:spPr>
          <a:xfrm>
            <a:off x="8068040" y="5391920"/>
            <a:ext cx="533400" cy="523220"/>
          </a:xfrm>
          <a:prstGeom prst="rect">
            <a:avLst/>
          </a:prstGeom>
          <a:noFill/>
        </p:spPr>
        <p:txBody>
          <a:bodyPr wrap="square" rtlCol="0">
            <a:spAutoFit/>
          </a:bodyPr>
          <a:lstStyle/>
          <a:p>
            <a:pPr algn="ctr"/>
            <a:r>
              <a:rPr lang="en-US" sz="2800" dirty="0">
                <a:solidFill>
                  <a:schemeClr val="tx1"/>
                </a:solidFill>
              </a:rPr>
              <a:t>C</a:t>
            </a:r>
          </a:p>
        </p:txBody>
      </p:sp>
      <p:sp>
        <p:nvSpPr>
          <p:cNvPr id="12" name="TextBox 11">
            <a:extLst>
              <a:ext uri="{FF2B5EF4-FFF2-40B4-BE49-F238E27FC236}">
                <a16:creationId xmlns:a16="http://schemas.microsoft.com/office/drawing/2014/main" id="{9E863480-882F-D24B-B37C-50F12D596C10}"/>
              </a:ext>
            </a:extLst>
          </p:cNvPr>
          <p:cNvSpPr txBox="1"/>
          <p:nvPr/>
        </p:nvSpPr>
        <p:spPr>
          <a:xfrm>
            <a:off x="8083854" y="4225058"/>
            <a:ext cx="533400" cy="523220"/>
          </a:xfrm>
          <a:prstGeom prst="rect">
            <a:avLst/>
          </a:prstGeom>
          <a:noFill/>
        </p:spPr>
        <p:txBody>
          <a:bodyPr wrap="square" rtlCol="0">
            <a:spAutoFit/>
          </a:bodyPr>
          <a:lstStyle/>
          <a:p>
            <a:pPr algn="ctr"/>
            <a:r>
              <a:rPr lang="en-US" sz="2800" dirty="0">
                <a:solidFill>
                  <a:schemeClr val="tx1"/>
                </a:solidFill>
              </a:rPr>
              <a:t>I</a:t>
            </a:r>
          </a:p>
        </p:txBody>
      </p:sp>
      <p:sp>
        <p:nvSpPr>
          <p:cNvPr id="13" name="TextBox 12">
            <a:extLst>
              <a:ext uri="{FF2B5EF4-FFF2-40B4-BE49-F238E27FC236}">
                <a16:creationId xmlns:a16="http://schemas.microsoft.com/office/drawing/2014/main" id="{60412734-2852-B349-A8BD-59CA063B7F40}"/>
              </a:ext>
            </a:extLst>
          </p:cNvPr>
          <p:cNvSpPr txBox="1"/>
          <p:nvPr/>
        </p:nvSpPr>
        <p:spPr>
          <a:xfrm>
            <a:off x="6428282" y="5455509"/>
            <a:ext cx="533400" cy="523220"/>
          </a:xfrm>
          <a:prstGeom prst="rect">
            <a:avLst/>
          </a:prstGeom>
          <a:noFill/>
        </p:spPr>
        <p:txBody>
          <a:bodyPr wrap="square" rtlCol="0">
            <a:spAutoFit/>
          </a:bodyPr>
          <a:lstStyle/>
          <a:p>
            <a:pPr algn="ctr"/>
            <a:r>
              <a:rPr lang="en-US" sz="2800" dirty="0">
                <a:solidFill>
                  <a:schemeClr val="tx1"/>
                </a:solidFill>
              </a:rPr>
              <a:t>S</a:t>
            </a:r>
          </a:p>
        </p:txBody>
      </p:sp>
      <p:sp>
        <p:nvSpPr>
          <p:cNvPr id="4" name="TextBox 3">
            <a:extLst>
              <a:ext uri="{FF2B5EF4-FFF2-40B4-BE49-F238E27FC236}">
                <a16:creationId xmlns:a16="http://schemas.microsoft.com/office/drawing/2014/main" id="{A547359E-3BDC-BA4B-AE69-3141858A58DC}"/>
              </a:ext>
            </a:extLst>
          </p:cNvPr>
          <p:cNvSpPr txBox="1"/>
          <p:nvPr/>
        </p:nvSpPr>
        <p:spPr>
          <a:xfrm>
            <a:off x="7797156" y="6443246"/>
            <a:ext cx="1346844" cy="338554"/>
          </a:xfrm>
          <a:prstGeom prst="rect">
            <a:avLst/>
          </a:prstGeom>
          <a:noFill/>
        </p:spPr>
        <p:txBody>
          <a:bodyPr wrap="none" rtlCol="0">
            <a:spAutoFit/>
          </a:bodyPr>
          <a:lstStyle/>
          <a:p>
            <a:pPr algn="ctr"/>
            <a:r>
              <a:rPr lang="en-US" sz="1600" dirty="0">
                <a:solidFill>
                  <a:schemeClr val="tx1"/>
                </a:solidFill>
              </a:rPr>
              <a:t>Joe </a:t>
            </a:r>
            <a:r>
              <a:rPr lang="en-US" sz="1600" dirty="0" err="1">
                <a:solidFill>
                  <a:schemeClr val="tx1"/>
                </a:solidFill>
              </a:rPr>
              <a:t>Renzulli</a:t>
            </a:r>
            <a:endParaRPr lang="en-US" sz="1600" dirty="0">
              <a:solidFill>
                <a:schemeClr val="tx1"/>
              </a:solidFill>
            </a:endParaRPr>
          </a:p>
        </p:txBody>
      </p:sp>
    </p:spTree>
    <p:extLst>
      <p:ext uri="{BB962C8B-B14F-4D97-AF65-F5344CB8AC3E}">
        <p14:creationId xmlns:p14="http://schemas.microsoft.com/office/powerpoint/2010/main" val="297187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 calcmode="lin" valueType="num">
                                      <p:cBhvr additive="base">
                                        <p:cTn id="7" dur="5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2">
                                            <p:txEl>
                                              <p:pRg st="2" end="2"/>
                                            </p:txEl>
                                          </p:spTgt>
                                        </p:tgtEl>
                                        <p:attrNameLst>
                                          <p:attrName>style.visibility</p:attrName>
                                        </p:attrNameLst>
                                      </p:cBhvr>
                                      <p:to>
                                        <p:strVal val="visible"/>
                                      </p:to>
                                    </p:set>
                                    <p:anim calcmode="lin" valueType="num">
                                      <p:cBhvr additive="base">
                                        <p:cTn id="13" dur="500" fill="hold"/>
                                        <p:tgtEl>
                                          <p:spTgt spid="512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17A1E8F6-C7B8-FC49-A491-81185DFB8AE5}"/>
              </a:ext>
            </a:extLst>
          </p:cNvPr>
          <p:cNvSpPr>
            <a:spLocks noGrp="1" noChangeArrowheads="1"/>
          </p:cNvSpPr>
          <p:nvPr>
            <p:ph type="title"/>
          </p:nvPr>
        </p:nvSpPr>
        <p:spPr>
          <a:xfrm>
            <a:off x="381000" y="98425"/>
            <a:ext cx="8229600" cy="1501775"/>
          </a:xfrm>
        </p:spPr>
        <p:txBody>
          <a:bodyPr/>
          <a:lstStyle/>
          <a:p>
            <a:pPr eaLnBrk="1" hangingPunct="1"/>
            <a:r>
              <a:rPr lang="en-US" altLang="en-US" sz="6000" dirty="0">
                <a:ea typeface="Calibri" panose="020F0502020204030204" pitchFamily="34" charset="0"/>
                <a:cs typeface="Calibri" panose="020F0502020204030204" pitchFamily="34" charset="0"/>
              </a:rPr>
              <a:t>NUA-What We Do</a:t>
            </a:r>
          </a:p>
        </p:txBody>
      </p:sp>
      <p:sp>
        <p:nvSpPr>
          <p:cNvPr id="23555" name="Rectangle 3">
            <a:extLst>
              <a:ext uri="{FF2B5EF4-FFF2-40B4-BE49-F238E27FC236}">
                <a16:creationId xmlns:a16="http://schemas.microsoft.com/office/drawing/2014/main" id="{77CEFFBF-116A-C34F-AEA8-C260B7E8B972}"/>
              </a:ext>
            </a:extLst>
          </p:cNvPr>
          <p:cNvSpPr>
            <a:spLocks noGrp="1" noChangeArrowheads="1"/>
          </p:cNvSpPr>
          <p:nvPr>
            <p:ph type="body" idx="1"/>
          </p:nvPr>
        </p:nvSpPr>
        <p:spPr>
          <a:xfrm>
            <a:off x="139700" y="1600200"/>
            <a:ext cx="8851900" cy="5257800"/>
          </a:xfrm>
        </p:spPr>
        <p:txBody>
          <a:bodyPr/>
          <a:lstStyle/>
          <a:p>
            <a:pPr marL="39688" indent="0" eaLnBrk="1" hangingPunct="1">
              <a:buFont typeface="Wingdings" charset="2"/>
              <a:buNone/>
              <a:defRPr/>
            </a:pPr>
            <a:r>
              <a:rPr lang="en-US" altLang="en-US" sz="4400" dirty="0">
                <a:solidFill>
                  <a:srgbClr val="7030A0"/>
                </a:solidFill>
                <a:latin typeface="+mj-lt"/>
                <a:ea typeface="Calibri" charset="0"/>
                <a:cs typeface="Calibri" charset="0"/>
                <a:sym typeface="Tahoma" charset="0"/>
              </a:rPr>
              <a:t>Transform</a:t>
            </a:r>
            <a:r>
              <a:rPr lang="en-US" altLang="en-US" sz="4400" dirty="0">
                <a:solidFill>
                  <a:srgbClr val="FF8000"/>
                </a:solidFill>
                <a:latin typeface="+mj-lt"/>
                <a:ea typeface="Calibri" charset="0"/>
                <a:cs typeface="Calibri" charset="0"/>
                <a:sym typeface="Tahoma" charset="0"/>
              </a:rPr>
              <a:t> </a:t>
            </a:r>
            <a:r>
              <a:rPr lang="en-US" altLang="en-US" sz="4400" u="sng" dirty="0">
                <a:latin typeface="+mj-lt"/>
                <a:ea typeface="Calibri" charset="0"/>
                <a:cs typeface="Calibri" charset="0"/>
                <a:sym typeface="Tahoma" charset="0"/>
              </a:rPr>
              <a:t>teacher practice</a:t>
            </a:r>
            <a:r>
              <a:rPr lang="en-US" altLang="en-US" sz="4400" dirty="0">
                <a:latin typeface="+mj-lt"/>
                <a:ea typeface="Calibri" charset="0"/>
                <a:cs typeface="Calibri" charset="0"/>
                <a:sym typeface="Tahoma" charset="0"/>
              </a:rPr>
              <a:t> to </a:t>
            </a:r>
            <a:r>
              <a:rPr lang="en-US" altLang="en-US" sz="4400" dirty="0">
                <a:solidFill>
                  <a:srgbClr val="7030A0"/>
                </a:solidFill>
                <a:latin typeface="+mj-lt"/>
                <a:ea typeface="Calibri" charset="0"/>
                <a:cs typeface="Calibri" charset="0"/>
                <a:sym typeface="Tahoma" charset="0"/>
              </a:rPr>
              <a:t>optimize</a:t>
            </a:r>
            <a:r>
              <a:rPr lang="en-US" altLang="en-US" sz="4400" dirty="0">
                <a:solidFill>
                  <a:srgbClr val="FFF856"/>
                </a:solidFill>
                <a:latin typeface="+mj-lt"/>
                <a:ea typeface="Calibri" charset="0"/>
                <a:cs typeface="Calibri" charset="0"/>
                <a:sym typeface="Tahoma" charset="0"/>
              </a:rPr>
              <a:t> </a:t>
            </a:r>
            <a:r>
              <a:rPr lang="en-US" altLang="en-US" sz="4400" dirty="0">
                <a:latin typeface="+mj-lt"/>
                <a:ea typeface="Calibri" charset="0"/>
                <a:cs typeface="Calibri" charset="0"/>
                <a:sym typeface="Tahoma" charset="0"/>
              </a:rPr>
              <a:t>the </a:t>
            </a:r>
            <a:r>
              <a:rPr lang="en-US" altLang="en-US" sz="4400" dirty="0">
                <a:solidFill>
                  <a:srgbClr val="7030A0"/>
                </a:solidFill>
                <a:latin typeface="+mj-lt"/>
                <a:ea typeface="Calibri" charset="0"/>
                <a:cs typeface="Calibri" charset="0"/>
                <a:sym typeface="Tahoma" charset="0"/>
              </a:rPr>
              <a:t>intellectual capacities</a:t>
            </a:r>
            <a:r>
              <a:rPr lang="en-US" altLang="en-US" sz="4400" dirty="0">
                <a:latin typeface="+mj-lt"/>
                <a:ea typeface="Calibri" charset="0"/>
                <a:cs typeface="Calibri" charset="0"/>
                <a:sym typeface="Tahoma" charset="0"/>
              </a:rPr>
              <a:t> of all children.</a:t>
            </a:r>
          </a:p>
        </p:txBody>
      </p:sp>
      <p:sp>
        <p:nvSpPr>
          <p:cNvPr id="2" name="TextBox 1">
            <a:extLst>
              <a:ext uri="{FF2B5EF4-FFF2-40B4-BE49-F238E27FC236}">
                <a16:creationId xmlns:a16="http://schemas.microsoft.com/office/drawing/2014/main" id="{C25771C3-BE54-0041-AA01-FE74624DC969}"/>
              </a:ext>
            </a:extLst>
          </p:cNvPr>
          <p:cNvSpPr txBox="1"/>
          <p:nvPr/>
        </p:nvSpPr>
        <p:spPr>
          <a:xfrm rot="20207956">
            <a:off x="519443" y="3823893"/>
            <a:ext cx="2670626" cy="923330"/>
          </a:xfrm>
          <a:prstGeom prst="rect">
            <a:avLst/>
          </a:prstGeom>
          <a:noFill/>
        </p:spPr>
        <p:txBody>
          <a:bodyPr wrap="square" rtlCol="0">
            <a:spAutoFit/>
          </a:bodyPr>
          <a:lstStyle/>
          <a:p>
            <a:pPr algn="ctr"/>
            <a:r>
              <a:rPr lang="en-US" sz="5400" dirty="0">
                <a:solidFill>
                  <a:srgbClr val="C00000"/>
                </a:solidFill>
              </a:rPr>
              <a:t>equity</a:t>
            </a:r>
          </a:p>
        </p:txBody>
      </p:sp>
      <p:sp>
        <p:nvSpPr>
          <p:cNvPr id="5" name="TextBox 4">
            <a:extLst>
              <a:ext uri="{FF2B5EF4-FFF2-40B4-BE49-F238E27FC236}">
                <a16:creationId xmlns:a16="http://schemas.microsoft.com/office/drawing/2014/main" id="{E21989CD-3A32-6148-9518-3F48B8C42385}"/>
              </a:ext>
            </a:extLst>
          </p:cNvPr>
          <p:cNvSpPr txBox="1"/>
          <p:nvPr/>
        </p:nvSpPr>
        <p:spPr>
          <a:xfrm rot="361397">
            <a:off x="403007" y="5570119"/>
            <a:ext cx="3142058" cy="584775"/>
          </a:xfrm>
          <a:prstGeom prst="rect">
            <a:avLst/>
          </a:prstGeom>
          <a:noFill/>
        </p:spPr>
        <p:txBody>
          <a:bodyPr wrap="square" rtlCol="0">
            <a:spAutoFit/>
          </a:bodyPr>
          <a:lstStyle/>
          <a:p>
            <a:pPr algn="ctr"/>
            <a:r>
              <a:rPr lang="en-US" sz="3200" dirty="0">
                <a:solidFill>
                  <a:schemeClr val="accent6">
                    <a:lumMod val="75000"/>
                  </a:schemeClr>
                </a:solidFill>
              </a:rPr>
              <a:t>interrupting</a:t>
            </a:r>
          </a:p>
        </p:txBody>
      </p:sp>
      <p:sp>
        <p:nvSpPr>
          <p:cNvPr id="6" name="TextBox 5">
            <a:extLst>
              <a:ext uri="{FF2B5EF4-FFF2-40B4-BE49-F238E27FC236}">
                <a16:creationId xmlns:a16="http://schemas.microsoft.com/office/drawing/2014/main" id="{84BBA1AD-B2A0-B44A-B0A7-CDF9EF9A17E4}"/>
              </a:ext>
            </a:extLst>
          </p:cNvPr>
          <p:cNvSpPr txBox="1"/>
          <p:nvPr/>
        </p:nvSpPr>
        <p:spPr>
          <a:xfrm rot="660038">
            <a:off x="3515029" y="5073634"/>
            <a:ext cx="2348991" cy="584775"/>
          </a:xfrm>
          <a:prstGeom prst="rect">
            <a:avLst/>
          </a:prstGeom>
          <a:noFill/>
        </p:spPr>
        <p:txBody>
          <a:bodyPr wrap="square" rtlCol="0">
            <a:spAutoFit/>
          </a:bodyPr>
          <a:lstStyle/>
          <a:p>
            <a:pPr algn="ctr"/>
            <a:r>
              <a:rPr lang="en-US" sz="3200" dirty="0">
                <a:solidFill>
                  <a:srgbClr val="7030A0"/>
                </a:solidFill>
              </a:rPr>
              <a:t>removing</a:t>
            </a:r>
          </a:p>
        </p:txBody>
      </p:sp>
      <p:sp>
        <p:nvSpPr>
          <p:cNvPr id="7" name="TextBox 6">
            <a:extLst>
              <a:ext uri="{FF2B5EF4-FFF2-40B4-BE49-F238E27FC236}">
                <a16:creationId xmlns:a16="http://schemas.microsoft.com/office/drawing/2014/main" id="{7005C18C-28A7-124F-A64E-31A6472DA004}"/>
              </a:ext>
            </a:extLst>
          </p:cNvPr>
          <p:cNvSpPr txBox="1"/>
          <p:nvPr/>
        </p:nvSpPr>
        <p:spPr>
          <a:xfrm rot="20207956">
            <a:off x="3809423" y="3482598"/>
            <a:ext cx="2709428" cy="584775"/>
          </a:xfrm>
          <a:prstGeom prst="rect">
            <a:avLst/>
          </a:prstGeom>
          <a:noFill/>
        </p:spPr>
        <p:txBody>
          <a:bodyPr wrap="square" rtlCol="0">
            <a:spAutoFit/>
          </a:bodyPr>
          <a:lstStyle/>
          <a:p>
            <a:pPr algn="ctr"/>
            <a:r>
              <a:rPr lang="en-US" sz="3200" dirty="0">
                <a:solidFill>
                  <a:srgbClr val="0070C0"/>
                </a:solidFill>
              </a:rPr>
              <a:t>discovering</a:t>
            </a:r>
          </a:p>
        </p:txBody>
      </p:sp>
      <p:sp>
        <p:nvSpPr>
          <p:cNvPr id="8" name="TextBox 7">
            <a:extLst>
              <a:ext uri="{FF2B5EF4-FFF2-40B4-BE49-F238E27FC236}">
                <a16:creationId xmlns:a16="http://schemas.microsoft.com/office/drawing/2014/main" id="{E4C4533B-E3AA-6143-9C80-F4D2CA80EF67}"/>
              </a:ext>
            </a:extLst>
          </p:cNvPr>
          <p:cNvSpPr txBox="1"/>
          <p:nvPr/>
        </p:nvSpPr>
        <p:spPr>
          <a:xfrm rot="1263279">
            <a:off x="6011031" y="4351378"/>
            <a:ext cx="2377198" cy="584775"/>
          </a:xfrm>
          <a:prstGeom prst="rect">
            <a:avLst/>
          </a:prstGeom>
          <a:noFill/>
        </p:spPr>
        <p:txBody>
          <a:bodyPr wrap="square" rtlCol="0">
            <a:spAutoFit/>
          </a:bodyPr>
          <a:lstStyle/>
          <a:p>
            <a:pPr algn="ctr"/>
            <a:r>
              <a:rPr lang="en-US" sz="3200" dirty="0">
                <a:solidFill>
                  <a:srgbClr val="00B050"/>
                </a:solidFill>
              </a:rPr>
              <a:t>cultivating</a:t>
            </a:r>
          </a:p>
        </p:txBody>
      </p:sp>
      <p:sp>
        <p:nvSpPr>
          <p:cNvPr id="9" name="TextBox 8">
            <a:extLst>
              <a:ext uri="{FF2B5EF4-FFF2-40B4-BE49-F238E27FC236}">
                <a16:creationId xmlns:a16="http://schemas.microsoft.com/office/drawing/2014/main" id="{2CAF9F0B-0107-9940-8F1B-DE42A027C248}"/>
              </a:ext>
            </a:extLst>
          </p:cNvPr>
          <p:cNvSpPr txBox="1"/>
          <p:nvPr/>
        </p:nvSpPr>
        <p:spPr>
          <a:xfrm rot="805071">
            <a:off x="5873829" y="5887511"/>
            <a:ext cx="2709428" cy="584775"/>
          </a:xfrm>
          <a:prstGeom prst="rect">
            <a:avLst/>
          </a:prstGeom>
          <a:noFill/>
        </p:spPr>
        <p:txBody>
          <a:bodyPr wrap="square" rtlCol="0">
            <a:spAutoFit/>
          </a:bodyPr>
          <a:lstStyle/>
          <a:p>
            <a:pPr algn="ctr"/>
            <a:r>
              <a:rPr lang="en-US" sz="3200" dirty="0">
                <a:solidFill>
                  <a:schemeClr val="accent2">
                    <a:lumMod val="75000"/>
                  </a:schemeClr>
                </a:solidFill>
              </a:rPr>
              <a:t>creating</a:t>
            </a:r>
          </a:p>
        </p:txBody>
      </p:sp>
      <p:sp>
        <p:nvSpPr>
          <p:cNvPr id="10" name="TextBox 9">
            <a:extLst>
              <a:ext uri="{FF2B5EF4-FFF2-40B4-BE49-F238E27FC236}">
                <a16:creationId xmlns:a16="http://schemas.microsoft.com/office/drawing/2014/main" id="{0CDA25ED-8520-8446-98B5-3F787FAA9B34}"/>
              </a:ext>
            </a:extLst>
          </p:cNvPr>
          <p:cNvSpPr txBox="1"/>
          <p:nvPr/>
        </p:nvSpPr>
        <p:spPr>
          <a:xfrm rot="20207956">
            <a:off x="6276541" y="3136612"/>
            <a:ext cx="2709428" cy="584775"/>
          </a:xfrm>
          <a:prstGeom prst="rect">
            <a:avLst/>
          </a:prstGeom>
          <a:noFill/>
        </p:spPr>
        <p:txBody>
          <a:bodyPr wrap="square" rtlCol="0">
            <a:spAutoFit/>
          </a:bodyPr>
          <a:lstStyle/>
          <a:p>
            <a:pPr algn="ctr"/>
            <a:r>
              <a:rPr lang="en-US" sz="3200" dirty="0">
                <a:solidFill>
                  <a:srgbClr val="FFC000"/>
                </a:solidFill>
              </a:rPr>
              <a:t>eliminating</a:t>
            </a:r>
            <a:r>
              <a:rPr lang="en-US" sz="3200" dirty="0">
                <a:solidFill>
                  <a:srgbClr val="0070C0"/>
                </a:solidFill>
              </a:rPr>
              <a:t> </a:t>
            </a:r>
          </a:p>
        </p:txBody>
      </p:sp>
    </p:spTree>
    <p:extLst>
      <p:ext uri="{BB962C8B-B14F-4D97-AF65-F5344CB8AC3E}">
        <p14:creationId xmlns:p14="http://schemas.microsoft.com/office/powerpoint/2010/main" val="231764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1A5-4ADD-2E4D-AC0E-016F1767D20A}"/>
              </a:ext>
            </a:extLst>
          </p:cNvPr>
          <p:cNvSpPr>
            <a:spLocks noGrp="1"/>
          </p:cNvSpPr>
          <p:nvPr>
            <p:ph type="title"/>
          </p:nvPr>
        </p:nvSpPr>
        <p:spPr>
          <a:xfrm>
            <a:off x="277117" y="1756064"/>
            <a:ext cx="2848337" cy="3345872"/>
          </a:xfrm>
        </p:spPr>
        <p:txBody>
          <a:bodyPr>
            <a:normAutofit/>
          </a:bodyPr>
          <a:lstStyle/>
          <a:p>
            <a:r>
              <a:rPr lang="en-US" dirty="0">
                <a:solidFill>
                  <a:srgbClr val="FFFFFF"/>
                </a:solidFill>
                <a:latin typeface="Palatino" pitchFamily="2" charset="77"/>
                <a:ea typeface="Palatino" pitchFamily="2" charset="77"/>
              </a:rPr>
              <a:t>Introductions</a:t>
            </a:r>
          </a:p>
        </p:txBody>
      </p:sp>
      <p:sp>
        <p:nvSpPr>
          <p:cNvPr id="3" name="Content Placeholder 2">
            <a:extLst>
              <a:ext uri="{FF2B5EF4-FFF2-40B4-BE49-F238E27FC236}">
                <a16:creationId xmlns:a16="http://schemas.microsoft.com/office/drawing/2014/main" id="{698528EA-4D4E-5B44-9513-1479D32D4028}"/>
              </a:ext>
            </a:extLst>
          </p:cNvPr>
          <p:cNvSpPr>
            <a:spLocks noGrp="1"/>
          </p:cNvSpPr>
          <p:nvPr>
            <p:ph idx="1"/>
          </p:nvPr>
        </p:nvSpPr>
        <p:spPr>
          <a:xfrm>
            <a:off x="457200" y="533400"/>
            <a:ext cx="8534400" cy="3124200"/>
          </a:xfrm>
        </p:spPr>
        <p:txBody>
          <a:bodyPr anchor="ctr">
            <a:normAutofit/>
          </a:bodyPr>
          <a:lstStyle/>
          <a:p>
            <a:pPr marL="0" indent="0" algn="ctr">
              <a:buNone/>
            </a:pPr>
            <a:r>
              <a:rPr lang="en-US" sz="6000" dirty="0">
                <a:latin typeface="Avenir Book" panose="02000503020000020003" pitchFamily="2" charset="0"/>
                <a:ea typeface="Palatino" pitchFamily="2" charset="77"/>
              </a:rPr>
              <a:t>On Educational Equity</a:t>
            </a:r>
          </a:p>
        </p:txBody>
      </p:sp>
      <p:pic>
        <p:nvPicPr>
          <p:cNvPr id="7" name="Picture 6">
            <a:extLst>
              <a:ext uri="{FF2B5EF4-FFF2-40B4-BE49-F238E27FC236}">
                <a16:creationId xmlns:a16="http://schemas.microsoft.com/office/drawing/2014/main" id="{63DB197A-1319-7B46-97C8-5DB7DF60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122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9D212F-5177-8047-8464-9E06FB593C34}"/>
              </a:ext>
            </a:extLst>
          </p:cNvPr>
          <p:cNvSpPr/>
          <p:nvPr/>
        </p:nvSpPr>
        <p:spPr>
          <a:xfrm rot="554964">
            <a:off x="450321" y="916444"/>
            <a:ext cx="8243355" cy="3108543"/>
          </a:xfrm>
          <a:prstGeom prst="rect">
            <a:avLst/>
          </a:prstGeom>
        </p:spPr>
        <p:txBody>
          <a:bodyPr wrap="square">
            <a:spAutoFit/>
          </a:bodyPr>
          <a:lstStyle/>
          <a:p>
            <a:pPr marL="0" indent="0" eaLnBrk="1" hangingPunct="1">
              <a:buFont typeface="Arial" panose="020B0604020202020204" pitchFamily="34" charset="0"/>
              <a:buNone/>
            </a:pPr>
            <a:r>
              <a:rPr lang="en-US" altLang="en-US" sz="4000" i="1" dirty="0">
                <a:latin typeface="Avenir Book" panose="02000503020000020003" pitchFamily="2" charset="0"/>
              </a:rPr>
              <a:t>“Equity in education requires putting </a:t>
            </a:r>
            <a:r>
              <a:rPr lang="en-US" altLang="en-US" sz="4000" i="1" dirty="0">
                <a:solidFill>
                  <a:srgbClr val="0070C0"/>
                </a:solidFill>
                <a:latin typeface="Avenir Book" panose="02000503020000020003" pitchFamily="2" charset="0"/>
              </a:rPr>
              <a:t>systems</a:t>
            </a:r>
            <a:r>
              <a:rPr lang="en-US" altLang="en-US" sz="4000" i="1" dirty="0">
                <a:latin typeface="Avenir Book" panose="02000503020000020003" pitchFamily="2" charset="0"/>
              </a:rPr>
              <a:t> in place to ensure that every child has an </a:t>
            </a:r>
            <a:r>
              <a:rPr lang="en-US" altLang="en-US" sz="4000" i="1" dirty="0">
                <a:solidFill>
                  <a:srgbClr val="0070C0"/>
                </a:solidFill>
                <a:latin typeface="Avenir Book" panose="02000503020000020003" pitchFamily="2" charset="0"/>
              </a:rPr>
              <a:t>equal chance </a:t>
            </a:r>
            <a:r>
              <a:rPr lang="en-US" altLang="en-US" sz="4000" i="1" dirty="0">
                <a:latin typeface="Avenir Book" panose="02000503020000020003" pitchFamily="2" charset="0"/>
              </a:rPr>
              <a:t>for success. </a:t>
            </a:r>
          </a:p>
          <a:p>
            <a:pPr marL="0" indent="0" eaLnBrk="1" hangingPunct="1">
              <a:buFont typeface="Arial" panose="020B0604020202020204" pitchFamily="34" charset="0"/>
              <a:buNone/>
            </a:pPr>
            <a:r>
              <a:rPr lang="en-US" altLang="en-US" dirty="0">
                <a:latin typeface="Avenir Book" panose="02000503020000020003" pitchFamily="2" charset="0"/>
              </a:rPr>
              <a:t>					–Dr. David </a:t>
            </a:r>
            <a:r>
              <a:rPr lang="en-US" altLang="en-US" dirty="0" err="1">
                <a:latin typeface="Avenir Book" panose="02000503020000020003" pitchFamily="2" charset="0"/>
              </a:rPr>
              <a:t>Hyerle</a:t>
            </a:r>
            <a:endParaRPr lang="en-US" altLang="en-US" dirty="0">
              <a:latin typeface="Avenir Book" panose="02000503020000020003" pitchFamily="2" charset="0"/>
            </a:endParaRPr>
          </a:p>
          <a:p>
            <a:pPr marL="0" indent="0" eaLnBrk="1" hangingPunct="1">
              <a:buFont typeface="Arial" panose="020B0604020202020204" pitchFamily="34" charset="0"/>
              <a:buNone/>
            </a:pPr>
            <a:r>
              <a:rPr lang="en-US" altLang="en-US" dirty="0">
                <a:latin typeface="Avenir Book" panose="02000503020000020003" pitchFamily="2" charset="0"/>
              </a:rPr>
              <a:t>					Creator of The Thinking Maps</a:t>
            </a:r>
          </a:p>
        </p:txBody>
      </p:sp>
      <p:pic>
        <p:nvPicPr>
          <p:cNvPr id="5" name="Picture 4">
            <a:extLst>
              <a:ext uri="{FF2B5EF4-FFF2-40B4-BE49-F238E27FC236}">
                <a16:creationId xmlns:a16="http://schemas.microsoft.com/office/drawing/2014/main" id="{87A5DF8E-A1EF-1A46-B351-3F0B3FF81EF2}"/>
              </a:ext>
            </a:extLst>
          </p:cNvPr>
          <p:cNvPicPr>
            <a:picLocks noChangeAspect="1"/>
          </p:cNvPicPr>
          <p:nvPr/>
        </p:nvPicPr>
        <p:blipFill>
          <a:blip r:embed="rId2"/>
          <a:stretch>
            <a:fillRect/>
          </a:stretch>
        </p:blipFill>
        <p:spPr>
          <a:xfrm>
            <a:off x="8029909" y="238909"/>
            <a:ext cx="850900" cy="774700"/>
          </a:xfrm>
          <a:prstGeom prst="rect">
            <a:avLst/>
          </a:prstGeom>
          <a:ln>
            <a:solidFill>
              <a:schemeClr val="accent6">
                <a:lumMod val="75000"/>
              </a:schemeClr>
            </a:solidFill>
          </a:ln>
        </p:spPr>
      </p:pic>
    </p:spTree>
    <p:extLst>
      <p:ext uri="{BB962C8B-B14F-4D97-AF65-F5344CB8AC3E}">
        <p14:creationId xmlns:p14="http://schemas.microsoft.com/office/powerpoint/2010/main" val="1389306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C19C01-E4E4-B046-ABAC-3ED743978EE0}"/>
              </a:ext>
            </a:extLst>
          </p:cNvPr>
          <p:cNvSpPr txBox="1"/>
          <p:nvPr/>
        </p:nvSpPr>
        <p:spPr>
          <a:xfrm>
            <a:off x="363049" y="427806"/>
            <a:ext cx="6910754" cy="715581"/>
          </a:xfrm>
          <a:prstGeom prst="rect">
            <a:avLst/>
          </a:prstGeom>
          <a:solidFill>
            <a:schemeClr val="bg1"/>
          </a:solidFill>
        </p:spPr>
        <p:txBody>
          <a:bodyPr wrap="square" rtlCol="0">
            <a:spAutoFit/>
          </a:bodyPr>
          <a:lstStyle/>
          <a:p>
            <a:r>
              <a:rPr lang="en-US" sz="4050" dirty="0"/>
              <a:t>Key Word Prediction</a:t>
            </a:r>
          </a:p>
        </p:txBody>
      </p:sp>
      <p:sp>
        <p:nvSpPr>
          <p:cNvPr id="6" name="TextBox 5">
            <a:extLst>
              <a:ext uri="{FF2B5EF4-FFF2-40B4-BE49-F238E27FC236}">
                <a16:creationId xmlns:a16="http://schemas.microsoft.com/office/drawing/2014/main" id="{D5DB9F75-D325-6445-A372-F8F4E545F5B6}"/>
              </a:ext>
            </a:extLst>
          </p:cNvPr>
          <p:cNvSpPr txBox="1"/>
          <p:nvPr/>
        </p:nvSpPr>
        <p:spPr>
          <a:xfrm>
            <a:off x="363049" y="1143387"/>
            <a:ext cx="8528539" cy="4339650"/>
          </a:xfrm>
          <a:prstGeom prst="rect">
            <a:avLst/>
          </a:prstGeom>
          <a:noFill/>
        </p:spPr>
        <p:txBody>
          <a:bodyPr wrap="square" rtlCol="0">
            <a:spAutoFit/>
          </a:bodyPr>
          <a:lstStyle/>
          <a:p>
            <a:r>
              <a:rPr lang="en-US" sz="3300" dirty="0"/>
              <a:t>Steps Involved</a:t>
            </a:r>
          </a:p>
          <a:p>
            <a:pPr marL="428625" indent="-428625">
              <a:buFont typeface="Arial" panose="020B0604020202020204" pitchFamily="34" charset="0"/>
              <a:buChar char="•"/>
            </a:pPr>
            <a:r>
              <a:rPr lang="en-US" sz="2700" dirty="0"/>
              <a:t>Teacher puts topics on board along with 8-20 words, numbers</a:t>
            </a:r>
          </a:p>
          <a:p>
            <a:pPr marL="428625" indent="-428625">
              <a:lnSpc>
                <a:spcPct val="150000"/>
              </a:lnSpc>
              <a:buFont typeface="Arial" panose="020B0604020202020204" pitchFamily="34" charset="0"/>
              <a:buChar char="•"/>
            </a:pPr>
            <a:r>
              <a:rPr lang="en-US" sz="2700" dirty="0"/>
              <a:t>Students speculate on how terms relate to topic.</a:t>
            </a:r>
          </a:p>
          <a:p>
            <a:pPr marL="428625" indent="-428625">
              <a:buFont typeface="Arial" panose="020B0604020202020204" pitchFamily="34" charset="0"/>
              <a:buChar char="•"/>
            </a:pPr>
            <a:r>
              <a:rPr lang="en-US" sz="2700" dirty="0"/>
              <a:t>Groups share and debate hypothesis; teacher moderates, does not  give hints.</a:t>
            </a:r>
          </a:p>
          <a:p>
            <a:pPr marL="428625" indent="-428625">
              <a:lnSpc>
                <a:spcPct val="150000"/>
              </a:lnSpc>
              <a:buFont typeface="Arial" panose="020B0604020202020204" pitchFamily="34" charset="0"/>
              <a:buChar char="•"/>
            </a:pPr>
            <a:r>
              <a:rPr lang="en-US" sz="2700" dirty="0"/>
              <a:t>Students experience text to get more information.</a:t>
            </a:r>
          </a:p>
          <a:p>
            <a:pPr marL="428625" indent="-428625">
              <a:buFont typeface="Arial" panose="020B0604020202020204" pitchFamily="34" charset="0"/>
              <a:buChar char="•"/>
            </a:pPr>
            <a:r>
              <a:rPr lang="en-US" sz="2700" dirty="0"/>
              <a:t>Students review what what they have learned, how their thinking has changed. </a:t>
            </a:r>
          </a:p>
        </p:txBody>
      </p:sp>
      <p:pic>
        <p:nvPicPr>
          <p:cNvPr id="10" name="Picture 4">
            <a:extLst>
              <a:ext uri="{FF2B5EF4-FFF2-40B4-BE49-F238E27FC236}">
                <a16:creationId xmlns:a16="http://schemas.microsoft.com/office/drawing/2014/main" id="{F64A2160-2E3B-B143-9DBD-4991BEC24D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212818"/>
            <a:ext cx="958361" cy="1082582"/>
          </a:xfrm>
          <a:prstGeom prst="rect">
            <a:avLst/>
          </a:prstGeom>
          <a:noFill/>
          <a:ln w="60325">
            <a:noFill/>
            <a:miter lim="800000"/>
            <a:headEnd/>
            <a:tailEnd/>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27F5DA8-3FB5-DE4C-B58F-8A26232F2977}"/>
              </a:ext>
            </a:extLst>
          </p:cNvPr>
          <p:cNvSpPr txBox="1"/>
          <p:nvPr/>
        </p:nvSpPr>
        <p:spPr>
          <a:xfrm>
            <a:off x="7075242" y="1411973"/>
            <a:ext cx="2083045" cy="369332"/>
          </a:xfrm>
          <a:prstGeom prst="rect">
            <a:avLst/>
          </a:prstGeom>
          <a:noFill/>
        </p:spPr>
        <p:txBody>
          <a:bodyPr wrap="square" rtlCol="0">
            <a:spAutoFit/>
          </a:bodyPr>
          <a:lstStyle/>
          <a:p>
            <a:pPr algn="ctr"/>
            <a:r>
              <a:rPr lang="en-US" dirty="0"/>
              <a:t>Dr. Denise Nessel</a:t>
            </a:r>
          </a:p>
        </p:txBody>
      </p:sp>
      <p:pic>
        <p:nvPicPr>
          <p:cNvPr id="12" name="Picture 5">
            <a:extLst>
              <a:ext uri="{FF2B5EF4-FFF2-40B4-BE49-F238E27FC236}">
                <a16:creationId xmlns:a16="http://schemas.microsoft.com/office/drawing/2014/main" id="{E16F234C-35A5-9846-81D5-8C88CE42E0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0316" y="289018"/>
            <a:ext cx="765872" cy="1082582"/>
          </a:xfrm>
          <a:prstGeom prst="rect">
            <a:avLst/>
          </a:prstGeom>
          <a:noFill/>
          <a:ln w="1143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78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3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3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3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3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C19C01-E4E4-B046-ABAC-3ED743978EE0}"/>
              </a:ext>
            </a:extLst>
          </p:cNvPr>
          <p:cNvSpPr txBox="1"/>
          <p:nvPr/>
        </p:nvSpPr>
        <p:spPr>
          <a:xfrm>
            <a:off x="2363670" y="2982237"/>
            <a:ext cx="4683367" cy="715581"/>
          </a:xfrm>
          <a:custGeom>
            <a:avLst/>
            <a:gdLst>
              <a:gd name="connsiteX0" fmla="*/ 0 w 4683367"/>
              <a:gd name="connsiteY0" fmla="*/ 0 h 715581"/>
              <a:gd name="connsiteX1" fmla="*/ 585421 w 4683367"/>
              <a:gd name="connsiteY1" fmla="*/ 0 h 715581"/>
              <a:gd name="connsiteX2" fmla="*/ 1077174 w 4683367"/>
              <a:gd name="connsiteY2" fmla="*/ 0 h 715581"/>
              <a:gd name="connsiteX3" fmla="*/ 1522094 w 4683367"/>
              <a:gd name="connsiteY3" fmla="*/ 0 h 715581"/>
              <a:gd name="connsiteX4" fmla="*/ 2107515 w 4683367"/>
              <a:gd name="connsiteY4" fmla="*/ 0 h 715581"/>
              <a:gd name="connsiteX5" fmla="*/ 2646102 w 4683367"/>
              <a:gd name="connsiteY5" fmla="*/ 0 h 715581"/>
              <a:gd name="connsiteX6" fmla="*/ 3091022 w 4683367"/>
              <a:gd name="connsiteY6" fmla="*/ 0 h 715581"/>
              <a:gd name="connsiteX7" fmla="*/ 3582776 w 4683367"/>
              <a:gd name="connsiteY7" fmla="*/ 0 h 715581"/>
              <a:gd name="connsiteX8" fmla="*/ 4121363 w 4683367"/>
              <a:gd name="connsiteY8" fmla="*/ 0 h 715581"/>
              <a:gd name="connsiteX9" fmla="*/ 4683367 w 4683367"/>
              <a:gd name="connsiteY9" fmla="*/ 0 h 715581"/>
              <a:gd name="connsiteX10" fmla="*/ 4683367 w 4683367"/>
              <a:gd name="connsiteY10" fmla="*/ 350635 h 715581"/>
              <a:gd name="connsiteX11" fmla="*/ 4683367 w 4683367"/>
              <a:gd name="connsiteY11" fmla="*/ 715581 h 715581"/>
              <a:gd name="connsiteX12" fmla="*/ 4144780 w 4683367"/>
              <a:gd name="connsiteY12" fmla="*/ 715581 h 715581"/>
              <a:gd name="connsiteX13" fmla="*/ 3559359 w 4683367"/>
              <a:gd name="connsiteY13" fmla="*/ 715581 h 715581"/>
              <a:gd name="connsiteX14" fmla="*/ 3114439 w 4683367"/>
              <a:gd name="connsiteY14" fmla="*/ 715581 h 715581"/>
              <a:gd name="connsiteX15" fmla="*/ 2482185 w 4683367"/>
              <a:gd name="connsiteY15" fmla="*/ 715581 h 715581"/>
              <a:gd name="connsiteX16" fmla="*/ 1849930 w 4683367"/>
              <a:gd name="connsiteY16" fmla="*/ 715581 h 715581"/>
              <a:gd name="connsiteX17" fmla="*/ 1311343 w 4683367"/>
              <a:gd name="connsiteY17" fmla="*/ 715581 h 715581"/>
              <a:gd name="connsiteX18" fmla="*/ 725922 w 4683367"/>
              <a:gd name="connsiteY18" fmla="*/ 715581 h 715581"/>
              <a:gd name="connsiteX19" fmla="*/ 0 w 4683367"/>
              <a:gd name="connsiteY19" fmla="*/ 715581 h 715581"/>
              <a:gd name="connsiteX20" fmla="*/ 0 w 4683367"/>
              <a:gd name="connsiteY20" fmla="*/ 350635 h 715581"/>
              <a:gd name="connsiteX21" fmla="*/ 0 w 4683367"/>
              <a:gd name="connsiteY21" fmla="*/ 0 h 71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83367" h="715581" fill="none" extrusionOk="0">
                <a:moveTo>
                  <a:pt x="0" y="0"/>
                </a:moveTo>
                <a:cubicBezTo>
                  <a:pt x="143572" y="-25987"/>
                  <a:pt x="421099" y="36242"/>
                  <a:pt x="585421" y="0"/>
                </a:cubicBezTo>
                <a:cubicBezTo>
                  <a:pt x="749743" y="-36242"/>
                  <a:pt x="859289" y="17394"/>
                  <a:pt x="1077174" y="0"/>
                </a:cubicBezTo>
                <a:cubicBezTo>
                  <a:pt x="1295059" y="-17394"/>
                  <a:pt x="1387502" y="11264"/>
                  <a:pt x="1522094" y="0"/>
                </a:cubicBezTo>
                <a:cubicBezTo>
                  <a:pt x="1656686" y="-11264"/>
                  <a:pt x="1903384" y="53788"/>
                  <a:pt x="2107515" y="0"/>
                </a:cubicBezTo>
                <a:cubicBezTo>
                  <a:pt x="2311646" y="-53788"/>
                  <a:pt x="2525657" y="38230"/>
                  <a:pt x="2646102" y="0"/>
                </a:cubicBezTo>
                <a:cubicBezTo>
                  <a:pt x="2766547" y="-38230"/>
                  <a:pt x="2910586" y="15420"/>
                  <a:pt x="3091022" y="0"/>
                </a:cubicBezTo>
                <a:cubicBezTo>
                  <a:pt x="3271458" y="-15420"/>
                  <a:pt x="3407194" y="28579"/>
                  <a:pt x="3582776" y="0"/>
                </a:cubicBezTo>
                <a:cubicBezTo>
                  <a:pt x="3758358" y="-28579"/>
                  <a:pt x="3922511" y="34847"/>
                  <a:pt x="4121363" y="0"/>
                </a:cubicBezTo>
                <a:cubicBezTo>
                  <a:pt x="4320215" y="-34847"/>
                  <a:pt x="4450447" y="22028"/>
                  <a:pt x="4683367" y="0"/>
                </a:cubicBezTo>
                <a:cubicBezTo>
                  <a:pt x="4707786" y="96501"/>
                  <a:pt x="4652288" y="229120"/>
                  <a:pt x="4683367" y="350635"/>
                </a:cubicBezTo>
                <a:cubicBezTo>
                  <a:pt x="4714446" y="472150"/>
                  <a:pt x="4664859" y="563808"/>
                  <a:pt x="4683367" y="715581"/>
                </a:cubicBezTo>
                <a:cubicBezTo>
                  <a:pt x="4571049" y="741961"/>
                  <a:pt x="4303851" y="695629"/>
                  <a:pt x="4144780" y="715581"/>
                </a:cubicBezTo>
                <a:cubicBezTo>
                  <a:pt x="3985709" y="735533"/>
                  <a:pt x="3767606" y="651450"/>
                  <a:pt x="3559359" y="715581"/>
                </a:cubicBezTo>
                <a:cubicBezTo>
                  <a:pt x="3351112" y="779712"/>
                  <a:pt x="3269178" y="714809"/>
                  <a:pt x="3114439" y="715581"/>
                </a:cubicBezTo>
                <a:cubicBezTo>
                  <a:pt x="2959700" y="716353"/>
                  <a:pt x="2717337" y="659651"/>
                  <a:pt x="2482185" y="715581"/>
                </a:cubicBezTo>
                <a:cubicBezTo>
                  <a:pt x="2247033" y="771511"/>
                  <a:pt x="2142469" y="679974"/>
                  <a:pt x="1849930" y="715581"/>
                </a:cubicBezTo>
                <a:cubicBezTo>
                  <a:pt x="1557391" y="751188"/>
                  <a:pt x="1504033" y="662419"/>
                  <a:pt x="1311343" y="715581"/>
                </a:cubicBezTo>
                <a:cubicBezTo>
                  <a:pt x="1118653" y="768743"/>
                  <a:pt x="948426" y="666861"/>
                  <a:pt x="725922" y="715581"/>
                </a:cubicBezTo>
                <a:cubicBezTo>
                  <a:pt x="503418" y="764301"/>
                  <a:pt x="284073" y="641565"/>
                  <a:pt x="0" y="715581"/>
                </a:cubicBezTo>
                <a:cubicBezTo>
                  <a:pt x="-20457" y="542904"/>
                  <a:pt x="12580" y="530924"/>
                  <a:pt x="0" y="350635"/>
                </a:cubicBezTo>
                <a:cubicBezTo>
                  <a:pt x="-12580" y="170346"/>
                  <a:pt x="5999" y="167614"/>
                  <a:pt x="0" y="0"/>
                </a:cubicBezTo>
                <a:close/>
              </a:path>
              <a:path w="4683367" h="715581" stroke="0" extrusionOk="0">
                <a:moveTo>
                  <a:pt x="0" y="0"/>
                </a:moveTo>
                <a:cubicBezTo>
                  <a:pt x="182652" y="-41564"/>
                  <a:pt x="401957" y="20227"/>
                  <a:pt x="632255" y="0"/>
                </a:cubicBezTo>
                <a:cubicBezTo>
                  <a:pt x="862554" y="-20227"/>
                  <a:pt x="1008624" y="41000"/>
                  <a:pt x="1217675" y="0"/>
                </a:cubicBezTo>
                <a:cubicBezTo>
                  <a:pt x="1426726" y="-41000"/>
                  <a:pt x="1589787" y="21534"/>
                  <a:pt x="1896764" y="0"/>
                </a:cubicBezTo>
                <a:cubicBezTo>
                  <a:pt x="2203741" y="-21534"/>
                  <a:pt x="2348598" y="45846"/>
                  <a:pt x="2529018" y="0"/>
                </a:cubicBezTo>
                <a:cubicBezTo>
                  <a:pt x="2709438" y="-45846"/>
                  <a:pt x="2818283" y="41096"/>
                  <a:pt x="3067605" y="0"/>
                </a:cubicBezTo>
                <a:cubicBezTo>
                  <a:pt x="3316927" y="-41096"/>
                  <a:pt x="3516696" y="55805"/>
                  <a:pt x="3699860" y="0"/>
                </a:cubicBezTo>
                <a:cubicBezTo>
                  <a:pt x="3883024" y="-55805"/>
                  <a:pt x="4265089" y="110018"/>
                  <a:pt x="4683367" y="0"/>
                </a:cubicBezTo>
                <a:cubicBezTo>
                  <a:pt x="4695934" y="87730"/>
                  <a:pt x="4676006" y="285822"/>
                  <a:pt x="4683367" y="357791"/>
                </a:cubicBezTo>
                <a:cubicBezTo>
                  <a:pt x="4690728" y="429760"/>
                  <a:pt x="4681692" y="550895"/>
                  <a:pt x="4683367" y="715581"/>
                </a:cubicBezTo>
                <a:cubicBezTo>
                  <a:pt x="4469924" y="758501"/>
                  <a:pt x="4408406" y="693684"/>
                  <a:pt x="4191613" y="715581"/>
                </a:cubicBezTo>
                <a:cubicBezTo>
                  <a:pt x="3974820" y="737478"/>
                  <a:pt x="3690851" y="693930"/>
                  <a:pt x="3559359" y="715581"/>
                </a:cubicBezTo>
                <a:cubicBezTo>
                  <a:pt x="3427867" y="737232"/>
                  <a:pt x="3180865" y="634321"/>
                  <a:pt x="2880271" y="715581"/>
                </a:cubicBezTo>
                <a:cubicBezTo>
                  <a:pt x="2579677" y="796841"/>
                  <a:pt x="2567127" y="707183"/>
                  <a:pt x="2388517" y="715581"/>
                </a:cubicBezTo>
                <a:cubicBezTo>
                  <a:pt x="2209907" y="723979"/>
                  <a:pt x="2080370" y="680459"/>
                  <a:pt x="1896764" y="715581"/>
                </a:cubicBezTo>
                <a:cubicBezTo>
                  <a:pt x="1713158" y="750703"/>
                  <a:pt x="1546836" y="640856"/>
                  <a:pt x="1217675" y="715581"/>
                </a:cubicBezTo>
                <a:cubicBezTo>
                  <a:pt x="888514" y="790306"/>
                  <a:pt x="851310" y="711367"/>
                  <a:pt x="679088" y="715581"/>
                </a:cubicBezTo>
                <a:cubicBezTo>
                  <a:pt x="506866" y="719795"/>
                  <a:pt x="300400" y="644481"/>
                  <a:pt x="0" y="715581"/>
                </a:cubicBezTo>
                <a:cubicBezTo>
                  <a:pt x="-26837" y="612926"/>
                  <a:pt x="8162" y="448394"/>
                  <a:pt x="0" y="379258"/>
                </a:cubicBezTo>
                <a:cubicBezTo>
                  <a:pt x="-8162" y="310122"/>
                  <a:pt x="12749" y="86919"/>
                  <a:pt x="0" y="0"/>
                </a:cubicBezTo>
                <a:close/>
              </a:path>
            </a:pathLst>
          </a:custGeom>
          <a:solidFill>
            <a:schemeClr val="bg1"/>
          </a:solidFill>
          <a:ln>
            <a:solidFill>
              <a:srgbClr val="0070C0"/>
            </a:solidFill>
            <a:extLst>
              <a:ext uri="{C807C97D-BFC1-408E-A445-0C87EB9F89A2}">
                <ask:lineSketchStyleProps xmlns:ask="http://schemas.microsoft.com/office/drawing/2018/sketchyshapes" sd="3098272673">
                  <a:prstGeom prst="rect">
                    <a:avLst/>
                  </a:prstGeom>
                  <ask:type>
                    <ask:lineSketchScribble/>
                  </ask:type>
                </ask:lineSketchStyleProps>
              </a:ext>
            </a:extLst>
          </a:ln>
        </p:spPr>
        <p:txBody>
          <a:bodyPr wrap="square" rtlCol="0">
            <a:spAutoFit/>
          </a:bodyPr>
          <a:lstStyle/>
          <a:p>
            <a:pPr algn="ctr"/>
            <a:r>
              <a:rPr lang="en-US" sz="4050" dirty="0">
                <a:solidFill>
                  <a:schemeClr val="accent1"/>
                </a:solidFill>
              </a:rPr>
              <a:t>Educational Equity </a:t>
            </a:r>
          </a:p>
        </p:txBody>
      </p:sp>
      <p:sp>
        <p:nvSpPr>
          <p:cNvPr id="2" name="TextBox 1">
            <a:extLst>
              <a:ext uri="{FF2B5EF4-FFF2-40B4-BE49-F238E27FC236}">
                <a16:creationId xmlns:a16="http://schemas.microsoft.com/office/drawing/2014/main" id="{09ECEEFA-510B-6B44-8DE7-B7B7572F7BFA}"/>
              </a:ext>
            </a:extLst>
          </p:cNvPr>
          <p:cNvSpPr txBox="1"/>
          <p:nvPr/>
        </p:nvSpPr>
        <p:spPr>
          <a:xfrm>
            <a:off x="628292" y="2020568"/>
            <a:ext cx="2110154" cy="600164"/>
          </a:xfrm>
          <a:prstGeom prst="rect">
            <a:avLst/>
          </a:prstGeom>
          <a:noFill/>
        </p:spPr>
        <p:txBody>
          <a:bodyPr wrap="square" rtlCol="0">
            <a:spAutoFit/>
          </a:bodyPr>
          <a:lstStyle/>
          <a:p>
            <a:pPr algn="ctr"/>
            <a:r>
              <a:rPr lang="en-US" sz="3300" dirty="0"/>
              <a:t>outcomes</a:t>
            </a:r>
          </a:p>
        </p:txBody>
      </p:sp>
      <p:sp>
        <p:nvSpPr>
          <p:cNvPr id="8" name="TextBox 7">
            <a:extLst>
              <a:ext uri="{FF2B5EF4-FFF2-40B4-BE49-F238E27FC236}">
                <a16:creationId xmlns:a16="http://schemas.microsoft.com/office/drawing/2014/main" id="{455F8175-62C9-EB40-B99B-FAA28269454F}"/>
              </a:ext>
            </a:extLst>
          </p:cNvPr>
          <p:cNvSpPr txBox="1"/>
          <p:nvPr/>
        </p:nvSpPr>
        <p:spPr>
          <a:xfrm>
            <a:off x="61554" y="2965277"/>
            <a:ext cx="2294788" cy="600164"/>
          </a:xfrm>
          <a:prstGeom prst="rect">
            <a:avLst/>
          </a:prstGeom>
          <a:noFill/>
        </p:spPr>
        <p:txBody>
          <a:bodyPr wrap="square" rtlCol="0">
            <a:spAutoFit/>
          </a:bodyPr>
          <a:lstStyle/>
          <a:p>
            <a:pPr algn="ctr"/>
            <a:r>
              <a:rPr lang="en-US" sz="3300" dirty="0"/>
              <a:t>goals</a:t>
            </a:r>
          </a:p>
        </p:txBody>
      </p:sp>
      <p:sp>
        <p:nvSpPr>
          <p:cNvPr id="9" name="TextBox 8">
            <a:extLst>
              <a:ext uri="{FF2B5EF4-FFF2-40B4-BE49-F238E27FC236}">
                <a16:creationId xmlns:a16="http://schemas.microsoft.com/office/drawing/2014/main" id="{1CC106C0-EDDB-F84D-91FA-32651AB5B922}"/>
              </a:ext>
            </a:extLst>
          </p:cNvPr>
          <p:cNvSpPr txBox="1"/>
          <p:nvPr/>
        </p:nvSpPr>
        <p:spPr>
          <a:xfrm>
            <a:off x="307733" y="557025"/>
            <a:ext cx="1230923" cy="600164"/>
          </a:xfrm>
          <a:prstGeom prst="rect">
            <a:avLst/>
          </a:prstGeom>
          <a:noFill/>
        </p:spPr>
        <p:txBody>
          <a:bodyPr wrap="square" rtlCol="0">
            <a:spAutoFit/>
          </a:bodyPr>
          <a:lstStyle/>
          <a:p>
            <a:pPr algn="ctr"/>
            <a:r>
              <a:rPr lang="en-US" sz="3300" dirty="0"/>
              <a:t>learn</a:t>
            </a:r>
          </a:p>
        </p:txBody>
      </p:sp>
      <p:sp>
        <p:nvSpPr>
          <p:cNvPr id="13" name="TextBox 12">
            <a:extLst>
              <a:ext uri="{FF2B5EF4-FFF2-40B4-BE49-F238E27FC236}">
                <a16:creationId xmlns:a16="http://schemas.microsoft.com/office/drawing/2014/main" id="{80E26C02-2AA6-2746-80D0-39D81FF46395}"/>
              </a:ext>
            </a:extLst>
          </p:cNvPr>
          <p:cNvSpPr txBox="1"/>
          <p:nvPr/>
        </p:nvSpPr>
        <p:spPr>
          <a:xfrm>
            <a:off x="3182819" y="2145070"/>
            <a:ext cx="2180488" cy="600164"/>
          </a:xfrm>
          <a:prstGeom prst="rect">
            <a:avLst/>
          </a:prstGeom>
          <a:noFill/>
        </p:spPr>
        <p:txBody>
          <a:bodyPr wrap="square" rtlCol="0">
            <a:spAutoFit/>
          </a:bodyPr>
          <a:lstStyle/>
          <a:p>
            <a:pPr algn="ctr"/>
            <a:r>
              <a:rPr lang="en-US" sz="3300" dirty="0"/>
              <a:t>excellence</a:t>
            </a:r>
          </a:p>
        </p:txBody>
      </p:sp>
      <p:sp>
        <p:nvSpPr>
          <p:cNvPr id="14" name="TextBox 13">
            <a:extLst>
              <a:ext uri="{FF2B5EF4-FFF2-40B4-BE49-F238E27FC236}">
                <a16:creationId xmlns:a16="http://schemas.microsoft.com/office/drawing/2014/main" id="{88350C5C-545F-A24B-B5FD-503C8A97BC2B}"/>
              </a:ext>
            </a:extLst>
          </p:cNvPr>
          <p:cNvSpPr txBox="1"/>
          <p:nvPr/>
        </p:nvSpPr>
        <p:spPr>
          <a:xfrm>
            <a:off x="5363307" y="5471634"/>
            <a:ext cx="2523393" cy="600164"/>
          </a:xfrm>
          <a:prstGeom prst="rect">
            <a:avLst/>
          </a:prstGeom>
          <a:noFill/>
        </p:spPr>
        <p:txBody>
          <a:bodyPr wrap="square" rtlCol="0">
            <a:spAutoFit/>
          </a:bodyPr>
          <a:lstStyle/>
          <a:p>
            <a:pPr algn="ctr"/>
            <a:r>
              <a:rPr lang="en-US" sz="3300" dirty="0"/>
              <a:t>political</a:t>
            </a:r>
          </a:p>
        </p:txBody>
      </p:sp>
      <p:sp>
        <p:nvSpPr>
          <p:cNvPr id="15" name="TextBox 14">
            <a:extLst>
              <a:ext uri="{FF2B5EF4-FFF2-40B4-BE49-F238E27FC236}">
                <a16:creationId xmlns:a16="http://schemas.microsoft.com/office/drawing/2014/main" id="{B1AE4DE1-D6C1-7847-ABCB-03AAD8623336}"/>
              </a:ext>
            </a:extLst>
          </p:cNvPr>
          <p:cNvSpPr txBox="1"/>
          <p:nvPr/>
        </p:nvSpPr>
        <p:spPr>
          <a:xfrm>
            <a:off x="1085852" y="117083"/>
            <a:ext cx="2540979" cy="600164"/>
          </a:xfrm>
          <a:prstGeom prst="rect">
            <a:avLst/>
          </a:prstGeom>
          <a:noFill/>
        </p:spPr>
        <p:txBody>
          <a:bodyPr wrap="square" rtlCol="0">
            <a:spAutoFit/>
          </a:bodyPr>
          <a:lstStyle/>
          <a:p>
            <a:pPr algn="ctr"/>
            <a:r>
              <a:rPr lang="en-US" sz="3300" dirty="0"/>
              <a:t>utility</a:t>
            </a:r>
          </a:p>
        </p:txBody>
      </p:sp>
      <p:sp>
        <p:nvSpPr>
          <p:cNvPr id="16" name="TextBox 15">
            <a:extLst>
              <a:ext uri="{FF2B5EF4-FFF2-40B4-BE49-F238E27FC236}">
                <a16:creationId xmlns:a16="http://schemas.microsoft.com/office/drawing/2014/main" id="{711A1F77-195D-8749-AEB7-304A3BE7C7B4}"/>
              </a:ext>
            </a:extLst>
          </p:cNvPr>
          <p:cNvSpPr txBox="1"/>
          <p:nvPr/>
        </p:nvSpPr>
        <p:spPr>
          <a:xfrm>
            <a:off x="641844" y="4077344"/>
            <a:ext cx="3921366" cy="600164"/>
          </a:xfrm>
          <a:prstGeom prst="rect">
            <a:avLst/>
          </a:prstGeom>
          <a:noFill/>
        </p:spPr>
        <p:txBody>
          <a:bodyPr wrap="square" rtlCol="0">
            <a:spAutoFit/>
          </a:bodyPr>
          <a:lstStyle/>
          <a:p>
            <a:pPr algn="ctr"/>
            <a:r>
              <a:rPr lang="en-US" sz="3300" dirty="0"/>
              <a:t> least experienced</a:t>
            </a:r>
          </a:p>
        </p:txBody>
      </p:sp>
      <p:sp>
        <p:nvSpPr>
          <p:cNvPr id="17" name="TextBox 16">
            <a:extLst>
              <a:ext uri="{FF2B5EF4-FFF2-40B4-BE49-F238E27FC236}">
                <a16:creationId xmlns:a16="http://schemas.microsoft.com/office/drawing/2014/main" id="{79029C49-42CC-3347-B1C4-95BADFDDE606}"/>
              </a:ext>
            </a:extLst>
          </p:cNvPr>
          <p:cNvSpPr txBox="1"/>
          <p:nvPr/>
        </p:nvSpPr>
        <p:spPr>
          <a:xfrm>
            <a:off x="4580791" y="3919102"/>
            <a:ext cx="2171706" cy="600164"/>
          </a:xfrm>
          <a:prstGeom prst="rect">
            <a:avLst/>
          </a:prstGeom>
          <a:noFill/>
        </p:spPr>
        <p:txBody>
          <a:bodyPr wrap="square" rtlCol="0">
            <a:spAutoFit/>
          </a:bodyPr>
          <a:lstStyle/>
          <a:p>
            <a:pPr algn="ctr"/>
            <a:r>
              <a:rPr lang="en-US" sz="3300" dirty="0"/>
              <a:t>outcomes</a:t>
            </a:r>
          </a:p>
        </p:txBody>
      </p:sp>
      <p:sp>
        <p:nvSpPr>
          <p:cNvPr id="18" name="TextBox 17">
            <a:extLst>
              <a:ext uri="{FF2B5EF4-FFF2-40B4-BE49-F238E27FC236}">
                <a16:creationId xmlns:a16="http://schemas.microsoft.com/office/drawing/2014/main" id="{920AA3F0-04D5-D249-A7E6-E4AB88349159}"/>
              </a:ext>
            </a:extLst>
          </p:cNvPr>
          <p:cNvSpPr txBox="1"/>
          <p:nvPr/>
        </p:nvSpPr>
        <p:spPr>
          <a:xfrm>
            <a:off x="5539153" y="2168827"/>
            <a:ext cx="2110154" cy="600164"/>
          </a:xfrm>
          <a:prstGeom prst="rect">
            <a:avLst/>
          </a:prstGeom>
          <a:noFill/>
        </p:spPr>
        <p:txBody>
          <a:bodyPr wrap="square" rtlCol="0">
            <a:spAutoFit/>
          </a:bodyPr>
          <a:lstStyle/>
          <a:p>
            <a:pPr algn="ctr"/>
            <a:r>
              <a:rPr lang="en-US" sz="3300" dirty="0"/>
              <a:t>different</a:t>
            </a:r>
          </a:p>
        </p:txBody>
      </p:sp>
      <p:sp>
        <p:nvSpPr>
          <p:cNvPr id="19" name="TextBox 18">
            <a:extLst>
              <a:ext uri="{FF2B5EF4-FFF2-40B4-BE49-F238E27FC236}">
                <a16:creationId xmlns:a16="http://schemas.microsoft.com/office/drawing/2014/main" id="{754EB01A-BD3F-9945-90C9-924A18939D6D}"/>
              </a:ext>
            </a:extLst>
          </p:cNvPr>
          <p:cNvSpPr txBox="1"/>
          <p:nvPr/>
        </p:nvSpPr>
        <p:spPr>
          <a:xfrm>
            <a:off x="3182819" y="5077070"/>
            <a:ext cx="1846383" cy="600164"/>
          </a:xfrm>
          <a:prstGeom prst="rect">
            <a:avLst/>
          </a:prstGeom>
          <a:noFill/>
        </p:spPr>
        <p:txBody>
          <a:bodyPr wrap="square" rtlCol="0">
            <a:spAutoFit/>
          </a:bodyPr>
          <a:lstStyle/>
          <a:p>
            <a:pPr algn="ctr"/>
            <a:r>
              <a:rPr lang="en-US" sz="3300" dirty="0"/>
              <a:t>pressure</a:t>
            </a:r>
          </a:p>
        </p:txBody>
      </p:sp>
      <p:sp>
        <p:nvSpPr>
          <p:cNvPr id="20" name="TextBox 19">
            <a:extLst>
              <a:ext uri="{FF2B5EF4-FFF2-40B4-BE49-F238E27FC236}">
                <a16:creationId xmlns:a16="http://schemas.microsoft.com/office/drawing/2014/main" id="{368E1415-7063-3445-8506-8D27A148F126}"/>
              </a:ext>
            </a:extLst>
          </p:cNvPr>
          <p:cNvSpPr txBox="1"/>
          <p:nvPr/>
        </p:nvSpPr>
        <p:spPr>
          <a:xfrm>
            <a:off x="307733" y="4677508"/>
            <a:ext cx="1230923" cy="600164"/>
          </a:xfrm>
          <a:prstGeom prst="rect">
            <a:avLst/>
          </a:prstGeom>
          <a:noFill/>
        </p:spPr>
        <p:txBody>
          <a:bodyPr wrap="square" rtlCol="0">
            <a:spAutoFit/>
          </a:bodyPr>
          <a:lstStyle/>
          <a:p>
            <a:pPr algn="ctr"/>
            <a:r>
              <a:rPr lang="en-US" sz="3300" dirty="0"/>
              <a:t>equal</a:t>
            </a:r>
          </a:p>
        </p:txBody>
      </p:sp>
      <p:sp>
        <p:nvSpPr>
          <p:cNvPr id="21" name="TextBox 20">
            <a:extLst>
              <a:ext uri="{FF2B5EF4-FFF2-40B4-BE49-F238E27FC236}">
                <a16:creationId xmlns:a16="http://schemas.microsoft.com/office/drawing/2014/main" id="{9C1DA373-8442-784D-A67E-A94F35299435}"/>
              </a:ext>
            </a:extLst>
          </p:cNvPr>
          <p:cNvSpPr txBox="1"/>
          <p:nvPr/>
        </p:nvSpPr>
        <p:spPr>
          <a:xfrm>
            <a:off x="2488223" y="906769"/>
            <a:ext cx="1881557" cy="600164"/>
          </a:xfrm>
          <a:prstGeom prst="rect">
            <a:avLst/>
          </a:prstGeom>
          <a:noFill/>
        </p:spPr>
        <p:txBody>
          <a:bodyPr wrap="square" rtlCol="0">
            <a:spAutoFit/>
          </a:bodyPr>
          <a:lstStyle/>
          <a:p>
            <a:pPr algn="ctr"/>
            <a:r>
              <a:rPr lang="en-US" sz="3300" dirty="0"/>
              <a:t>access</a:t>
            </a:r>
          </a:p>
        </p:txBody>
      </p:sp>
      <p:sp>
        <p:nvSpPr>
          <p:cNvPr id="22" name="TextBox 21">
            <a:extLst>
              <a:ext uri="{FF2B5EF4-FFF2-40B4-BE49-F238E27FC236}">
                <a16:creationId xmlns:a16="http://schemas.microsoft.com/office/drawing/2014/main" id="{E0A46DA4-61BA-944E-938D-60EB87BA1F78}"/>
              </a:ext>
            </a:extLst>
          </p:cNvPr>
          <p:cNvSpPr txBox="1"/>
          <p:nvPr/>
        </p:nvSpPr>
        <p:spPr>
          <a:xfrm>
            <a:off x="7345605" y="3126647"/>
            <a:ext cx="1439007" cy="600164"/>
          </a:xfrm>
          <a:prstGeom prst="rect">
            <a:avLst/>
          </a:prstGeom>
          <a:noFill/>
        </p:spPr>
        <p:txBody>
          <a:bodyPr wrap="square" rtlCol="0">
            <a:spAutoFit/>
          </a:bodyPr>
          <a:lstStyle/>
          <a:p>
            <a:pPr algn="ctr"/>
            <a:r>
              <a:rPr lang="en-US" sz="3300" dirty="0"/>
              <a:t>results</a:t>
            </a:r>
          </a:p>
        </p:txBody>
      </p:sp>
      <p:sp>
        <p:nvSpPr>
          <p:cNvPr id="23" name="TextBox 22">
            <a:extLst>
              <a:ext uri="{FF2B5EF4-FFF2-40B4-BE49-F238E27FC236}">
                <a16:creationId xmlns:a16="http://schemas.microsoft.com/office/drawing/2014/main" id="{050BF5BF-3FE2-CB44-A007-92360516383D}"/>
              </a:ext>
            </a:extLst>
          </p:cNvPr>
          <p:cNvSpPr txBox="1"/>
          <p:nvPr/>
        </p:nvSpPr>
        <p:spPr>
          <a:xfrm>
            <a:off x="4870940" y="608507"/>
            <a:ext cx="1881557" cy="600164"/>
          </a:xfrm>
          <a:prstGeom prst="rect">
            <a:avLst/>
          </a:prstGeom>
          <a:noFill/>
        </p:spPr>
        <p:txBody>
          <a:bodyPr wrap="square" rtlCol="0">
            <a:spAutoFit/>
          </a:bodyPr>
          <a:lstStyle/>
          <a:p>
            <a:pPr algn="ctr"/>
            <a:r>
              <a:rPr lang="en-US" sz="3300" dirty="0"/>
              <a:t>practice</a:t>
            </a:r>
          </a:p>
        </p:txBody>
      </p:sp>
      <p:sp>
        <p:nvSpPr>
          <p:cNvPr id="24" name="TextBox 23">
            <a:extLst>
              <a:ext uri="{FF2B5EF4-FFF2-40B4-BE49-F238E27FC236}">
                <a16:creationId xmlns:a16="http://schemas.microsoft.com/office/drawing/2014/main" id="{57DC8D56-5C0F-2542-8346-C274F40329BB}"/>
              </a:ext>
            </a:extLst>
          </p:cNvPr>
          <p:cNvSpPr txBox="1"/>
          <p:nvPr/>
        </p:nvSpPr>
        <p:spPr>
          <a:xfrm>
            <a:off x="6541477" y="1386366"/>
            <a:ext cx="2136530" cy="600164"/>
          </a:xfrm>
          <a:prstGeom prst="rect">
            <a:avLst/>
          </a:prstGeom>
          <a:noFill/>
        </p:spPr>
        <p:txBody>
          <a:bodyPr wrap="square" rtlCol="0">
            <a:spAutoFit/>
          </a:bodyPr>
          <a:lstStyle/>
          <a:p>
            <a:pPr algn="ctr"/>
            <a:r>
              <a:rPr lang="en-US" sz="3300" dirty="0"/>
              <a:t>focus</a:t>
            </a:r>
          </a:p>
        </p:txBody>
      </p:sp>
      <p:sp>
        <p:nvSpPr>
          <p:cNvPr id="25" name="TextBox 24">
            <a:extLst>
              <a:ext uri="{FF2B5EF4-FFF2-40B4-BE49-F238E27FC236}">
                <a16:creationId xmlns:a16="http://schemas.microsoft.com/office/drawing/2014/main" id="{83AEDAD0-4AE2-3D4C-ADA5-1793661FDC96}"/>
              </a:ext>
            </a:extLst>
          </p:cNvPr>
          <p:cNvSpPr txBox="1"/>
          <p:nvPr/>
        </p:nvSpPr>
        <p:spPr>
          <a:xfrm>
            <a:off x="6021630" y="6071798"/>
            <a:ext cx="2734407" cy="600164"/>
          </a:xfrm>
          <a:prstGeom prst="rect">
            <a:avLst/>
          </a:prstGeom>
          <a:noFill/>
        </p:spPr>
        <p:txBody>
          <a:bodyPr wrap="square" rtlCol="0">
            <a:spAutoFit/>
          </a:bodyPr>
          <a:lstStyle/>
          <a:p>
            <a:pPr algn="ctr"/>
            <a:r>
              <a:rPr lang="en-US" sz="3300" dirty="0"/>
              <a:t>high needs</a:t>
            </a:r>
          </a:p>
        </p:txBody>
      </p:sp>
      <p:sp>
        <p:nvSpPr>
          <p:cNvPr id="26" name="TextBox 25">
            <a:extLst>
              <a:ext uri="{FF2B5EF4-FFF2-40B4-BE49-F238E27FC236}">
                <a16:creationId xmlns:a16="http://schemas.microsoft.com/office/drawing/2014/main" id="{0FA08351-CBA6-2E44-95B4-51F7BADB8B4E}"/>
              </a:ext>
            </a:extLst>
          </p:cNvPr>
          <p:cNvSpPr txBox="1"/>
          <p:nvPr/>
        </p:nvSpPr>
        <p:spPr>
          <a:xfrm>
            <a:off x="6762384" y="4377426"/>
            <a:ext cx="1846384" cy="600164"/>
          </a:xfrm>
          <a:prstGeom prst="rect">
            <a:avLst/>
          </a:prstGeom>
          <a:noFill/>
        </p:spPr>
        <p:txBody>
          <a:bodyPr wrap="square" rtlCol="0">
            <a:spAutoFit/>
          </a:bodyPr>
          <a:lstStyle/>
          <a:p>
            <a:pPr algn="ctr"/>
            <a:r>
              <a:rPr lang="en-US" sz="3300" dirty="0"/>
              <a:t>parents</a:t>
            </a:r>
          </a:p>
        </p:txBody>
      </p:sp>
      <p:sp>
        <p:nvSpPr>
          <p:cNvPr id="27" name="TextBox 26">
            <a:extLst>
              <a:ext uri="{FF2B5EF4-FFF2-40B4-BE49-F238E27FC236}">
                <a16:creationId xmlns:a16="http://schemas.microsoft.com/office/drawing/2014/main" id="{A784158E-23FE-AC4F-A9D1-8DBCD97109B7}"/>
              </a:ext>
            </a:extLst>
          </p:cNvPr>
          <p:cNvSpPr txBox="1"/>
          <p:nvPr/>
        </p:nvSpPr>
        <p:spPr>
          <a:xfrm>
            <a:off x="387963" y="5951231"/>
            <a:ext cx="2180488" cy="600164"/>
          </a:xfrm>
          <a:prstGeom prst="rect">
            <a:avLst/>
          </a:prstGeom>
          <a:noFill/>
        </p:spPr>
        <p:txBody>
          <a:bodyPr wrap="square" rtlCol="0">
            <a:spAutoFit/>
          </a:bodyPr>
          <a:lstStyle/>
          <a:p>
            <a:pPr algn="ctr"/>
            <a:r>
              <a:rPr lang="en-US" sz="3300" dirty="0"/>
              <a:t>exacerbate</a:t>
            </a:r>
          </a:p>
        </p:txBody>
      </p:sp>
      <p:sp>
        <p:nvSpPr>
          <p:cNvPr id="28" name="TextBox 27">
            <a:extLst>
              <a:ext uri="{FF2B5EF4-FFF2-40B4-BE49-F238E27FC236}">
                <a16:creationId xmlns:a16="http://schemas.microsoft.com/office/drawing/2014/main" id="{D5502727-B113-664A-802D-ADF4795A14EE}"/>
              </a:ext>
            </a:extLst>
          </p:cNvPr>
          <p:cNvSpPr txBox="1"/>
          <p:nvPr/>
        </p:nvSpPr>
        <p:spPr>
          <a:xfrm>
            <a:off x="6428280" y="117083"/>
            <a:ext cx="2180488" cy="600164"/>
          </a:xfrm>
          <a:prstGeom prst="rect">
            <a:avLst/>
          </a:prstGeom>
          <a:noFill/>
        </p:spPr>
        <p:txBody>
          <a:bodyPr wrap="square" rtlCol="0">
            <a:spAutoFit/>
          </a:bodyPr>
          <a:lstStyle/>
          <a:p>
            <a:pPr algn="ctr"/>
            <a:r>
              <a:rPr lang="en-US" sz="3300" dirty="0"/>
              <a:t>deliberate</a:t>
            </a:r>
          </a:p>
        </p:txBody>
      </p:sp>
      <p:sp>
        <p:nvSpPr>
          <p:cNvPr id="29" name="TextBox 28">
            <a:extLst>
              <a:ext uri="{FF2B5EF4-FFF2-40B4-BE49-F238E27FC236}">
                <a16:creationId xmlns:a16="http://schemas.microsoft.com/office/drawing/2014/main" id="{571D226C-5A90-E04C-889A-58DA6A293948}"/>
              </a:ext>
            </a:extLst>
          </p:cNvPr>
          <p:cNvSpPr txBox="1"/>
          <p:nvPr/>
        </p:nvSpPr>
        <p:spPr>
          <a:xfrm>
            <a:off x="3371848" y="6071798"/>
            <a:ext cx="1846384" cy="600164"/>
          </a:xfrm>
          <a:prstGeom prst="rect">
            <a:avLst/>
          </a:prstGeom>
          <a:noFill/>
        </p:spPr>
        <p:txBody>
          <a:bodyPr wrap="square" rtlCol="0">
            <a:spAutoFit/>
          </a:bodyPr>
          <a:lstStyle/>
          <a:p>
            <a:pPr algn="ctr"/>
            <a:r>
              <a:rPr lang="en-US" sz="3300" dirty="0"/>
              <a:t>resources</a:t>
            </a:r>
          </a:p>
        </p:txBody>
      </p:sp>
    </p:spTree>
    <p:extLst>
      <p:ext uri="{BB962C8B-B14F-4D97-AF65-F5344CB8AC3E}">
        <p14:creationId xmlns:p14="http://schemas.microsoft.com/office/powerpoint/2010/main" val="2881032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DA19C-8222-9942-9F54-81943DC5979D}"/>
              </a:ext>
            </a:extLst>
          </p:cNvPr>
          <p:cNvSpPr>
            <a:spLocks noGrp="1"/>
          </p:cNvSpPr>
          <p:nvPr>
            <p:ph type="title"/>
          </p:nvPr>
        </p:nvSpPr>
        <p:spPr>
          <a:xfrm>
            <a:off x="0" y="35772"/>
            <a:ext cx="7886700" cy="1020763"/>
          </a:xfrm>
        </p:spPr>
        <p:txBody>
          <a:bodyPr>
            <a:normAutofit/>
          </a:bodyPr>
          <a:lstStyle/>
          <a:p>
            <a:r>
              <a:rPr lang="en-US" sz="4500" dirty="0">
                <a:latin typeface="Avenir Book" panose="02000503020000020003" pitchFamily="2" charset="0"/>
              </a:rPr>
              <a:t>For the Good of the Group</a:t>
            </a:r>
          </a:p>
        </p:txBody>
      </p:sp>
      <p:sp>
        <p:nvSpPr>
          <p:cNvPr id="3" name="Content Placeholder 2">
            <a:extLst>
              <a:ext uri="{FF2B5EF4-FFF2-40B4-BE49-F238E27FC236}">
                <a16:creationId xmlns:a16="http://schemas.microsoft.com/office/drawing/2014/main" id="{38F88DE3-1046-1940-9336-1091112FD283}"/>
              </a:ext>
            </a:extLst>
          </p:cNvPr>
          <p:cNvSpPr>
            <a:spLocks noGrp="1"/>
          </p:cNvSpPr>
          <p:nvPr>
            <p:ph idx="1"/>
          </p:nvPr>
        </p:nvSpPr>
        <p:spPr>
          <a:xfrm>
            <a:off x="130949" y="877892"/>
            <a:ext cx="8763000" cy="879395"/>
          </a:xfrm>
        </p:spPr>
        <p:txBody>
          <a:bodyPr>
            <a:normAutofit/>
          </a:bodyPr>
          <a:lstStyle/>
          <a:p>
            <a:pPr marL="0" indent="0">
              <a:buNone/>
            </a:pPr>
            <a:r>
              <a:rPr lang="en-US" sz="2400" b="1" dirty="0">
                <a:solidFill>
                  <a:srgbClr val="0070C0"/>
                </a:solidFill>
                <a:latin typeface="Avenir Book" panose="02000503020000020003" pitchFamily="2" charset="0"/>
              </a:rPr>
              <a:t>It would be great to see all of you.</a:t>
            </a:r>
            <a:r>
              <a:rPr lang="en-US" sz="2400" dirty="0">
                <a:solidFill>
                  <a:srgbClr val="0070C0"/>
                </a:solidFill>
                <a:latin typeface="Avenir Book" panose="02000503020000020003" pitchFamily="2" charset="0"/>
              </a:rPr>
              <a:t>                                             </a:t>
            </a:r>
            <a:r>
              <a:rPr lang="en-US" sz="2400" dirty="0">
                <a:latin typeface="Avenir Book" panose="02000503020000020003" pitchFamily="2" charset="0"/>
              </a:rPr>
              <a:t>If possible, please enable your video</a:t>
            </a:r>
          </a:p>
          <a:p>
            <a:pPr marL="342900" lvl="1" indent="0">
              <a:buNone/>
            </a:pPr>
            <a:endParaRPr lang="en-US" sz="2100" dirty="0">
              <a:sym typeface="Wingdings" pitchFamily="2" charset="2"/>
            </a:endParaRPr>
          </a:p>
        </p:txBody>
      </p:sp>
      <p:sp>
        <p:nvSpPr>
          <p:cNvPr id="5" name="TextBox 4">
            <a:extLst>
              <a:ext uri="{FF2B5EF4-FFF2-40B4-BE49-F238E27FC236}">
                <a16:creationId xmlns:a16="http://schemas.microsoft.com/office/drawing/2014/main" id="{3DEA059D-11CB-0D41-86DE-C808204C36A8}"/>
              </a:ext>
            </a:extLst>
          </p:cNvPr>
          <p:cNvSpPr txBox="1"/>
          <p:nvPr/>
        </p:nvSpPr>
        <p:spPr>
          <a:xfrm>
            <a:off x="93784" y="1695274"/>
            <a:ext cx="8956431" cy="830997"/>
          </a:xfrm>
          <a:prstGeom prst="rect">
            <a:avLst/>
          </a:prstGeom>
          <a:noFill/>
        </p:spPr>
        <p:txBody>
          <a:bodyPr wrap="square" rtlCol="0">
            <a:spAutoFit/>
          </a:bodyPr>
          <a:lstStyle/>
          <a:p>
            <a:r>
              <a:rPr lang="en-US" sz="2400" b="1" dirty="0">
                <a:solidFill>
                  <a:srgbClr val="0070C0"/>
                </a:solidFill>
                <a:latin typeface="Avenir Book" panose="02000503020000020003" pitchFamily="2" charset="0"/>
              </a:rPr>
              <a:t>We will use Breakout Rooms for collaboration and conversation</a:t>
            </a:r>
          </a:p>
          <a:p>
            <a:r>
              <a:rPr lang="en-US" sz="2400" dirty="0">
                <a:solidFill>
                  <a:schemeClr val="tx1"/>
                </a:solidFill>
                <a:latin typeface="Avenir Book" panose="02000503020000020003" pitchFamily="2" charset="0"/>
              </a:rPr>
              <a:t>Take pictures of the steps involved before we break away</a:t>
            </a:r>
          </a:p>
        </p:txBody>
      </p:sp>
      <p:sp>
        <p:nvSpPr>
          <p:cNvPr id="6" name="TextBox 5">
            <a:extLst>
              <a:ext uri="{FF2B5EF4-FFF2-40B4-BE49-F238E27FC236}">
                <a16:creationId xmlns:a16="http://schemas.microsoft.com/office/drawing/2014/main" id="{9F355DB9-5000-2F40-87F0-82F99B72781D}"/>
              </a:ext>
            </a:extLst>
          </p:cNvPr>
          <p:cNvSpPr txBox="1"/>
          <p:nvPr/>
        </p:nvSpPr>
        <p:spPr>
          <a:xfrm>
            <a:off x="90854" y="2574669"/>
            <a:ext cx="8458200" cy="1938992"/>
          </a:xfrm>
          <a:prstGeom prst="rect">
            <a:avLst/>
          </a:prstGeom>
          <a:noFill/>
        </p:spPr>
        <p:txBody>
          <a:bodyPr wrap="square" rtlCol="0">
            <a:spAutoFit/>
          </a:bodyPr>
          <a:lstStyle/>
          <a:p>
            <a:r>
              <a:rPr lang="en-US" sz="2400" b="1" dirty="0">
                <a:solidFill>
                  <a:srgbClr val="0070C0"/>
                </a:solidFill>
                <a:latin typeface="Avenir Book" panose="02000503020000020003" pitchFamily="2" charset="0"/>
              </a:rPr>
              <a:t>We want to be able to refer to you by name</a:t>
            </a:r>
          </a:p>
          <a:p>
            <a:pPr marL="342900" indent="-342900">
              <a:buFont typeface="Arial" panose="020B0604020202020204" pitchFamily="34" charset="0"/>
              <a:buChar char="•"/>
            </a:pPr>
            <a:r>
              <a:rPr lang="en-US" sz="2400" dirty="0">
                <a:solidFill>
                  <a:schemeClr val="tx1"/>
                </a:solidFill>
                <a:latin typeface="Avenir Book" panose="02000503020000020003" pitchFamily="2" charset="0"/>
              </a:rPr>
              <a:t>Click on Participants or in your Zoom box </a:t>
            </a:r>
          </a:p>
          <a:p>
            <a:pPr marL="342900" indent="-342900">
              <a:buFont typeface="Arial" panose="020B0604020202020204" pitchFamily="34" charset="0"/>
              <a:buChar char="•"/>
            </a:pPr>
            <a:r>
              <a:rPr lang="en-US" sz="2400" dirty="0">
                <a:solidFill>
                  <a:schemeClr val="tx1"/>
                </a:solidFill>
                <a:latin typeface="Avenir Book" panose="02000503020000020003" pitchFamily="2" charset="0"/>
              </a:rPr>
              <a:t>Click “More”</a:t>
            </a:r>
          </a:p>
          <a:p>
            <a:pPr marL="342900" indent="-342900">
              <a:buFont typeface="Arial" panose="020B0604020202020204" pitchFamily="34" charset="0"/>
              <a:buChar char="•"/>
            </a:pPr>
            <a:r>
              <a:rPr lang="en-US" sz="2400" dirty="0">
                <a:solidFill>
                  <a:schemeClr val="tx1"/>
                </a:solidFill>
                <a:latin typeface="Avenir Book" panose="02000503020000020003" pitchFamily="2" charset="0"/>
              </a:rPr>
              <a:t>Click “Rename”</a:t>
            </a:r>
          </a:p>
          <a:p>
            <a:pPr marL="342900" indent="-342900">
              <a:buFont typeface="Arial" panose="020B0604020202020204" pitchFamily="34" charset="0"/>
              <a:buChar char="•"/>
            </a:pPr>
            <a:r>
              <a:rPr lang="en-US" sz="2400" dirty="0">
                <a:solidFill>
                  <a:schemeClr val="tx1"/>
                </a:solidFill>
                <a:latin typeface="Avenir Book" panose="02000503020000020003" pitchFamily="2" charset="0"/>
              </a:rPr>
              <a:t>Add name, school, grade level </a:t>
            </a:r>
          </a:p>
        </p:txBody>
      </p:sp>
      <p:sp>
        <p:nvSpPr>
          <p:cNvPr id="7" name="TextBox 6">
            <a:extLst>
              <a:ext uri="{FF2B5EF4-FFF2-40B4-BE49-F238E27FC236}">
                <a16:creationId xmlns:a16="http://schemas.microsoft.com/office/drawing/2014/main" id="{0BFD2F28-50F9-C241-A626-814E3E7A4353}"/>
              </a:ext>
            </a:extLst>
          </p:cNvPr>
          <p:cNvSpPr txBox="1"/>
          <p:nvPr/>
        </p:nvSpPr>
        <p:spPr>
          <a:xfrm>
            <a:off x="90854" y="4632775"/>
            <a:ext cx="8595946" cy="1200329"/>
          </a:xfrm>
          <a:prstGeom prst="rect">
            <a:avLst/>
          </a:prstGeom>
          <a:noFill/>
        </p:spPr>
        <p:txBody>
          <a:bodyPr wrap="square" rtlCol="0">
            <a:spAutoFit/>
          </a:bodyPr>
          <a:lstStyle/>
          <a:p>
            <a:r>
              <a:rPr lang="en-US" sz="2400" b="1" dirty="0">
                <a:solidFill>
                  <a:srgbClr val="0070C0"/>
                </a:solidFill>
                <a:latin typeface="Avenir Book" panose="02000503020000020003" pitchFamily="2" charset="0"/>
              </a:rPr>
              <a:t>Session Documents </a:t>
            </a:r>
          </a:p>
          <a:p>
            <a:r>
              <a:rPr lang="en-US" sz="2400" b="1" u="sng" dirty="0">
                <a:solidFill>
                  <a:schemeClr val="tx1"/>
                </a:solidFill>
                <a:latin typeface="Avenir Book" panose="02000503020000020003" pitchFamily="2" charset="0"/>
              </a:rPr>
              <a:t>Google folder: </a:t>
            </a:r>
            <a:r>
              <a:rPr lang="en-US" sz="2400" dirty="0">
                <a:solidFill>
                  <a:schemeClr val="tx1"/>
                </a:solidFill>
                <a:latin typeface="Avenir Book" panose="02000503020000020003" pitchFamily="2" charset="0"/>
              </a:rPr>
              <a:t>Link to </a:t>
            </a:r>
            <a:r>
              <a:rPr lang="en-US" sz="2200" i="1" dirty="0">
                <a:solidFill>
                  <a:srgbClr val="0070C0"/>
                </a:solidFill>
                <a:latin typeface="Avenir Book" panose="02000503020000020003" pitchFamily="2" charset="0"/>
              </a:rPr>
              <a:t>NUA/CLEAR Saturday Forum 1: Resources</a:t>
            </a:r>
          </a:p>
          <a:p>
            <a:r>
              <a:rPr lang="en-US" sz="2400" dirty="0">
                <a:solidFill>
                  <a:schemeClr val="tx1"/>
                </a:solidFill>
                <a:latin typeface="Avenir Book" panose="02000503020000020003" pitchFamily="2" charset="0"/>
              </a:rPr>
              <a:t>at the top of the Chat</a:t>
            </a:r>
          </a:p>
        </p:txBody>
      </p:sp>
      <p:pic>
        <p:nvPicPr>
          <p:cNvPr id="8" name="Picture 7">
            <a:extLst>
              <a:ext uri="{FF2B5EF4-FFF2-40B4-BE49-F238E27FC236}">
                <a16:creationId xmlns:a16="http://schemas.microsoft.com/office/drawing/2014/main" id="{BA559602-6FD9-C84E-B750-98C551456681}"/>
              </a:ext>
            </a:extLst>
          </p:cNvPr>
          <p:cNvPicPr>
            <a:picLocks noChangeAspect="1"/>
          </p:cNvPicPr>
          <p:nvPr/>
        </p:nvPicPr>
        <p:blipFill>
          <a:blip r:embed="rId2"/>
          <a:stretch>
            <a:fillRect/>
          </a:stretch>
        </p:blipFill>
        <p:spPr>
          <a:xfrm>
            <a:off x="7166226" y="317321"/>
            <a:ext cx="910974" cy="705936"/>
          </a:xfrm>
          <a:prstGeom prst="rect">
            <a:avLst/>
          </a:prstGeom>
          <a:ln w="38100">
            <a:solidFill>
              <a:srgbClr val="CF90C8"/>
            </a:solidFill>
          </a:ln>
        </p:spPr>
      </p:pic>
      <p:pic>
        <p:nvPicPr>
          <p:cNvPr id="9" name="Picture 8">
            <a:extLst>
              <a:ext uri="{FF2B5EF4-FFF2-40B4-BE49-F238E27FC236}">
                <a16:creationId xmlns:a16="http://schemas.microsoft.com/office/drawing/2014/main" id="{EB67F508-8440-6842-BCD6-EB9BC4F2F1B5}"/>
              </a:ext>
            </a:extLst>
          </p:cNvPr>
          <p:cNvPicPr>
            <a:picLocks noChangeAspect="1"/>
          </p:cNvPicPr>
          <p:nvPr/>
        </p:nvPicPr>
        <p:blipFill>
          <a:blip r:embed="rId3"/>
          <a:stretch>
            <a:fillRect/>
          </a:stretch>
        </p:blipFill>
        <p:spPr>
          <a:xfrm>
            <a:off x="8256914" y="199667"/>
            <a:ext cx="756137" cy="900846"/>
          </a:xfrm>
          <a:prstGeom prst="rect">
            <a:avLst/>
          </a:prstGeom>
        </p:spPr>
      </p:pic>
      <p:sp>
        <p:nvSpPr>
          <p:cNvPr id="4" name="Rectangle 3">
            <a:extLst>
              <a:ext uri="{FF2B5EF4-FFF2-40B4-BE49-F238E27FC236}">
                <a16:creationId xmlns:a16="http://schemas.microsoft.com/office/drawing/2014/main" id="{04B153F6-3E3F-6143-B629-CC2CAA06C0DF}"/>
              </a:ext>
            </a:extLst>
          </p:cNvPr>
          <p:cNvSpPr/>
          <p:nvPr/>
        </p:nvSpPr>
        <p:spPr>
          <a:xfrm>
            <a:off x="0" y="5925428"/>
            <a:ext cx="6705601" cy="830997"/>
          </a:xfrm>
          <a:prstGeom prst="rect">
            <a:avLst/>
          </a:prstGeom>
        </p:spPr>
        <p:txBody>
          <a:bodyPr wrap="square">
            <a:spAutoFit/>
          </a:bodyPr>
          <a:lstStyle/>
          <a:p>
            <a:pPr marL="120547" lvl="2" indent="-60273">
              <a:lnSpc>
                <a:spcPct val="100000"/>
              </a:lnSpc>
            </a:pPr>
            <a:r>
              <a:rPr lang="en-US" sz="2400" b="1" dirty="0">
                <a:solidFill>
                  <a:srgbClr val="0070C0"/>
                </a:solidFill>
                <a:latin typeface="Avenir Book" panose="02000503020000020003" pitchFamily="2" charset="0"/>
                <a:ea typeface="Palatino" pitchFamily="2" charset="77"/>
                <a:cs typeface="Lucida Grande" panose="020B0600040502020204" pitchFamily="34" charset="0"/>
              </a:rPr>
              <a:t>Session Recording</a:t>
            </a:r>
          </a:p>
          <a:p>
            <a:pPr marL="120547" lvl="2" indent="-60273">
              <a:lnSpc>
                <a:spcPct val="100000"/>
              </a:lnSpc>
            </a:pPr>
            <a:r>
              <a:rPr lang="en-US" sz="2400" dirty="0">
                <a:latin typeface="Avenir Book" panose="02000503020000020003" pitchFamily="2" charset="0"/>
                <a:ea typeface="Palatino" pitchFamily="2" charset="77"/>
                <a:cs typeface="Lucida Grande" panose="020B0600040502020204" pitchFamily="34" charset="0"/>
              </a:rPr>
              <a:t>This session will be recorded</a:t>
            </a:r>
          </a:p>
        </p:txBody>
      </p:sp>
    </p:spTree>
    <p:extLst>
      <p:ext uri="{BB962C8B-B14F-4D97-AF65-F5344CB8AC3E}">
        <p14:creationId xmlns:p14="http://schemas.microsoft.com/office/powerpoint/2010/main" val="323146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0447-3E5B-E14E-89E6-3D4EF598DB7F}"/>
              </a:ext>
            </a:extLst>
          </p:cNvPr>
          <p:cNvSpPr>
            <a:spLocks noGrp="1"/>
          </p:cNvSpPr>
          <p:nvPr>
            <p:ph type="title"/>
          </p:nvPr>
        </p:nvSpPr>
        <p:spPr>
          <a:xfrm>
            <a:off x="242886" y="416122"/>
            <a:ext cx="8627786" cy="994172"/>
          </a:xfrm>
        </p:spPr>
        <p:txBody>
          <a:bodyPr>
            <a:normAutofit/>
          </a:bodyPr>
          <a:lstStyle/>
          <a:p>
            <a:r>
              <a:rPr lang="en-US" sz="4050" dirty="0">
                <a:latin typeface="Avenir Book" panose="02000503020000020003" pitchFamily="2" charset="0"/>
              </a:rPr>
              <a:t>Meet in Breakout Rooms</a:t>
            </a:r>
          </a:p>
        </p:txBody>
      </p:sp>
      <p:sp>
        <p:nvSpPr>
          <p:cNvPr id="3" name="Content Placeholder 2">
            <a:extLst>
              <a:ext uri="{FF2B5EF4-FFF2-40B4-BE49-F238E27FC236}">
                <a16:creationId xmlns:a16="http://schemas.microsoft.com/office/drawing/2014/main" id="{FFDEAAEA-E729-2D43-AC1F-ADD7601C4DD0}"/>
              </a:ext>
            </a:extLst>
          </p:cNvPr>
          <p:cNvSpPr>
            <a:spLocks noGrp="1"/>
          </p:cNvSpPr>
          <p:nvPr>
            <p:ph idx="1"/>
          </p:nvPr>
        </p:nvSpPr>
        <p:spPr>
          <a:xfrm>
            <a:off x="223836" y="1797248"/>
            <a:ext cx="8870672" cy="3263504"/>
          </a:xfrm>
        </p:spPr>
        <p:txBody>
          <a:bodyPr>
            <a:noAutofit/>
          </a:bodyPr>
          <a:lstStyle/>
          <a:p>
            <a:r>
              <a:rPr lang="en-US" sz="3300" dirty="0">
                <a:latin typeface="Avenir Book" panose="02000503020000020003" pitchFamily="2" charset="0"/>
              </a:rPr>
              <a:t>Join your group </a:t>
            </a:r>
          </a:p>
          <a:p>
            <a:r>
              <a:rPr lang="en-US" sz="3300" dirty="0">
                <a:latin typeface="Avenir Book" panose="02000503020000020003" pitchFamily="2" charset="0"/>
              </a:rPr>
              <a:t>Make predictions about how the terms relate to the topic</a:t>
            </a:r>
          </a:p>
          <a:p>
            <a:r>
              <a:rPr lang="en-US" sz="3300" dirty="0">
                <a:latin typeface="Avenir Book" panose="02000503020000020003" pitchFamily="2" charset="0"/>
              </a:rPr>
              <a:t>Share “</a:t>
            </a:r>
            <a:r>
              <a:rPr lang="en-US" sz="3300" i="1" dirty="0">
                <a:solidFill>
                  <a:schemeClr val="accent1"/>
                </a:solidFill>
                <a:latin typeface="Avenir Book" panose="02000503020000020003" pitchFamily="2" charset="0"/>
              </a:rPr>
              <a:t>the why</a:t>
            </a:r>
            <a:r>
              <a:rPr lang="en-US" sz="3300" dirty="0">
                <a:latin typeface="Avenir Book" panose="02000503020000020003" pitchFamily="2" charset="0"/>
              </a:rPr>
              <a:t>” for each of your predictions</a:t>
            </a:r>
          </a:p>
          <a:p>
            <a:endParaRPr lang="en-US" sz="3300" dirty="0"/>
          </a:p>
          <a:p>
            <a:endParaRPr lang="en-US" sz="3300" dirty="0"/>
          </a:p>
          <a:p>
            <a:pPr marL="0" indent="0">
              <a:buNone/>
            </a:pPr>
            <a:endParaRPr lang="en-US" sz="2400" dirty="0"/>
          </a:p>
        </p:txBody>
      </p:sp>
      <p:pic>
        <p:nvPicPr>
          <p:cNvPr id="5" name="Picture 4">
            <a:extLst>
              <a:ext uri="{FF2B5EF4-FFF2-40B4-BE49-F238E27FC236}">
                <a16:creationId xmlns:a16="http://schemas.microsoft.com/office/drawing/2014/main" id="{4341B932-BCE3-9842-8C49-A338E56545A2}"/>
              </a:ext>
            </a:extLst>
          </p:cNvPr>
          <p:cNvPicPr>
            <a:picLocks noChangeAspect="1"/>
          </p:cNvPicPr>
          <p:nvPr/>
        </p:nvPicPr>
        <p:blipFill>
          <a:blip r:embed="rId2"/>
          <a:stretch>
            <a:fillRect/>
          </a:stretch>
        </p:blipFill>
        <p:spPr>
          <a:xfrm>
            <a:off x="6899497" y="153971"/>
            <a:ext cx="1070542" cy="808317"/>
          </a:xfrm>
          <a:prstGeom prst="rect">
            <a:avLst/>
          </a:prstGeom>
          <a:ln w="38100">
            <a:solidFill>
              <a:srgbClr val="CF90C8"/>
            </a:solidFill>
          </a:ln>
        </p:spPr>
      </p:pic>
      <p:pic>
        <p:nvPicPr>
          <p:cNvPr id="6" name="Picture 5">
            <a:extLst>
              <a:ext uri="{FF2B5EF4-FFF2-40B4-BE49-F238E27FC236}">
                <a16:creationId xmlns:a16="http://schemas.microsoft.com/office/drawing/2014/main" id="{62AADAA0-6DFD-5B4B-BB1B-AB8FBE666C02}"/>
              </a:ext>
            </a:extLst>
          </p:cNvPr>
          <p:cNvPicPr>
            <a:picLocks noChangeAspect="1"/>
          </p:cNvPicPr>
          <p:nvPr/>
        </p:nvPicPr>
        <p:blipFill>
          <a:blip r:embed="rId3"/>
          <a:stretch>
            <a:fillRect/>
          </a:stretch>
        </p:blipFill>
        <p:spPr>
          <a:xfrm>
            <a:off x="8343135" y="157517"/>
            <a:ext cx="659016" cy="785138"/>
          </a:xfrm>
          <a:prstGeom prst="rect">
            <a:avLst/>
          </a:prstGeom>
          <a:ln w="31750">
            <a:solidFill>
              <a:schemeClr val="tx1"/>
            </a:solidFill>
          </a:ln>
        </p:spPr>
      </p:pic>
      <p:sp>
        <p:nvSpPr>
          <p:cNvPr id="7" name="TextBox 6">
            <a:extLst>
              <a:ext uri="{FF2B5EF4-FFF2-40B4-BE49-F238E27FC236}">
                <a16:creationId xmlns:a16="http://schemas.microsoft.com/office/drawing/2014/main" id="{5EDEA450-097B-FC4E-8C42-8C63D3161C85}"/>
              </a:ext>
            </a:extLst>
          </p:cNvPr>
          <p:cNvSpPr txBox="1"/>
          <p:nvPr/>
        </p:nvSpPr>
        <p:spPr>
          <a:xfrm>
            <a:off x="7010400" y="1066800"/>
            <a:ext cx="1752600" cy="369332"/>
          </a:xfrm>
          <a:prstGeom prst="rect">
            <a:avLst/>
          </a:prstGeom>
          <a:noFill/>
          <a:ln>
            <a:solidFill>
              <a:schemeClr val="tx1"/>
            </a:solidFill>
          </a:ln>
        </p:spPr>
        <p:txBody>
          <a:bodyPr wrap="square" rtlCol="0">
            <a:spAutoFit/>
          </a:bodyPr>
          <a:lstStyle/>
          <a:p>
            <a:pPr algn="ctr"/>
            <a:r>
              <a:rPr lang="en-US" b="1" dirty="0">
                <a:solidFill>
                  <a:srgbClr val="C00000"/>
                </a:solidFill>
              </a:rPr>
              <a:t>7 minutes</a:t>
            </a:r>
          </a:p>
        </p:txBody>
      </p:sp>
    </p:spTree>
    <p:extLst>
      <p:ext uri="{BB962C8B-B14F-4D97-AF65-F5344CB8AC3E}">
        <p14:creationId xmlns:p14="http://schemas.microsoft.com/office/powerpoint/2010/main" val="257210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343B67-AE9E-5440-B2D2-9F580BCCFBB5}"/>
              </a:ext>
            </a:extLst>
          </p:cNvPr>
          <p:cNvSpPr txBox="1"/>
          <p:nvPr/>
        </p:nvSpPr>
        <p:spPr>
          <a:xfrm>
            <a:off x="1295400" y="2362200"/>
            <a:ext cx="6553200" cy="1015663"/>
          </a:xfrm>
          <a:prstGeom prst="rect">
            <a:avLst/>
          </a:prstGeom>
          <a:noFill/>
        </p:spPr>
        <p:txBody>
          <a:bodyPr wrap="square" rtlCol="0">
            <a:spAutoFit/>
          </a:bodyPr>
          <a:lstStyle/>
          <a:p>
            <a:pPr algn="ctr"/>
            <a:r>
              <a:rPr lang="en-US" sz="6000" dirty="0">
                <a:hlinkClick r:id="rId2"/>
              </a:rPr>
              <a:t>Educational Equity</a:t>
            </a:r>
            <a:endParaRPr lang="en-US" sz="6000" dirty="0"/>
          </a:p>
        </p:txBody>
      </p:sp>
      <p:sp>
        <p:nvSpPr>
          <p:cNvPr id="4" name="TextBox 3">
            <a:extLst>
              <a:ext uri="{FF2B5EF4-FFF2-40B4-BE49-F238E27FC236}">
                <a16:creationId xmlns:a16="http://schemas.microsoft.com/office/drawing/2014/main" id="{5DD2E09A-E696-7E48-B2FA-C8C9A210B25B}"/>
              </a:ext>
            </a:extLst>
          </p:cNvPr>
          <p:cNvSpPr txBox="1"/>
          <p:nvPr/>
        </p:nvSpPr>
        <p:spPr>
          <a:xfrm>
            <a:off x="304800" y="3480138"/>
            <a:ext cx="8610600" cy="1415772"/>
          </a:xfrm>
          <a:prstGeom prst="rect">
            <a:avLst/>
          </a:prstGeom>
          <a:noFill/>
        </p:spPr>
        <p:txBody>
          <a:bodyPr wrap="square" rtlCol="0">
            <a:spAutoFit/>
          </a:bodyPr>
          <a:lstStyle/>
          <a:p>
            <a:pPr algn="ctr"/>
            <a:r>
              <a:rPr lang="en-US" sz="3600" dirty="0"/>
              <a:t>Dr. Pedro </a:t>
            </a:r>
            <a:r>
              <a:rPr lang="en-US" sz="3600" dirty="0" err="1"/>
              <a:t>Noguera</a:t>
            </a:r>
            <a:r>
              <a:rPr lang="en-US" sz="3600" dirty="0"/>
              <a:t> </a:t>
            </a:r>
          </a:p>
          <a:p>
            <a:pPr algn="ctr"/>
            <a:r>
              <a:rPr lang="en-US" sz="2800" dirty="0"/>
              <a:t>Professor Teaching and Learning </a:t>
            </a:r>
          </a:p>
          <a:p>
            <a:pPr algn="ctr"/>
            <a:r>
              <a:rPr lang="en-US" sz="2200" dirty="0"/>
              <a:t>NYU Steinhardt School of Culture, Education, and Human Development</a:t>
            </a:r>
          </a:p>
        </p:txBody>
      </p:sp>
      <p:sp>
        <p:nvSpPr>
          <p:cNvPr id="5" name="TextBox 4">
            <a:extLst>
              <a:ext uri="{FF2B5EF4-FFF2-40B4-BE49-F238E27FC236}">
                <a16:creationId xmlns:a16="http://schemas.microsoft.com/office/drawing/2014/main" id="{FC77AB66-1D43-8247-A90A-E8C806EA6FBA}"/>
              </a:ext>
            </a:extLst>
          </p:cNvPr>
          <p:cNvSpPr txBox="1"/>
          <p:nvPr/>
        </p:nvSpPr>
        <p:spPr>
          <a:xfrm>
            <a:off x="6057900" y="6324600"/>
            <a:ext cx="2857500" cy="369332"/>
          </a:xfrm>
          <a:prstGeom prst="rect">
            <a:avLst/>
          </a:prstGeom>
          <a:noFill/>
        </p:spPr>
        <p:txBody>
          <a:bodyPr wrap="square" rtlCol="0">
            <a:spAutoFit/>
          </a:bodyPr>
          <a:lstStyle/>
          <a:p>
            <a:pPr algn="r"/>
            <a:r>
              <a:rPr lang="en-US" dirty="0"/>
              <a:t>3 minutes and 19 seconds</a:t>
            </a:r>
          </a:p>
        </p:txBody>
      </p:sp>
    </p:spTree>
    <p:extLst>
      <p:ext uri="{BB962C8B-B14F-4D97-AF65-F5344CB8AC3E}">
        <p14:creationId xmlns:p14="http://schemas.microsoft.com/office/powerpoint/2010/main" val="376509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4F060A-8429-6041-AA1F-B28CC6A87F99}"/>
              </a:ext>
            </a:extLst>
          </p:cNvPr>
          <p:cNvSpPr txBox="1"/>
          <p:nvPr/>
        </p:nvSpPr>
        <p:spPr>
          <a:xfrm>
            <a:off x="228600" y="924164"/>
            <a:ext cx="5521569" cy="715581"/>
          </a:xfrm>
          <a:prstGeom prst="rect">
            <a:avLst/>
          </a:prstGeom>
          <a:noFill/>
        </p:spPr>
        <p:txBody>
          <a:bodyPr wrap="square" rtlCol="0">
            <a:spAutoFit/>
          </a:bodyPr>
          <a:lstStyle/>
          <a:p>
            <a:r>
              <a:rPr lang="en-US" sz="4050" dirty="0"/>
              <a:t>Large Group Discussion</a:t>
            </a:r>
          </a:p>
        </p:txBody>
      </p:sp>
      <p:pic>
        <p:nvPicPr>
          <p:cNvPr id="4" name="Picture 3" descr="A screen shot of a computer monitor sitting on top of a television&#10;&#10;Description automatically generated">
            <a:extLst>
              <a:ext uri="{FF2B5EF4-FFF2-40B4-BE49-F238E27FC236}">
                <a16:creationId xmlns:a16="http://schemas.microsoft.com/office/drawing/2014/main" id="{62E4B39B-3DDD-194C-85A7-4BCB809FEDC0}"/>
              </a:ext>
            </a:extLst>
          </p:cNvPr>
          <p:cNvPicPr>
            <a:picLocks noChangeAspect="1"/>
          </p:cNvPicPr>
          <p:nvPr/>
        </p:nvPicPr>
        <p:blipFill rotWithShape="1">
          <a:blip r:embed="rId2"/>
          <a:srcRect l="4774" t="15275" r="9307" b="4536"/>
          <a:stretch/>
        </p:blipFill>
        <p:spPr>
          <a:xfrm>
            <a:off x="6477000" y="2299365"/>
            <a:ext cx="2436726" cy="1705709"/>
          </a:xfrm>
          <a:prstGeom prst="rect">
            <a:avLst/>
          </a:prstGeom>
        </p:spPr>
      </p:pic>
      <p:sp>
        <p:nvSpPr>
          <p:cNvPr id="5" name="TextBox 4">
            <a:extLst>
              <a:ext uri="{FF2B5EF4-FFF2-40B4-BE49-F238E27FC236}">
                <a16:creationId xmlns:a16="http://schemas.microsoft.com/office/drawing/2014/main" id="{AA33FB9C-ED57-6B42-901A-F1DD0339113F}"/>
              </a:ext>
            </a:extLst>
          </p:cNvPr>
          <p:cNvSpPr txBox="1"/>
          <p:nvPr/>
        </p:nvSpPr>
        <p:spPr>
          <a:xfrm>
            <a:off x="404446" y="1711360"/>
            <a:ext cx="5843954" cy="2908489"/>
          </a:xfrm>
          <a:prstGeom prst="rect">
            <a:avLst/>
          </a:prstGeom>
          <a:noFill/>
          <a:ln w="38100">
            <a:solidFill>
              <a:srgbClr val="0070C0"/>
            </a:solidFill>
          </a:ln>
        </p:spPr>
        <p:txBody>
          <a:bodyPr wrap="square" rtlCol="0">
            <a:spAutoFit/>
          </a:bodyPr>
          <a:lstStyle/>
          <a:p>
            <a:r>
              <a:rPr lang="en-US" sz="3300" dirty="0"/>
              <a:t>I will:</a:t>
            </a:r>
          </a:p>
          <a:p>
            <a:pPr marL="428625" indent="-428625">
              <a:buFont typeface="Arial" panose="020B0604020202020204" pitchFamily="34" charset="0"/>
              <a:buChar char="•"/>
            </a:pPr>
            <a:r>
              <a:rPr lang="en-US" sz="3300" dirty="0"/>
              <a:t>Stop Sharing My Screen </a:t>
            </a:r>
          </a:p>
          <a:p>
            <a:endParaRPr lang="en-US" sz="3300" dirty="0"/>
          </a:p>
          <a:p>
            <a:r>
              <a:rPr lang="en-US" sz="3300" dirty="0"/>
              <a:t>We will: </a:t>
            </a:r>
          </a:p>
          <a:p>
            <a:pPr marL="428625" indent="-428625">
              <a:buFont typeface="Arial" panose="020B0604020202020204" pitchFamily="34" charset="0"/>
              <a:buChar char="•"/>
            </a:pPr>
            <a:r>
              <a:rPr lang="en-US" sz="3300" dirty="0"/>
              <a:t>Enter Gallery View </a:t>
            </a:r>
          </a:p>
          <a:p>
            <a:endParaRPr lang="en-US" dirty="0"/>
          </a:p>
        </p:txBody>
      </p:sp>
      <p:sp>
        <p:nvSpPr>
          <p:cNvPr id="3" name="TextBox 2">
            <a:extLst>
              <a:ext uri="{FF2B5EF4-FFF2-40B4-BE49-F238E27FC236}">
                <a16:creationId xmlns:a16="http://schemas.microsoft.com/office/drawing/2014/main" id="{9FDA09E4-A97F-7B42-AD7E-823F281701EC}"/>
              </a:ext>
            </a:extLst>
          </p:cNvPr>
          <p:cNvSpPr txBox="1"/>
          <p:nvPr/>
        </p:nvSpPr>
        <p:spPr>
          <a:xfrm>
            <a:off x="356261" y="4642514"/>
            <a:ext cx="8297881" cy="1200329"/>
          </a:xfrm>
          <a:prstGeom prst="rect">
            <a:avLst/>
          </a:prstGeom>
          <a:noFill/>
        </p:spPr>
        <p:txBody>
          <a:bodyPr wrap="square" rtlCol="0">
            <a:spAutoFit/>
          </a:bodyPr>
          <a:lstStyle/>
          <a:p>
            <a:r>
              <a:rPr lang="en-US" sz="2400" dirty="0">
                <a:solidFill>
                  <a:srgbClr val="0070C0"/>
                </a:solidFill>
              </a:rPr>
              <a:t>For Discussion: </a:t>
            </a:r>
          </a:p>
          <a:p>
            <a:r>
              <a:rPr lang="en-US" sz="2400" dirty="0"/>
              <a:t>Considering what we can control, what does </a:t>
            </a:r>
            <a:r>
              <a:rPr lang="en-US" sz="2400" i="1" dirty="0">
                <a:solidFill>
                  <a:srgbClr val="0070C0"/>
                </a:solidFill>
              </a:rPr>
              <a:t>educational equity </a:t>
            </a:r>
            <a:r>
              <a:rPr lang="en-US" sz="2400" dirty="0"/>
              <a:t>look like in a virtual world?  </a:t>
            </a:r>
          </a:p>
        </p:txBody>
      </p:sp>
      <p:sp>
        <p:nvSpPr>
          <p:cNvPr id="6" name="TextBox 5">
            <a:extLst>
              <a:ext uri="{FF2B5EF4-FFF2-40B4-BE49-F238E27FC236}">
                <a16:creationId xmlns:a16="http://schemas.microsoft.com/office/drawing/2014/main" id="{A988E8E5-3E2D-7A4E-BB06-536C948187C1}"/>
              </a:ext>
            </a:extLst>
          </p:cNvPr>
          <p:cNvSpPr txBox="1"/>
          <p:nvPr/>
        </p:nvSpPr>
        <p:spPr>
          <a:xfrm>
            <a:off x="6248400" y="6110951"/>
            <a:ext cx="1752600" cy="369332"/>
          </a:xfrm>
          <a:prstGeom prst="rect">
            <a:avLst/>
          </a:prstGeom>
          <a:noFill/>
          <a:ln>
            <a:solidFill>
              <a:schemeClr val="tx1"/>
            </a:solidFill>
          </a:ln>
        </p:spPr>
        <p:txBody>
          <a:bodyPr wrap="square" rtlCol="0">
            <a:spAutoFit/>
          </a:bodyPr>
          <a:lstStyle/>
          <a:p>
            <a:pPr algn="ctr"/>
            <a:r>
              <a:rPr lang="en-US" b="1" dirty="0">
                <a:solidFill>
                  <a:srgbClr val="C00000"/>
                </a:solidFill>
              </a:rPr>
              <a:t>4 minutes</a:t>
            </a:r>
          </a:p>
        </p:txBody>
      </p:sp>
    </p:spTree>
    <p:extLst>
      <p:ext uri="{BB962C8B-B14F-4D97-AF65-F5344CB8AC3E}">
        <p14:creationId xmlns:p14="http://schemas.microsoft.com/office/powerpoint/2010/main" val="252206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1A5-4ADD-2E4D-AC0E-016F1767D20A}"/>
              </a:ext>
            </a:extLst>
          </p:cNvPr>
          <p:cNvSpPr>
            <a:spLocks noGrp="1"/>
          </p:cNvSpPr>
          <p:nvPr>
            <p:ph type="title"/>
          </p:nvPr>
        </p:nvSpPr>
        <p:spPr>
          <a:xfrm>
            <a:off x="277117" y="1756064"/>
            <a:ext cx="2848337" cy="3345872"/>
          </a:xfrm>
        </p:spPr>
        <p:txBody>
          <a:bodyPr>
            <a:normAutofit/>
          </a:bodyPr>
          <a:lstStyle/>
          <a:p>
            <a:r>
              <a:rPr lang="en-US" dirty="0">
                <a:solidFill>
                  <a:srgbClr val="FFFFFF"/>
                </a:solidFill>
                <a:latin typeface="Palatino" pitchFamily="2" charset="77"/>
                <a:ea typeface="Palatino" pitchFamily="2" charset="77"/>
              </a:rPr>
              <a:t>Introductions</a:t>
            </a:r>
          </a:p>
        </p:txBody>
      </p:sp>
      <p:sp>
        <p:nvSpPr>
          <p:cNvPr id="3" name="Content Placeholder 2">
            <a:extLst>
              <a:ext uri="{FF2B5EF4-FFF2-40B4-BE49-F238E27FC236}">
                <a16:creationId xmlns:a16="http://schemas.microsoft.com/office/drawing/2014/main" id="{698528EA-4D4E-5B44-9513-1479D32D4028}"/>
              </a:ext>
            </a:extLst>
          </p:cNvPr>
          <p:cNvSpPr>
            <a:spLocks noGrp="1"/>
          </p:cNvSpPr>
          <p:nvPr>
            <p:ph idx="1"/>
          </p:nvPr>
        </p:nvSpPr>
        <p:spPr>
          <a:xfrm>
            <a:off x="152401" y="457200"/>
            <a:ext cx="9002712" cy="4189214"/>
          </a:xfrm>
        </p:spPr>
        <p:txBody>
          <a:bodyPr anchor="ctr">
            <a:normAutofit/>
          </a:bodyPr>
          <a:lstStyle/>
          <a:p>
            <a:pPr marL="0" indent="0" algn="ctr">
              <a:buNone/>
            </a:pPr>
            <a:r>
              <a:rPr lang="en-US" sz="15000" dirty="0">
                <a:latin typeface="Avenir Book" panose="02000503020000020003" pitchFamily="2" charset="0"/>
                <a:ea typeface="Palatino" pitchFamily="2" charset="77"/>
              </a:rPr>
              <a:t>#</a:t>
            </a:r>
            <a:r>
              <a:rPr lang="en-US" sz="9600" dirty="0">
                <a:latin typeface="Avenir Book" panose="02000503020000020003" pitchFamily="2" charset="0"/>
                <a:ea typeface="Palatino" pitchFamily="2" charset="77"/>
              </a:rPr>
              <a:t> </a:t>
            </a:r>
          </a:p>
          <a:p>
            <a:pPr marL="0" indent="0" algn="ctr">
              <a:buNone/>
            </a:pPr>
            <a:r>
              <a:rPr lang="en-US" sz="2400" dirty="0">
                <a:latin typeface="Avenir Book" panose="02000503020000020003" pitchFamily="2" charset="0"/>
                <a:ea typeface="Palatino" pitchFamily="2" charset="77"/>
              </a:rPr>
              <a:t>Stamp the Chat</a:t>
            </a:r>
          </a:p>
          <a:p>
            <a:pPr marL="0" indent="0" algn="ctr">
              <a:buNone/>
            </a:pPr>
            <a:r>
              <a:rPr lang="en-US" sz="2400" dirty="0">
                <a:latin typeface="Avenir Book" panose="02000503020000020003" pitchFamily="2" charset="0"/>
                <a:ea typeface="Palatino" pitchFamily="2" charset="77"/>
                <a:sym typeface="Arial" charset="0"/>
              </a:rPr>
              <a:t>word, phrase or statement that expresses  what you are thinking, feeling, or connecting to</a:t>
            </a:r>
            <a:endParaRPr lang="en-US" sz="2400" dirty="0">
              <a:latin typeface="Avenir Book" panose="02000503020000020003" pitchFamily="2" charset="0"/>
              <a:ea typeface="Palatino" pitchFamily="2" charset="77"/>
            </a:endParaRPr>
          </a:p>
        </p:txBody>
      </p:sp>
      <p:pic>
        <p:nvPicPr>
          <p:cNvPr id="7" name="Picture 6">
            <a:extLst>
              <a:ext uri="{FF2B5EF4-FFF2-40B4-BE49-F238E27FC236}">
                <a16:creationId xmlns:a16="http://schemas.microsoft.com/office/drawing/2014/main" id="{63DB197A-1319-7B46-97C8-5DB7DF60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F4379E5-338A-3D4B-9462-6F186B479C7D}"/>
              </a:ext>
            </a:extLst>
          </p:cNvPr>
          <p:cNvPicPr>
            <a:picLocks noChangeAspect="1"/>
          </p:cNvPicPr>
          <p:nvPr/>
        </p:nvPicPr>
        <p:blipFill>
          <a:blip r:embed="rId3"/>
          <a:stretch>
            <a:fillRect/>
          </a:stretch>
        </p:blipFill>
        <p:spPr>
          <a:xfrm>
            <a:off x="277117" y="268432"/>
            <a:ext cx="838200" cy="838200"/>
          </a:xfrm>
          <a:prstGeom prst="rect">
            <a:avLst/>
          </a:prstGeom>
          <a:ln>
            <a:solidFill>
              <a:schemeClr val="tx1"/>
            </a:solidFill>
          </a:ln>
        </p:spPr>
      </p:pic>
    </p:spTree>
    <p:extLst>
      <p:ext uri="{BB962C8B-B14F-4D97-AF65-F5344CB8AC3E}">
        <p14:creationId xmlns:p14="http://schemas.microsoft.com/office/powerpoint/2010/main" val="1491447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16A7B-4248-F544-9FAE-2129121F4772}"/>
              </a:ext>
            </a:extLst>
          </p:cNvPr>
          <p:cNvSpPr>
            <a:spLocks noGrp="1"/>
          </p:cNvSpPr>
          <p:nvPr>
            <p:ph type="title"/>
          </p:nvPr>
        </p:nvSpPr>
        <p:spPr/>
        <p:txBody>
          <a:bodyPr>
            <a:normAutofit/>
          </a:bodyPr>
          <a:lstStyle/>
          <a:p>
            <a:pPr algn="ctr"/>
            <a:r>
              <a:rPr lang="en-US" sz="5400" dirty="0">
                <a:latin typeface="Avenir Book" panose="02000503020000020003" pitchFamily="2" charset="0"/>
              </a:rPr>
              <a:t>Community Builder </a:t>
            </a:r>
          </a:p>
        </p:txBody>
      </p:sp>
      <p:sp>
        <p:nvSpPr>
          <p:cNvPr id="3" name="Content Placeholder 2">
            <a:extLst>
              <a:ext uri="{FF2B5EF4-FFF2-40B4-BE49-F238E27FC236}">
                <a16:creationId xmlns:a16="http://schemas.microsoft.com/office/drawing/2014/main" id="{A1732401-8066-4240-8609-C8CF4A8FA2E0}"/>
              </a:ext>
            </a:extLst>
          </p:cNvPr>
          <p:cNvSpPr>
            <a:spLocks noGrp="1"/>
          </p:cNvSpPr>
          <p:nvPr>
            <p:ph idx="1"/>
          </p:nvPr>
        </p:nvSpPr>
        <p:spPr>
          <a:xfrm>
            <a:off x="533400" y="2143595"/>
            <a:ext cx="7886700" cy="4351338"/>
          </a:xfrm>
        </p:spPr>
        <p:txBody>
          <a:bodyPr>
            <a:normAutofit/>
          </a:bodyPr>
          <a:lstStyle/>
          <a:p>
            <a:pPr marL="0" indent="0" algn="ctr">
              <a:buNone/>
            </a:pPr>
            <a:r>
              <a:rPr lang="en-US" sz="4000" dirty="0">
                <a:solidFill>
                  <a:srgbClr val="0070C0"/>
                </a:solidFill>
                <a:latin typeface="Avenir Book" panose="02000503020000020003" pitchFamily="2" charset="0"/>
              </a:rPr>
              <a:t>Who’s Coming With You</a:t>
            </a:r>
          </a:p>
        </p:txBody>
      </p:sp>
      <p:pic>
        <p:nvPicPr>
          <p:cNvPr id="4" name="Picture 3">
            <a:extLst>
              <a:ext uri="{FF2B5EF4-FFF2-40B4-BE49-F238E27FC236}">
                <a16:creationId xmlns:a16="http://schemas.microsoft.com/office/drawing/2014/main" id="{FA7FD646-8ADF-814A-93AF-7D6A8559A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107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7BD4-FBBE-9E47-8EAD-705392F9B241}"/>
              </a:ext>
            </a:extLst>
          </p:cNvPr>
          <p:cNvSpPr>
            <a:spLocks noGrp="1"/>
          </p:cNvSpPr>
          <p:nvPr>
            <p:ph type="title"/>
          </p:nvPr>
        </p:nvSpPr>
        <p:spPr>
          <a:xfrm>
            <a:off x="887525" y="158944"/>
            <a:ext cx="7848600" cy="514350"/>
          </a:xfrm>
        </p:spPr>
        <p:txBody>
          <a:bodyPr>
            <a:noAutofit/>
          </a:bodyPr>
          <a:lstStyle/>
          <a:p>
            <a:pPr algn="ctr"/>
            <a:r>
              <a:rPr lang="en-US" sz="4000" dirty="0">
                <a:latin typeface="Avenir Book" panose="02000503020000020003" pitchFamily="2" charset="0"/>
              </a:rPr>
              <a:t>Who’s Coming With You?</a:t>
            </a:r>
          </a:p>
        </p:txBody>
      </p:sp>
      <p:sp>
        <p:nvSpPr>
          <p:cNvPr id="4" name="TextBox 3">
            <a:extLst>
              <a:ext uri="{FF2B5EF4-FFF2-40B4-BE49-F238E27FC236}">
                <a16:creationId xmlns:a16="http://schemas.microsoft.com/office/drawing/2014/main" id="{84ACD021-A48B-7B43-9DA0-F5AC6BC9B744}"/>
              </a:ext>
            </a:extLst>
          </p:cNvPr>
          <p:cNvSpPr txBox="1"/>
          <p:nvPr/>
        </p:nvSpPr>
        <p:spPr>
          <a:xfrm>
            <a:off x="245097" y="992042"/>
            <a:ext cx="8653806" cy="3416320"/>
          </a:xfrm>
          <a:prstGeom prst="rect">
            <a:avLst/>
          </a:prstGeom>
          <a:noFill/>
        </p:spPr>
        <p:txBody>
          <a:bodyPr wrap="square" rtlCol="0">
            <a:spAutoFit/>
          </a:bodyPr>
          <a:lstStyle/>
          <a:p>
            <a:pPr marL="160735" indent="-160735">
              <a:buFont typeface="Arial" panose="020B0604020202020204" pitchFamily="34" charset="0"/>
              <a:buChar char="•"/>
            </a:pPr>
            <a:r>
              <a:rPr lang="en-US" sz="2800" dirty="0">
                <a:latin typeface="Avenir Book" panose="02000503020000020003" pitchFamily="2" charset="0"/>
              </a:rPr>
              <a:t>Take 30 seconds to consider your ancestors </a:t>
            </a:r>
            <a:r>
              <a:rPr lang="en-US" sz="2000" dirty="0">
                <a:latin typeface="Avenir Book" panose="02000503020000020003" pitchFamily="2" charset="0"/>
              </a:rPr>
              <a:t>(those who have lived and led before you).</a:t>
            </a:r>
          </a:p>
          <a:p>
            <a:pPr marL="160735" indent="-160735">
              <a:buFont typeface="Arial" panose="020B0604020202020204" pitchFamily="34" charset="0"/>
              <a:buChar char="•"/>
            </a:pPr>
            <a:r>
              <a:rPr lang="en-US" sz="2800" dirty="0">
                <a:latin typeface="Avenir Book" panose="02000503020000020003" pitchFamily="2" charset="0"/>
              </a:rPr>
              <a:t>Choose someone that you want “bring” with you into the new year.</a:t>
            </a:r>
          </a:p>
          <a:p>
            <a:pPr marL="160735" indent="-160735">
              <a:buFont typeface="Arial" panose="020B0604020202020204" pitchFamily="34" charset="0"/>
              <a:buChar char="•"/>
            </a:pPr>
            <a:r>
              <a:rPr lang="en-US" sz="2800" dirty="0">
                <a:latin typeface="Avenir Book" panose="02000503020000020003" pitchFamily="2" charset="0"/>
              </a:rPr>
              <a:t>Considerations:</a:t>
            </a:r>
          </a:p>
          <a:p>
            <a:pPr marL="417910" lvl="1" indent="-160735">
              <a:buFont typeface="Arial" panose="020B0604020202020204" pitchFamily="34" charset="0"/>
              <a:buChar char="•"/>
            </a:pPr>
            <a:r>
              <a:rPr lang="en-US" sz="2800" dirty="0">
                <a:latin typeface="Avenir Book" panose="02000503020000020003" pitchFamily="2" charset="0"/>
              </a:rPr>
              <a:t>Why you are bringing this person?</a:t>
            </a:r>
          </a:p>
          <a:p>
            <a:pPr marL="417910" lvl="1" indent="-160735">
              <a:buFont typeface="Arial" panose="020B0604020202020204" pitchFamily="34" charset="0"/>
              <a:buChar char="•"/>
            </a:pPr>
            <a:r>
              <a:rPr lang="en-US" sz="2800" dirty="0">
                <a:latin typeface="Avenir Book" panose="02000503020000020003" pitchFamily="2" charset="0"/>
              </a:rPr>
              <a:t>What gift does she or he give you? </a:t>
            </a:r>
          </a:p>
          <a:p>
            <a:pPr marL="417910" lvl="1" indent="-160735">
              <a:buFont typeface="Arial" panose="020B0604020202020204" pitchFamily="34" charset="0"/>
              <a:buChar char="•"/>
            </a:pPr>
            <a:r>
              <a:rPr lang="en-US" sz="2800" dirty="0">
                <a:latin typeface="Avenir Book" panose="02000503020000020003" pitchFamily="2" charset="0"/>
              </a:rPr>
              <a:t>How will he or she help you in the new year? </a:t>
            </a:r>
          </a:p>
        </p:txBody>
      </p:sp>
      <p:sp>
        <p:nvSpPr>
          <p:cNvPr id="5" name="Rectangle 4">
            <a:extLst>
              <a:ext uri="{FF2B5EF4-FFF2-40B4-BE49-F238E27FC236}">
                <a16:creationId xmlns:a16="http://schemas.microsoft.com/office/drawing/2014/main" id="{1A9946C2-DD3C-4F4F-BED8-7E8AB9B4C130}"/>
              </a:ext>
            </a:extLst>
          </p:cNvPr>
          <p:cNvSpPr/>
          <p:nvPr/>
        </p:nvSpPr>
        <p:spPr>
          <a:xfrm>
            <a:off x="501420" y="4675243"/>
            <a:ext cx="6654948" cy="400110"/>
          </a:xfrm>
          <a:prstGeom prst="rect">
            <a:avLst/>
          </a:prstGeom>
        </p:spPr>
        <p:txBody>
          <a:bodyPr wrap="square">
            <a:spAutoFit/>
          </a:bodyPr>
          <a:lstStyle/>
          <a:p>
            <a:r>
              <a:rPr lang="en-US" sz="2000" b="1" dirty="0">
                <a:latin typeface="Avenir Book" panose="02000503020000020003" pitchFamily="2" charset="0"/>
              </a:rPr>
              <a:t>Use this frame to write about who you’re bringing</a:t>
            </a:r>
            <a:r>
              <a:rPr lang="en-US" sz="2000" dirty="0">
                <a:latin typeface="Avenir Book" panose="02000503020000020003" pitchFamily="2" charset="0"/>
              </a:rPr>
              <a:t>.</a:t>
            </a:r>
          </a:p>
        </p:txBody>
      </p:sp>
      <p:pic>
        <p:nvPicPr>
          <p:cNvPr id="3" name="Picture 2">
            <a:extLst>
              <a:ext uri="{FF2B5EF4-FFF2-40B4-BE49-F238E27FC236}">
                <a16:creationId xmlns:a16="http://schemas.microsoft.com/office/drawing/2014/main" id="{20F54CB6-836E-AD44-8AEB-9227BF5DF2FA}"/>
              </a:ext>
            </a:extLst>
          </p:cNvPr>
          <p:cNvPicPr>
            <a:picLocks noChangeAspect="1"/>
          </p:cNvPicPr>
          <p:nvPr/>
        </p:nvPicPr>
        <p:blipFill>
          <a:blip r:embed="rId2"/>
          <a:stretch>
            <a:fillRect/>
          </a:stretch>
        </p:blipFill>
        <p:spPr>
          <a:xfrm>
            <a:off x="6408655" y="5777064"/>
            <a:ext cx="1495425" cy="921992"/>
          </a:xfrm>
          <a:prstGeom prst="rect">
            <a:avLst/>
          </a:prstGeom>
          <a:ln>
            <a:solidFill>
              <a:schemeClr val="tx1"/>
            </a:solidFill>
          </a:ln>
        </p:spPr>
      </p:pic>
      <p:pic>
        <p:nvPicPr>
          <p:cNvPr id="6" name="Picture 5">
            <a:extLst>
              <a:ext uri="{FF2B5EF4-FFF2-40B4-BE49-F238E27FC236}">
                <a16:creationId xmlns:a16="http://schemas.microsoft.com/office/drawing/2014/main" id="{EB58647D-B308-0A47-83E4-7404ABA8647E}"/>
              </a:ext>
            </a:extLst>
          </p:cNvPr>
          <p:cNvPicPr>
            <a:picLocks noChangeAspect="1"/>
          </p:cNvPicPr>
          <p:nvPr/>
        </p:nvPicPr>
        <p:blipFill>
          <a:blip r:embed="rId3"/>
          <a:stretch>
            <a:fillRect/>
          </a:stretch>
        </p:blipFill>
        <p:spPr>
          <a:xfrm>
            <a:off x="685800" y="5829062"/>
            <a:ext cx="1447800" cy="742950"/>
          </a:xfrm>
          <a:prstGeom prst="rect">
            <a:avLst/>
          </a:prstGeom>
          <a:ln>
            <a:solidFill>
              <a:schemeClr val="tx1"/>
            </a:solidFill>
          </a:ln>
        </p:spPr>
      </p:pic>
      <p:pic>
        <p:nvPicPr>
          <p:cNvPr id="7" name="Picture 6">
            <a:extLst>
              <a:ext uri="{FF2B5EF4-FFF2-40B4-BE49-F238E27FC236}">
                <a16:creationId xmlns:a16="http://schemas.microsoft.com/office/drawing/2014/main" id="{176A1CB6-8011-EB40-8776-1E974110191A}"/>
              </a:ext>
            </a:extLst>
          </p:cNvPr>
          <p:cNvPicPr>
            <a:picLocks noChangeAspect="1"/>
          </p:cNvPicPr>
          <p:nvPr/>
        </p:nvPicPr>
        <p:blipFill>
          <a:blip r:embed="rId4"/>
          <a:stretch>
            <a:fillRect/>
          </a:stretch>
        </p:blipFill>
        <p:spPr>
          <a:xfrm>
            <a:off x="3665786" y="5777064"/>
            <a:ext cx="1236554" cy="921992"/>
          </a:xfrm>
          <a:prstGeom prst="rect">
            <a:avLst/>
          </a:prstGeom>
          <a:ln>
            <a:solidFill>
              <a:schemeClr val="tx1"/>
            </a:solidFill>
          </a:ln>
        </p:spPr>
      </p:pic>
      <p:pic>
        <p:nvPicPr>
          <p:cNvPr id="8" name="Picture 7">
            <a:extLst>
              <a:ext uri="{FF2B5EF4-FFF2-40B4-BE49-F238E27FC236}">
                <a16:creationId xmlns:a16="http://schemas.microsoft.com/office/drawing/2014/main" id="{5F3A78F8-DBFB-1346-8775-891B1E58762C}"/>
              </a:ext>
            </a:extLst>
          </p:cNvPr>
          <p:cNvPicPr>
            <a:picLocks noChangeAspect="1"/>
          </p:cNvPicPr>
          <p:nvPr/>
        </p:nvPicPr>
        <p:blipFill>
          <a:blip r:embed="rId5"/>
          <a:stretch>
            <a:fillRect/>
          </a:stretch>
        </p:blipFill>
        <p:spPr>
          <a:xfrm>
            <a:off x="501420" y="71655"/>
            <a:ext cx="1052513" cy="653019"/>
          </a:xfrm>
          <a:prstGeom prst="rect">
            <a:avLst/>
          </a:prstGeom>
          <a:ln>
            <a:solidFill>
              <a:schemeClr val="tx1"/>
            </a:solidFill>
          </a:ln>
        </p:spPr>
      </p:pic>
      <p:sp>
        <p:nvSpPr>
          <p:cNvPr id="9" name="TextBox 8">
            <a:extLst>
              <a:ext uri="{FF2B5EF4-FFF2-40B4-BE49-F238E27FC236}">
                <a16:creationId xmlns:a16="http://schemas.microsoft.com/office/drawing/2014/main" id="{872972F7-8D27-4141-9787-912F3AA2721E}"/>
              </a:ext>
            </a:extLst>
          </p:cNvPr>
          <p:cNvSpPr txBox="1"/>
          <p:nvPr/>
        </p:nvSpPr>
        <p:spPr>
          <a:xfrm>
            <a:off x="501420" y="5162071"/>
            <a:ext cx="7979228" cy="415498"/>
          </a:xfrm>
          <a:prstGeom prst="rect">
            <a:avLst/>
          </a:prstGeom>
          <a:noFill/>
        </p:spPr>
        <p:txBody>
          <a:bodyPr wrap="square" rtlCol="0">
            <a:spAutoFit/>
          </a:bodyPr>
          <a:lstStyle/>
          <a:p>
            <a:r>
              <a:rPr lang="en-US" sz="2100" dirty="0">
                <a:solidFill>
                  <a:srgbClr val="0070C0"/>
                </a:solidFill>
                <a:latin typeface="Avenir Book" panose="02000503020000020003" pitchFamily="2" charset="0"/>
              </a:rPr>
              <a:t>I am bringing _____________________ because _______________.</a:t>
            </a:r>
          </a:p>
        </p:txBody>
      </p:sp>
    </p:spTree>
    <p:extLst>
      <p:ext uri="{BB962C8B-B14F-4D97-AF65-F5344CB8AC3E}">
        <p14:creationId xmlns:p14="http://schemas.microsoft.com/office/powerpoint/2010/main" val="39558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 calcmode="lin" valueType="num">
                                      <p:cBhvr additive="base">
                                        <p:cTn id="6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20F1-A877-2F4E-8B6D-B84BF7C1D411}"/>
              </a:ext>
            </a:extLst>
          </p:cNvPr>
          <p:cNvSpPr>
            <a:spLocks noGrp="1"/>
          </p:cNvSpPr>
          <p:nvPr>
            <p:ph type="title"/>
          </p:nvPr>
        </p:nvSpPr>
        <p:spPr>
          <a:xfrm>
            <a:off x="533400" y="1981200"/>
            <a:ext cx="8305800" cy="994172"/>
          </a:xfrm>
        </p:spPr>
        <p:txBody>
          <a:bodyPr>
            <a:noAutofit/>
          </a:bodyPr>
          <a:lstStyle/>
          <a:p>
            <a:r>
              <a:rPr lang="en-US" sz="4000" dirty="0"/>
              <a:t>I am bringing Nelson Mandela because he reminds me to believe in the “power of the collective”.</a:t>
            </a:r>
          </a:p>
        </p:txBody>
      </p:sp>
      <p:sp>
        <p:nvSpPr>
          <p:cNvPr id="4" name="TextBox 3">
            <a:extLst>
              <a:ext uri="{FF2B5EF4-FFF2-40B4-BE49-F238E27FC236}">
                <a16:creationId xmlns:a16="http://schemas.microsoft.com/office/drawing/2014/main" id="{08E034DA-1BC8-1942-B09A-985621B97F5B}"/>
              </a:ext>
            </a:extLst>
          </p:cNvPr>
          <p:cNvSpPr txBox="1"/>
          <p:nvPr/>
        </p:nvSpPr>
        <p:spPr>
          <a:xfrm rot="20103220">
            <a:off x="80834" y="481364"/>
            <a:ext cx="2405144" cy="553998"/>
          </a:xfrm>
          <a:prstGeom prst="rect">
            <a:avLst/>
          </a:prstGeom>
          <a:noFill/>
        </p:spPr>
        <p:txBody>
          <a:bodyPr wrap="square" rtlCol="0">
            <a:spAutoFit/>
          </a:bodyPr>
          <a:lstStyle/>
          <a:p>
            <a:pPr algn="ctr"/>
            <a:r>
              <a:rPr lang="en-US" sz="3000" dirty="0">
                <a:solidFill>
                  <a:srgbClr val="C00000"/>
                </a:solidFill>
              </a:rPr>
              <a:t>Example</a:t>
            </a:r>
          </a:p>
        </p:txBody>
      </p:sp>
      <p:pic>
        <p:nvPicPr>
          <p:cNvPr id="6" name="Picture 5">
            <a:extLst>
              <a:ext uri="{FF2B5EF4-FFF2-40B4-BE49-F238E27FC236}">
                <a16:creationId xmlns:a16="http://schemas.microsoft.com/office/drawing/2014/main" id="{9426978D-7D14-FF42-93AA-B95152F5D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683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0447-3E5B-E14E-89E6-3D4EF598DB7F}"/>
              </a:ext>
            </a:extLst>
          </p:cNvPr>
          <p:cNvSpPr>
            <a:spLocks noGrp="1"/>
          </p:cNvSpPr>
          <p:nvPr>
            <p:ph type="title"/>
          </p:nvPr>
        </p:nvSpPr>
        <p:spPr>
          <a:xfrm>
            <a:off x="242886" y="416122"/>
            <a:ext cx="8627786" cy="994172"/>
          </a:xfrm>
        </p:spPr>
        <p:txBody>
          <a:bodyPr>
            <a:normAutofit/>
          </a:bodyPr>
          <a:lstStyle/>
          <a:p>
            <a:r>
              <a:rPr lang="en-US" sz="4050" dirty="0">
                <a:latin typeface="Avenir Book" panose="02000503020000020003" pitchFamily="2" charset="0"/>
              </a:rPr>
              <a:t>Meet in Breakout Rooms</a:t>
            </a:r>
          </a:p>
        </p:txBody>
      </p:sp>
      <p:sp>
        <p:nvSpPr>
          <p:cNvPr id="3" name="Content Placeholder 2">
            <a:extLst>
              <a:ext uri="{FF2B5EF4-FFF2-40B4-BE49-F238E27FC236}">
                <a16:creationId xmlns:a16="http://schemas.microsoft.com/office/drawing/2014/main" id="{FFDEAAEA-E729-2D43-AC1F-ADD7601C4DD0}"/>
              </a:ext>
            </a:extLst>
          </p:cNvPr>
          <p:cNvSpPr>
            <a:spLocks noGrp="1"/>
          </p:cNvSpPr>
          <p:nvPr>
            <p:ph idx="1"/>
          </p:nvPr>
        </p:nvSpPr>
        <p:spPr>
          <a:xfrm>
            <a:off x="223836" y="1797248"/>
            <a:ext cx="8870672" cy="3263504"/>
          </a:xfrm>
        </p:spPr>
        <p:txBody>
          <a:bodyPr>
            <a:noAutofit/>
          </a:bodyPr>
          <a:lstStyle/>
          <a:p>
            <a:pPr>
              <a:lnSpc>
                <a:spcPct val="150000"/>
              </a:lnSpc>
            </a:pPr>
            <a:r>
              <a:rPr lang="en-US" sz="3300" dirty="0">
                <a:latin typeface="Avenir Book" panose="02000503020000020003" pitchFamily="2" charset="0"/>
              </a:rPr>
              <a:t>Join your group </a:t>
            </a:r>
          </a:p>
          <a:p>
            <a:pPr>
              <a:lnSpc>
                <a:spcPct val="150000"/>
              </a:lnSpc>
            </a:pPr>
            <a:r>
              <a:rPr lang="en-US" sz="3300" dirty="0">
                <a:latin typeface="Avenir Book" panose="02000503020000020003" pitchFamily="2" charset="0"/>
              </a:rPr>
              <a:t>Share who’s coming with you and why</a:t>
            </a:r>
          </a:p>
          <a:p>
            <a:pPr>
              <a:lnSpc>
                <a:spcPct val="100000"/>
              </a:lnSpc>
            </a:pPr>
            <a:r>
              <a:rPr lang="en-US" sz="3300" dirty="0">
                <a:latin typeface="Avenir Book" panose="02000503020000020003" pitchFamily="2" charset="0"/>
              </a:rPr>
              <a:t>If you have time, share how this Community Builder might be used in practice</a:t>
            </a:r>
          </a:p>
          <a:p>
            <a:pPr>
              <a:lnSpc>
                <a:spcPct val="150000"/>
              </a:lnSpc>
            </a:pPr>
            <a:endParaRPr lang="en-US" sz="3300" dirty="0"/>
          </a:p>
          <a:p>
            <a:endParaRPr lang="en-US" sz="3300" dirty="0"/>
          </a:p>
          <a:p>
            <a:pPr marL="0" indent="0">
              <a:buNone/>
            </a:pPr>
            <a:endParaRPr lang="en-US" sz="2400" dirty="0"/>
          </a:p>
        </p:txBody>
      </p:sp>
      <p:pic>
        <p:nvPicPr>
          <p:cNvPr id="5" name="Picture 4">
            <a:extLst>
              <a:ext uri="{FF2B5EF4-FFF2-40B4-BE49-F238E27FC236}">
                <a16:creationId xmlns:a16="http://schemas.microsoft.com/office/drawing/2014/main" id="{4341B932-BCE3-9842-8C49-A338E56545A2}"/>
              </a:ext>
            </a:extLst>
          </p:cNvPr>
          <p:cNvPicPr>
            <a:picLocks noChangeAspect="1"/>
          </p:cNvPicPr>
          <p:nvPr/>
        </p:nvPicPr>
        <p:blipFill>
          <a:blip r:embed="rId2"/>
          <a:stretch>
            <a:fillRect/>
          </a:stretch>
        </p:blipFill>
        <p:spPr>
          <a:xfrm>
            <a:off x="6899497" y="153971"/>
            <a:ext cx="1070542" cy="808317"/>
          </a:xfrm>
          <a:prstGeom prst="rect">
            <a:avLst/>
          </a:prstGeom>
          <a:ln w="38100">
            <a:solidFill>
              <a:srgbClr val="CF90C8"/>
            </a:solidFill>
          </a:ln>
        </p:spPr>
      </p:pic>
      <p:pic>
        <p:nvPicPr>
          <p:cNvPr id="6" name="Picture 5">
            <a:extLst>
              <a:ext uri="{FF2B5EF4-FFF2-40B4-BE49-F238E27FC236}">
                <a16:creationId xmlns:a16="http://schemas.microsoft.com/office/drawing/2014/main" id="{62AADAA0-6DFD-5B4B-BB1B-AB8FBE666C02}"/>
              </a:ext>
            </a:extLst>
          </p:cNvPr>
          <p:cNvPicPr>
            <a:picLocks noChangeAspect="1"/>
          </p:cNvPicPr>
          <p:nvPr/>
        </p:nvPicPr>
        <p:blipFill>
          <a:blip r:embed="rId3"/>
          <a:stretch>
            <a:fillRect/>
          </a:stretch>
        </p:blipFill>
        <p:spPr>
          <a:xfrm>
            <a:off x="8343135" y="157517"/>
            <a:ext cx="659016" cy="785138"/>
          </a:xfrm>
          <a:prstGeom prst="rect">
            <a:avLst/>
          </a:prstGeom>
          <a:ln w="31750">
            <a:solidFill>
              <a:schemeClr val="tx1"/>
            </a:solidFill>
          </a:ln>
        </p:spPr>
      </p:pic>
      <p:sp>
        <p:nvSpPr>
          <p:cNvPr id="7" name="TextBox 6">
            <a:extLst>
              <a:ext uri="{FF2B5EF4-FFF2-40B4-BE49-F238E27FC236}">
                <a16:creationId xmlns:a16="http://schemas.microsoft.com/office/drawing/2014/main" id="{5EDEA450-097B-FC4E-8C42-8C63D3161C85}"/>
              </a:ext>
            </a:extLst>
          </p:cNvPr>
          <p:cNvSpPr txBox="1"/>
          <p:nvPr/>
        </p:nvSpPr>
        <p:spPr>
          <a:xfrm>
            <a:off x="7010400" y="1066800"/>
            <a:ext cx="1752600" cy="369332"/>
          </a:xfrm>
          <a:prstGeom prst="rect">
            <a:avLst/>
          </a:prstGeom>
          <a:noFill/>
          <a:ln>
            <a:solidFill>
              <a:schemeClr val="tx1"/>
            </a:solidFill>
          </a:ln>
        </p:spPr>
        <p:txBody>
          <a:bodyPr wrap="square" rtlCol="0">
            <a:spAutoFit/>
          </a:bodyPr>
          <a:lstStyle/>
          <a:p>
            <a:pPr algn="ctr"/>
            <a:r>
              <a:rPr lang="en-US" b="1" dirty="0">
                <a:solidFill>
                  <a:srgbClr val="C00000"/>
                </a:solidFill>
              </a:rPr>
              <a:t>6 minutes</a:t>
            </a:r>
          </a:p>
        </p:txBody>
      </p:sp>
    </p:spTree>
    <p:extLst>
      <p:ext uri="{BB962C8B-B14F-4D97-AF65-F5344CB8AC3E}">
        <p14:creationId xmlns:p14="http://schemas.microsoft.com/office/powerpoint/2010/main" val="64821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1A5-4ADD-2E4D-AC0E-016F1767D20A}"/>
              </a:ext>
            </a:extLst>
          </p:cNvPr>
          <p:cNvSpPr>
            <a:spLocks noGrp="1"/>
          </p:cNvSpPr>
          <p:nvPr>
            <p:ph type="title"/>
          </p:nvPr>
        </p:nvSpPr>
        <p:spPr>
          <a:xfrm>
            <a:off x="277117" y="1756064"/>
            <a:ext cx="2848337" cy="3345872"/>
          </a:xfrm>
        </p:spPr>
        <p:txBody>
          <a:bodyPr>
            <a:normAutofit/>
          </a:bodyPr>
          <a:lstStyle/>
          <a:p>
            <a:r>
              <a:rPr lang="en-US" dirty="0">
                <a:solidFill>
                  <a:srgbClr val="FFFFFF"/>
                </a:solidFill>
                <a:latin typeface="Palatino" pitchFamily="2" charset="77"/>
                <a:ea typeface="Palatino" pitchFamily="2" charset="77"/>
              </a:rPr>
              <a:t>Introductions</a:t>
            </a:r>
          </a:p>
        </p:txBody>
      </p:sp>
      <p:sp>
        <p:nvSpPr>
          <p:cNvPr id="3" name="Content Placeholder 2">
            <a:extLst>
              <a:ext uri="{FF2B5EF4-FFF2-40B4-BE49-F238E27FC236}">
                <a16:creationId xmlns:a16="http://schemas.microsoft.com/office/drawing/2014/main" id="{698528EA-4D4E-5B44-9513-1479D32D4028}"/>
              </a:ext>
            </a:extLst>
          </p:cNvPr>
          <p:cNvSpPr>
            <a:spLocks noGrp="1"/>
          </p:cNvSpPr>
          <p:nvPr>
            <p:ph idx="1"/>
          </p:nvPr>
        </p:nvSpPr>
        <p:spPr>
          <a:xfrm>
            <a:off x="2133600" y="907959"/>
            <a:ext cx="5179868" cy="4189214"/>
          </a:xfrm>
        </p:spPr>
        <p:txBody>
          <a:bodyPr anchor="ctr">
            <a:normAutofit/>
          </a:bodyPr>
          <a:lstStyle/>
          <a:p>
            <a:pPr marL="0" indent="0" algn="ctr">
              <a:buNone/>
            </a:pPr>
            <a:r>
              <a:rPr lang="en-US" sz="4400" dirty="0">
                <a:latin typeface="Avenir Book" panose="02000503020000020003" pitchFamily="2" charset="0"/>
                <a:ea typeface="Palatino" pitchFamily="2" charset="77"/>
              </a:rPr>
              <a:t>Let’s take a </a:t>
            </a:r>
            <a:r>
              <a:rPr lang="en-US" sz="4400" dirty="0">
                <a:solidFill>
                  <a:srgbClr val="0070C0"/>
                </a:solidFill>
                <a:latin typeface="Avenir Book" panose="02000503020000020003" pitchFamily="2" charset="0"/>
                <a:ea typeface="Palatino" pitchFamily="2" charset="77"/>
              </a:rPr>
              <a:t>BREAK</a:t>
            </a:r>
          </a:p>
        </p:txBody>
      </p:sp>
      <p:pic>
        <p:nvPicPr>
          <p:cNvPr id="7" name="Picture 6">
            <a:extLst>
              <a:ext uri="{FF2B5EF4-FFF2-40B4-BE49-F238E27FC236}">
                <a16:creationId xmlns:a16="http://schemas.microsoft.com/office/drawing/2014/main" id="{63DB197A-1319-7B46-97C8-5DB7DF60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9560F84-F40C-8044-ADE3-7878DF11BE09}"/>
              </a:ext>
            </a:extLst>
          </p:cNvPr>
          <p:cNvPicPr>
            <a:picLocks noChangeAspect="1"/>
          </p:cNvPicPr>
          <p:nvPr/>
        </p:nvPicPr>
        <p:blipFill>
          <a:blip r:embed="rId3"/>
          <a:stretch>
            <a:fillRect/>
          </a:stretch>
        </p:blipFill>
        <p:spPr>
          <a:xfrm>
            <a:off x="7318230" y="3035903"/>
            <a:ext cx="1288900" cy="1535569"/>
          </a:xfrm>
          <a:prstGeom prst="rect">
            <a:avLst/>
          </a:prstGeom>
          <a:ln w="31750">
            <a:solidFill>
              <a:schemeClr val="tx1"/>
            </a:solidFill>
          </a:ln>
        </p:spPr>
      </p:pic>
      <p:sp>
        <p:nvSpPr>
          <p:cNvPr id="11" name="TextBox 10">
            <a:extLst>
              <a:ext uri="{FF2B5EF4-FFF2-40B4-BE49-F238E27FC236}">
                <a16:creationId xmlns:a16="http://schemas.microsoft.com/office/drawing/2014/main" id="{288D66CB-1FF4-4542-B479-34ECDEF437F7}"/>
              </a:ext>
            </a:extLst>
          </p:cNvPr>
          <p:cNvSpPr txBox="1"/>
          <p:nvPr/>
        </p:nvSpPr>
        <p:spPr>
          <a:xfrm>
            <a:off x="7038975" y="4665954"/>
            <a:ext cx="1752600" cy="369332"/>
          </a:xfrm>
          <a:prstGeom prst="rect">
            <a:avLst/>
          </a:prstGeom>
          <a:noFill/>
          <a:ln>
            <a:solidFill>
              <a:schemeClr val="tx1"/>
            </a:solidFill>
          </a:ln>
        </p:spPr>
        <p:txBody>
          <a:bodyPr wrap="square" rtlCol="0">
            <a:spAutoFit/>
          </a:bodyPr>
          <a:lstStyle/>
          <a:p>
            <a:pPr algn="ctr"/>
            <a:r>
              <a:rPr lang="en-US" b="1" dirty="0">
                <a:solidFill>
                  <a:srgbClr val="C00000"/>
                </a:solidFill>
              </a:rPr>
              <a:t>10 minutes</a:t>
            </a:r>
          </a:p>
        </p:txBody>
      </p:sp>
    </p:spTree>
    <p:extLst>
      <p:ext uri="{BB962C8B-B14F-4D97-AF65-F5344CB8AC3E}">
        <p14:creationId xmlns:p14="http://schemas.microsoft.com/office/powerpoint/2010/main" val="47412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00BF-DB14-2A4F-A1EF-B3BCFF87B43C}"/>
              </a:ext>
            </a:extLst>
          </p:cNvPr>
          <p:cNvSpPr>
            <a:spLocks noGrp="1"/>
          </p:cNvSpPr>
          <p:nvPr>
            <p:ph type="title"/>
          </p:nvPr>
        </p:nvSpPr>
        <p:spPr>
          <a:xfrm>
            <a:off x="304800" y="2356961"/>
            <a:ext cx="8534400" cy="2073021"/>
          </a:xfrm>
        </p:spPr>
        <p:txBody>
          <a:bodyPr vert="horz" wrap="square" lIns="68580" tIns="34290" rIns="68580" bIns="34290" numCol="1" rtlCol="0" anchor="ctr" anchorCtr="0" compatLnSpc="1">
            <a:prstTxWarp prst="textNoShape">
              <a:avLst/>
            </a:prstTxWarp>
            <a:normAutofit/>
          </a:bodyPr>
          <a:lstStyle/>
          <a:p>
            <a:pPr algn="ctr"/>
            <a:r>
              <a:rPr lang="en-US" sz="4000" dirty="0">
                <a:latin typeface="Avenir Book" panose="02000503020000020003" pitchFamily="2" charset="0"/>
                <a:ea typeface="Palatino" pitchFamily="2" charset="77"/>
              </a:rPr>
              <a:t>Part Two: </a:t>
            </a:r>
            <a:r>
              <a:rPr lang="en-US" sz="4000" dirty="0">
                <a:solidFill>
                  <a:srgbClr val="0070C0"/>
                </a:solidFill>
                <a:latin typeface="Avenir Book" panose="02000503020000020003" pitchFamily="2" charset="0"/>
                <a:ea typeface="Palatino" pitchFamily="2" charset="77"/>
              </a:rPr>
              <a:t>Surrounding Our Students</a:t>
            </a:r>
          </a:p>
        </p:txBody>
      </p:sp>
      <p:pic>
        <p:nvPicPr>
          <p:cNvPr id="3" name="Picture 2">
            <a:extLst>
              <a:ext uri="{FF2B5EF4-FFF2-40B4-BE49-F238E27FC236}">
                <a16:creationId xmlns:a16="http://schemas.microsoft.com/office/drawing/2014/main" id="{B3A99737-0AD1-A84C-ACCF-C253DE4D0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456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8A8A-1158-7747-8BA6-4E0B86CD70F3}"/>
              </a:ext>
            </a:extLst>
          </p:cNvPr>
          <p:cNvSpPr>
            <a:spLocks noGrp="1"/>
          </p:cNvSpPr>
          <p:nvPr>
            <p:ph type="title"/>
          </p:nvPr>
        </p:nvSpPr>
        <p:spPr>
          <a:xfrm>
            <a:off x="628650" y="365125"/>
            <a:ext cx="7886700" cy="1325563"/>
          </a:xfrm>
        </p:spPr>
        <p:txBody>
          <a:bodyPr/>
          <a:lstStyle/>
          <a:p>
            <a:r>
              <a:rPr lang="en-US" dirty="0">
                <a:latin typeface="Avenir Book" panose="02000503020000020003" pitchFamily="2" charset="0"/>
              </a:rPr>
              <a:t>Who’s in the Room? </a:t>
            </a:r>
          </a:p>
        </p:txBody>
      </p:sp>
      <p:sp>
        <p:nvSpPr>
          <p:cNvPr id="3" name="Content Placeholder 2">
            <a:extLst>
              <a:ext uri="{FF2B5EF4-FFF2-40B4-BE49-F238E27FC236}">
                <a16:creationId xmlns:a16="http://schemas.microsoft.com/office/drawing/2014/main" id="{209EBE78-4299-FB41-8E7B-97862D67D727}"/>
              </a:ext>
            </a:extLst>
          </p:cNvPr>
          <p:cNvSpPr>
            <a:spLocks noGrp="1"/>
          </p:cNvSpPr>
          <p:nvPr>
            <p:ph idx="1"/>
          </p:nvPr>
        </p:nvSpPr>
        <p:spPr>
          <a:xfrm>
            <a:off x="128587" y="3400425"/>
            <a:ext cx="8991600" cy="841375"/>
          </a:xfrm>
        </p:spPr>
        <p:txBody>
          <a:bodyPr/>
          <a:lstStyle/>
          <a:p>
            <a:pPr marL="0" indent="0" algn="ctr">
              <a:buNone/>
            </a:pPr>
            <a:r>
              <a:rPr lang="en-US" sz="3000" dirty="0">
                <a:latin typeface="Avenir Book" panose="02000503020000020003" pitchFamily="2" charset="0"/>
                <a:ea typeface="Palatino" pitchFamily="2" charset="77"/>
                <a:cs typeface="Lucida Grande" panose="020B0600040502020204" pitchFamily="34" charset="0"/>
              </a:rPr>
              <a:t>Please type your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first and last name</a:t>
            </a:r>
            <a:r>
              <a:rPr lang="en-US" sz="3000" dirty="0">
                <a:latin typeface="Avenir Book" panose="02000503020000020003" pitchFamily="2" charset="0"/>
                <a:ea typeface="Palatino" pitchFamily="2" charset="77"/>
                <a:cs typeface="Lucida Grande" panose="020B0600040502020204" pitchFamily="34" charset="0"/>
              </a:rPr>
              <a:t>,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role/title </a:t>
            </a:r>
            <a:r>
              <a:rPr lang="en-US" sz="3000" dirty="0">
                <a:latin typeface="Avenir Book" panose="02000503020000020003" pitchFamily="2" charset="0"/>
                <a:ea typeface="Palatino" pitchFamily="2" charset="77"/>
                <a:cs typeface="Lucida Grande" panose="020B0600040502020204" pitchFamily="34" charset="0"/>
              </a:rPr>
              <a:t>and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school</a:t>
            </a:r>
            <a:r>
              <a:rPr lang="en-US" sz="3000" dirty="0">
                <a:latin typeface="Avenir Book" panose="02000503020000020003" pitchFamily="2" charset="0"/>
                <a:ea typeface="Palatino" pitchFamily="2" charset="77"/>
                <a:cs typeface="Lucida Grande" panose="020B0600040502020204" pitchFamily="34" charset="0"/>
              </a:rPr>
              <a:t> in the chat.</a:t>
            </a:r>
          </a:p>
          <a:p>
            <a:pPr marL="0" indent="0">
              <a:buNone/>
            </a:pPr>
            <a:endParaRPr lang="en-US" sz="3200" dirty="0"/>
          </a:p>
        </p:txBody>
      </p:sp>
      <p:pic>
        <p:nvPicPr>
          <p:cNvPr id="4" name="Picture 3">
            <a:extLst>
              <a:ext uri="{FF2B5EF4-FFF2-40B4-BE49-F238E27FC236}">
                <a16:creationId xmlns:a16="http://schemas.microsoft.com/office/drawing/2014/main" id="{471A53E3-8FC0-9440-B815-A3415F6A8D39}"/>
              </a:ext>
            </a:extLst>
          </p:cNvPr>
          <p:cNvPicPr>
            <a:picLocks noChangeAspect="1"/>
          </p:cNvPicPr>
          <p:nvPr/>
        </p:nvPicPr>
        <p:blipFill>
          <a:blip r:embed="rId2"/>
          <a:stretch>
            <a:fillRect/>
          </a:stretch>
        </p:blipFill>
        <p:spPr>
          <a:xfrm rot="845507">
            <a:off x="4751526" y="663150"/>
            <a:ext cx="3857728" cy="1325563"/>
          </a:xfrm>
          <a:prstGeom prst="rect">
            <a:avLst/>
          </a:prstGeom>
          <a:ln w="28575">
            <a:solidFill>
              <a:srgbClr val="0070C0"/>
            </a:solidFill>
          </a:ln>
        </p:spPr>
      </p:pic>
    </p:spTree>
    <p:extLst>
      <p:ext uri="{BB962C8B-B14F-4D97-AF65-F5344CB8AC3E}">
        <p14:creationId xmlns:p14="http://schemas.microsoft.com/office/powerpoint/2010/main" val="3193839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Box 10">
            <a:extLst>
              <a:ext uri="{FF2B5EF4-FFF2-40B4-BE49-F238E27FC236}">
                <a16:creationId xmlns:a16="http://schemas.microsoft.com/office/drawing/2014/main" id="{840092A3-2333-C443-ADE4-4657C37D6741}"/>
              </a:ext>
            </a:extLst>
          </p:cNvPr>
          <p:cNvSpPr txBox="1">
            <a:spLocks noChangeArrowheads="1"/>
          </p:cNvSpPr>
          <p:nvPr/>
        </p:nvSpPr>
        <p:spPr bwMode="auto">
          <a:xfrm>
            <a:off x="1905000" y="3497263"/>
            <a:ext cx="3581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a:solidFill>
                  <a:srgbClr val="FFFFFF"/>
                </a:solidFill>
                <a:latin typeface="Lucida Grande" panose="020B0600040502020204" pitchFamily="34" charset="0"/>
                <a:sym typeface="Lucida Grande" panose="020B0600040502020204" pitchFamily="34" charset="0"/>
              </a:rPr>
              <a:t>nuatc.org</a:t>
            </a:r>
          </a:p>
        </p:txBody>
      </p:sp>
      <p:pic>
        <p:nvPicPr>
          <p:cNvPr id="8" name="Picture 7">
            <a:extLst>
              <a:ext uri="{FF2B5EF4-FFF2-40B4-BE49-F238E27FC236}">
                <a16:creationId xmlns:a16="http://schemas.microsoft.com/office/drawing/2014/main" id="{3034C4A5-6E45-2648-84CF-7215EE7A7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ext&#10;&#10;Description automatically generated">
            <a:extLst>
              <a:ext uri="{FF2B5EF4-FFF2-40B4-BE49-F238E27FC236}">
                <a16:creationId xmlns:a16="http://schemas.microsoft.com/office/drawing/2014/main" id="{E30CA4B0-A28A-1C4F-8F80-EDAB99E5DA36}"/>
              </a:ext>
            </a:extLst>
          </p:cNvPr>
          <p:cNvPicPr>
            <a:picLocks noChangeAspect="1"/>
          </p:cNvPicPr>
          <p:nvPr/>
        </p:nvPicPr>
        <p:blipFill>
          <a:blip r:embed="rId3"/>
          <a:stretch>
            <a:fillRect/>
          </a:stretch>
        </p:blipFill>
        <p:spPr>
          <a:xfrm>
            <a:off x="152400" y="218226"/>
            <a:ext cx="5638800" cy="5280874"/>
          </a:xfrm>
          <a:prstGeom prst="rect">
            <a:avLst/>
          </a:prstGeom>
          <a:ln w="38100">
            <a:solidFill>
              <a:schemeClr val="tx1"/>
            </a:solidFill>
          </a:ln>
        </p:spPr>
      </p:pic>
      <p:pic>
        <p:nvPicPr>
          <p:cNvPr id="5" name="Picture 4">
            <a:extLst>
              <a:ext uri="{FF2B5EF4-FFF2-40B4-BE49-F238E27FC236}">
                <a16:creationId xmlns:a16="http://schemas.microsoft.com/office/drawing/2014/main" id="{60A63F9D-1A28-ED41-8A3E-685622C13AC8}"/>
              </a:ext>
            </a:extLst>
          </p:cNvPr>
          <p:cNvPicPr>
            <a:picLocks noChangeAspect="1"/>
          </p:cNvPicPr>
          <p:nvPr/>
        </p:nvPicPr>
        <p:blipFill>
          <a:blip r:embed="rId4"/>
          <a:stretch>
            <a:fillRect/>
          </a:stretch>
        </p:blipFill>
        <p:spPr>
          <a:xfrm>
            <a:off x="6434341" y="2514600"/>
            <a:ext cx="1972127" cy="1865525"/>
          </a:xfrm>
          <a:prstGeom prst="rect">
            <a:avLst/>
          </a:prstGeom>
          <a:ln w="28575">
            <a:solidFill>
              <a:schemeClr val="tx1"/>
            </a:solidFill>
          </a:ln>
        </p:spPr>
      </p:pic>
    </p:spTree>
    <p:extLst>
      <p:ext uri="{BB962C8B-B14F-4D97-AF65-F5344CB8AC3E}">
        <p14:creationId xmlns:p14="http://schemas.microsoft.com/office/powerpoint/2010/main" val="3008626480"/>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004E-D010-A04C-9CB4-E8EBF81D94EB}"/>
              </a:ext>
            </a:extLst>
          </p:cNvPr>
          <p:cNvSpPr>
            <a:spLocks noGrp="1"/>
          </p:cNvSpPr>
          <p:nvPr>
            <p:ph type="title"/>
          </p:nvPr>
        </p:nvSpPr>
        <p:spPr>
          <a:xfrm>
            <a:off x="628650" y="2766218"/>
            <a:ext cx="7886700" cy="1325563"/>
          </a:xfrm>
        </p:spPr>
        <p:txBody>
          <a:bodyPr/>
          <a:lstStyle/>
          <a:p>
            <a:pPr algn="ctr"/>
            <a:r>
              <a:rPr lang="en-US" sz="15000" i="1" dirty="0">
                <a:solidFill>
                  <a:srgbClr val="0070C0"/>
                </a:solidFill>
              </a:rPr>
              <a:t>Switch! </a:t>
            </a:r>
          </a:p>
        </p:txBody>
      </p:sp>
      <p:pic>
        <p:nvPicPr>
          <p:cNvPr id="4" name="Picture 3">
            <a:extLst>
              <a:ext uri="{FF2B5EF4-FFF2-40B4-BE49-F238E27FC236}">
                <a16:creationId xmlns:a16="http://schemas.microsoft.com/office/drawing/2014/main" id="{E470CF47-538F-6449-B595-4028AE0F9728}"/>
              </a:ext>
            </a:extLst>
          </p:cNvPr>
          <p:cNvPicPr>
            <a:picLocks noChangeAspect="1"/>
          </p:cNvPicPr>
          <p:nvPr/>
        </p:nvPicPr>
        <p:blipFill>
          <a:blip r:embed="rId2"/>
          <a:stretch>
            <a:fillRect/>
          </a:stretch>
        </p:blipFill>
        <p:spPr>
          <a:xfrm>
            <a:off x="1054100" y="1682629"/>
            <a:ext cx="838200" cy="838200"/>
          </a:xfrm>
          <a:prstGeom prst="rect">
            <a:avLst/>
          </a:prstGeom>
          <a:ln>
            <a:solidFill>
              <a:schemeClr val="tx1"/>
            </a:solidFill>
          </a:ln>
        </p:spPr>
      </p:pic>
      <p:pic>
        <p:nvPicPr>
          <p:cNvPr id="5" name="Picture 4">
            <a:extLst>
              <a:ext uri="{FF2B5EF4-FFF2-40B4-BE49-F238E27FC236}">
                <a16:creationId xmlns:a16="http://schemas.microsoft.com/office/drawing/2014/main" id="{858BEC65-3940-E143-9969-AB9E7BC2BA59}"/>
              </a:ext>
            </a:extLst>
          </p:cNvPr>
          <p:cNvPicPr>
            <a:picLocks noChangeAspect="1"/>
          </p:cNvPicPr>
          <p:nvPr/>
        </p:nvPicPr>
        <p:blipFill>
          <a:blip r:embed="rId3"/>
          <a:stretch>
            <a:fillRect/>
          </a:stretch>
        </p:blipFill>
        <p:spPr>
          <a:xfrm>
            <a:off x="7239000" y="4181004"/>
            <a:ext cx="850900" cy="774700"/>
          </a:xfrm>
          <a:prstGeom prst="rect">
            <a:avLst/>
          </a:prstGeom>
          <a:ln>
            <a:solidFill>
              <a:schemeClr val="accent6">
                <a:lumMod val="75000"/>
              </a:schemeClr>
            </a:solidFill>
          </a:ln>
        </p:spPr>
      </p:pic>
    </p:spTree>
    <p:extLst>
      <p:ext uri="{BB962C8B-B14F-4D97-AF65-F5344CB8AC3E}">
        <p14:creationId xmlns:p14="http://schemas.microsoft.com/office/powerpoint/2010/main" val="4200177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6BA08-60D3-014E-9BB0-5A51D1517FCE}"/>
              </a:ext>
            </a:extLst>
          </p:cNvPr>
          <p:cNvSpPr>
            <a:spLocks noGrp="1"/>
          </p:cNvSpPr>
          <p:nvPr>
            <p:ph type="title"/>
          </p:nvPr>
        </p:nvSpPr>
        <p:spPr>
          <a:xfrm>
            <a:off x="190500" y="671513"/>
            <a:ext cx="7886700" cy="473075"/>
          </a:xfrm>
        </p:spPr>
        <p:txBody>
          <a:bodyPr/>
          <a:lstStyle/>
          <a:p>
            <a:pPr algn="ctr"/>
            <a:r>
              <a:rPr lang="en-US" sz="4000" dirty="0"/>
              <a:t>Text-Based Discussion</a:t>
            </a:r>
            <a:br>
              <a:rPr lang="en-US" dirty="0"/>
            </a:br>
            <a:r>
              <a:rPr lang="en-US" sz="2800" dirty="0"/>
              <a:t>Pre-Session Reading </a:t>
            </a:r>
          </a:p>
        </p:txBody>
      </p:sp>
      <p:sp>
        <p:nvSpPr>
          <p:cNvPr id="3" name="Content Placeholder 2">
            <a:extLst>
              <a:ext uri="{FF2B5EF4-FFF2-40B4-BE49-F238E27FC236}">
                <a16:creationId xmlns:a16="http://schemas.microsoft.com/office/drawing/2014/main" id="{2039277F-72E8-5446-A96C-7959186175A8}"/>
              </a:ext>
            </a:extLst>
          </p:cNvPr>
          <p:cNvSpPr>
            <a:spLocks noGrp="1"/>
          </p:cNvSpPr>
          <p:nvPr>
            <p:ph idx="1"/>
          </p:nvPr>
        </p:nvSpPr>
        <p:spPr>
          <a:xfrm>
            <a:off x="152400" y="1825625"/>
            <a:ext cx="8839200" cy="4351338"/>
          </a:xfrm>
        </p:spPr>
        <p:txBody>
          <a:bodyPr/>
          <a:lstStyle/>
          <a:p>
            <a:pPr marL="0" indent="0">
              <a:buNone/>
            </a:pPr>
            <a:r>
              <a:rPr lang="en-US" sz="3200" dirty="0"/>
              <a:t>Text: </a:t>
            </a:r>
            <a:r>
              <a:rPr lang="en-US" sz="3200" i="1" dirty="0"/>
              <a:t>Trauma-Informed Practice Is a Powerful Tool. But It’s Also Incomplete</a:t>
            </a:r>
          </a:p>
          <a:p>
            <a:pPr marL="0" indent="0">
              <a:buNone/>
            </a:pPr>
            <a:r>
              <a:rPr lang="en-US" sz="2400" dirty="0"/>
              <a:t>by Simona Goldin &amp; Debi </a:t>
            </a:r>
            <a:r>
              <a:rPr lang="en-US" sz="2400" dirty="0" err="1"/>
              <a:t>Khasnabis</a:t>
            </a:r>
            <a:r>
              <a:rPr lang="en-US" sz="2400" dirty="0"/>
              <a:t> — February 19, 2020   </a:t>
            </a:r>
          </a:p>
          <a:p>
            <a:pPr marL="0" indent="0">
              <a:buNone/>
            </a:pPr>
            <a:endParaRPr lang="en-US" sz="3200" dirty="0"/>
          </a:p>
          <a:p>
            <a:pPr marL="0" indent="0">
              <a:buNone/>
            </a:pPr>
            <a:r>
              <a:rPr lang="en-US" sz="3200" dirty="0"/>
              <a:t>Protocol: Powerful Words</a:t>
            </a:r>
          </a:p>
        </p:txBody>
      </p:sp>
      <p:pic>
        <p:nvPicPr>
          <p:cNvPr id="4" name="Picture 3">
            <a:extLst>
              <a:ext uri="{FF2B5EF4-FFF2-40B4-BE49-F238E27FC236}">
                <a16:creationId xmlns:a16="http://schemas.microsoft.com/office/drawing/2014/main" id="{2168A330-A352-7D45-B275-7F8C2C0EB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415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5E61-6D0F-404C-AD75-4DDD647542CA}"/>
              </a:ext>
            </a:extLst>
          </p:cNvPr>
          <p:cNvSpPr>
            <a:spLocks noGrp="1"/>
          </p:cNvSpPr>
          <p:nvPr>
            <p:ph type="title"/>
          </p:nvPr>
        </p:nvSpPr>
        <p:spPr>
          <a:xfrm>
            <a:off x="35168" y="1062862"/>
            <a:ext cx="7886700" cy="326645"/>
          </a:xfrm>
        </p:spPr>
        <p:txBody>
          <a:bodyPr>
            <a:normAutofit fontScale="90000"/>
          </a:bodyPr>
          <a:lstStyle/>
          <a:p>
            <a:r>
              <a:rPr lang="en-US" sz="4050" dirty="0">
                <a:latin typeface="Avenir Book" panose="02000503020000020003" pitchFamily="2" charset="0"/>
              </a:rPr>
              <a:t>Powerful Words – </a:t>
            </a:r>
            <a:r>
              <a:rPr lang="en-US" sz="4050" dirty="0">
                <a:solidFill>
                  <a:srgbClr val="0070C0"/>
                </a:solidFill>
                <a:latin typeface="Avenir Book" panose="02000503020000020003" pitchFamily="2" charset="0"/>
              </a:rPr>
              <a:t>The Preparation</a:t>
            </a:r>
          </a:p>
        </p:txBody>
      </p:sp>
      <p:sp>
        <p:nvSpPr>
          <p:cNvPr id="3" name="Content Placeholder 2">
            <a:extLst>
              <a:ext uri="{FF2B5EF4-FFF2-40B4-BE49-F238E27FC236}">
                <a16:creationId xmlns:a16="http://schemas.microsoft.com/office/drawing/2014/main" id="{5912A614-439E-B146-9C73-ADD19E0EA2E9}"/>
              </a:ext>
            </a:extLst>
          </p:cNvPr>
          <p:cNvSpPr>
            <a:spLocks noGrp="1"/>
          </p:cNvSpPr>
          <p:nvPr>
            <p:ph idx="1"/>
          </p:nvPr>
        </p:nvSpPr>
        <p:spPr>
          <a:xfrm>
            <a:off x="35167" y="1595803"/>
            <a:ext cx="9108833" cy="4287258"/>
          </a:xfrm>
        </p:spPr>
        <p:txBody>
          <a:bodyPr>
            <a:normAutofit fontScale="92500" lnSpcReduction="20000"/>
          </a:bodyPr>
          <a:lstStyle/>
          <a:p>
            <a:pPr marL="0" indent="0">
              <a:buNone/>
            </a:pPr>
            <a:r>
              <a:rPr lang="en-US" sz="3000" b="1" dirty="0">
                <a:solidFill>
                  <a:srgbClr val="C00000"/>
                </a:solidFill>
                <a:latin typeface="Avenir Book" panose="02000503020000020003" pitchFamily="2" charset="0"/>
              </a:rPr>
              <a:t>Priming </a:t>
            </a:r>
            <a:r>
              <a:rPr lang="en-US" sz="1300" dirty="0">
                <a:latin typeface="Avenir Book" panose="02000503020000020003" pitchFamily="2" charset="0"/>
              </a:rPr>
              <a:t>(3 minutes)</a:t>
            </a:r>
            <a:endParaRPr lang="en-US" sz="3000" b="1" dirty="0">
              <a:solidFill>
                <a:srgbClr val="C00000"/>
              </a:solidFill>
              <a:latin typeface="Avenir Book" panose="02000503020000020003" pitchFamily="2" charset="0"/>
            </a:endParaRPr>
          </a:p>
          <a:p>
            <a:r>
              <a:rPr lang="en-US" sz="2700" dirty="0">
                <a:latin typeface="Avenir Book" panose="02000503020000020003" pitchFamily="2" charset="0"/>
              </a:rPr>
              <a:t>Find the text</a:t>
            </a:r>
          </a:p>
          <a:p>
            <a:r>
              <a:rPr lang="en-US" sz="2700" dirty="0">
                <a:latin typeface="Avenir Book" panose="02000503020000020003" pitchFamily="2" charset="0"/>
              </a:rPr>
              <a:t>Identify a clean surface to draw/write on</a:t>
            </a:r>
          </a:p>
          <a:p>
            <a:pPr marL="0" indent="0">
              <a:buNone/>
            </a:pPr>
            <a:r>
              <a:rPr lang="en-US" sz="3000" b="1" dirty="0">
                <a:solidFill>
                  <a:srgbClr val="FFC000"/>
                </a:solidFill>
                <a:latin typeface="Avenir Book" panose="02000503020000020003" pitchFamily="2" charset="0"/>
              </a:rPr>
              <a:t>Processing </a:t>
            </a:r>
            <a:r>
              <a:rPr lang="en-US" sz="1275" b="1" dirty="0">
                <a:latin typeface="Avenir Book" panose="02000503020000020003" pitchFamily="2" charset="0"/>
              </a:rPr>
              <a:t>(10 minutes)</a:t>
            </a:r>
          </a:p>
          <a:p>
            <a:r>
              <a:rPr lang="en-US" sz="2700" dirty="0">
                <a:latin typeface="Avenir Book" panose="02000503020000020003" pitchFamily="2" charset="0"/>
              </a:rPr>
              <a:t>Take 7 minutes of protected time to read/revisit the text</a:t>
            </a:r>
          </a:p>
          <a:p>
            <a:r>
              <a:rPr lang="en-US" sz="2700" dirty="0">
                <a:latin typeface="Avenir Book" panose="02000503020000020003" pitchFamily="2" charset="0"/>
              </a:rPr>
              <a:t>Highlight powerful passages and salient points</a:t>
            </a:r>
          </a:p>
          <a:p>
            <a:pPr marL="0" indent="0">
              <a:buNone/>
            </a:pPr>
            <a:r>
              <a:rPr lang="en-US" sz="3000" b="1" dirty="0">
                <a:solidFill>
                  <a:srgbClr val="00B050"/>
                </a:solidFill>
                <a:latin typeface="Avenir Book" panose="02000503020000020003" pitchFamily="2" charset="0"/>
              </a:rPr>
              <a:t>Retaining for Understanding </a:t>
            </a:r>
            <a:r>
              <a:rPr lang="en-US" sz="1425" b="1" dirty="0">
                <a:latin typeface="Avenir Book" panose="02000503020000020003" pitchFamily="2" charset="0"/>
              </a:rPr>
              <a:t>(3 minutes)</a:t>
            </a:r>
          </a:p>
          <a:p>
            <a:r>
              <a:rPr lang="en-US" sz="2700" dirty="0">
                <a:latin typeface="Avenir Book" panose="02000503020000020003" pitchFamily="2" charset="0"/>
              </a:rPr>
              <a:t>Choose one powerful word to express how we can interrupt the impact of trauma on student success.</a:t>
            </a:r>
          </a:p>
          <a:p>
            <a:r>
              <a:rPr lang="en-US" sz="2700" dirty="0">
                <a:latin typeface="Avenir Book" panose="02000503020000020003" pitchFamily="2" charset="0"/>
              </a:rPr>
              <a:t>Write the word, boldly,  in the center of your page</a:t>
            </a:r>
          </a:p>
          <a:p>
            <a:r>
              <a:rPr lang="en-US" sz="2700" dirty="0">
                <a:latin typeface="Avenir Book" panose="02000503020000020003" pitchFamily="2" charset="0"/>
              </a:rPr>
              <a:t>Decorate the area around your word in any way you choose</a:t>
            </a:r>
          </a:p>
          <a:p>
            <a:endParaRPr lang="en-US" sz="2700" dirty="0">
              <a:latin typeface="Avenir Book" panose="02000503020000020003" pitchFamily="2" charset="0"/>
            </a:endParaRPr>
          </a:p>
          <a:p>
            <a:endParaRPr lang="en-US" dirty="0"/>
          </a:p>
        </p:txBody>
      </p:sp>
    </p:spTree>
    <p:extLst>
      <p:ext uri="{BB962C8B-B14F-4D97-AF65-F5344CB8AC3E}">
        <p14:creationId xmlns:p14="http://schemas.microsoft.com/office/powerpoint/2010/main" val="311269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30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30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3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5E61-6D0F-404C-AD75-4DDD647542CA}"/>
              </a:ext>
            </a:extLst>
          </p:cNvPr>
          <p:cNvSpPr>
            <a:spLocks noGrp="1"/>
          </p:cNvSpPr>
          <p:nvPr>
            <p:ph type="title"/>
          </p:nvPr>
        </p:nvSpPr>
        <p:spPr>
          <a:xfrm>
            <a:off x="35167" y="304304"/>
            <a:ext cx="8880232" cy="449737"/>
          </a:xfrm>
        </p:spPr>
        <p:txBody>
          <a:bodyPr>
            <a:noAutofit/>
          </a:bodyPr>
          <a:lstStyle/>
          <a:p>
            <a:r>
              <a:rPr lang="en-US" sz="4000" dirty="0">
                <a:latin typeface="Avenir Book" panose="02000503020000020003" pitchFamily="2" charset="0"/>
              </a:rPr>
              <a:t>Powerful Words – </a:t>
            </a:r>
            <a:r>
              <a:rPr lang="en-US" sz="4000" dirty="0">
                <a:solidFill>
                  <a:srgbClr val="0070C0"/>
                </a:solidFill>
                <a:latin typeface="Avenir Book" panose="02000503020000020003" pitchFamily="2" charset="0"/>
              </a:rPr>
              <a:t>The Conversation </a:t>
            </a:r>
          </a:p>
        </p:txBody>
      </p:sp>
      <p:sp>
        <p:nvSpPr>
          <p:cNvPr id="3" name="Content Placeholder 2">
            <a:extLst>
              <a:ext uri="{FF2B5EF4-FFF2-40B4-BE49-F238E27FC236}">
                <a16:creationId xmlns:a16="http://schemas.microsoft.com/office/drawing/2014/main" id="{5912A614-439E-B146-9C73-ADD19E0EA2E9}"/>
              </a:ext>
            </a:extLst>
          </p:cNvPr>
          <p:cNvSpPr>
            <a:spLocks noGrp="1"/>
          </p:cNvSpPr>
          <p:nvPr>
            <p:ph idx="1"/>
          </p:nvPr>
        </p:nvSpPr>
        <p:spPr>
          <a:xfrm>
            <a:off x="35167" y="967638"/>
            <a:ext cx="9108833" cy="5586058"/>
          </a:xfrm>
        </p:spPr>
        <p:txBody>
          <a:bodyPr>
            <a:normAutofit/>
          </a:bodyPr>
          <a:lstStyle/>
          <a:p>
            <a:r>
              <a:rPr lang="en-US" sz="3200" dirty="0">
                <a:latin typeface="Avenir Book" panose="02000503020000020003" pitchFamily="2" charset="0"/>
              </a:rPr>
              <a:t>At the count of “</a:t>
            </a:r>
            <a:r>
              <a:rPr lang="en-US" sz="3200" dirty="0">
                <a:solidFill>
                  <a:srgbClr val="0070C0"/>
                </a:solidFill>
                <a:latin typeface="Avenir Book" panose="02000503020000020003" pitchFamily="2" charset="0"/>
              </a:rPr>
              <a:t>3</a:t>
            </a:r>
            <a:r>
              <a:rPr lang="en-US" sz="3200" dirty="0">
                <a:latin typeface="Avenir Book" panose="02000503020000020003" pitchFamily="2" charset="0"/>
              </a:rPr>
              <a:t>” hold your powerful word up to your camera word so that it fits in the center of your screen:</a:t>
            </a:r>
          </a:p>
          <a:p>
            <a:endParaRPr lang="en-US" sz="3500" dirty="0">
              <a:latin typeface="Avenir Book" panose="02000503020000020003" pitchFamily="2" charset="0"/>
            </a:endParaRPr>
          </a:p>
          <a:p>
            <a:endParaRPr lang="en-US" sz="3500" dirty="0">
              <a:latin typeface="Avenir Book" panose="02000503020000020003" pitchFamily="2" charset="0"/>
            </a:endParaRPr>
          </a:p>
          <a:p>
            <a:endParaRPr lang="en-US" sz="3500" dirty="0">
              <a:latin typeface="Avenir Book" panose="02000503020000020003" pitchFamily="2" charset="0"/>
            </a:endParaRPr>
          </a:p>
          <a:p>
            <a:pPr marL="0" indent="0">
              <a:buNone/>
            </a:pPr>
            <a:endParaRPr lang="en-US" sz="3500" dirty="0">
              <a:latin typeface="Avenir Book" panose="02000503020000020003" pitchFamily="2" charset="0"/>
            </a:endParaRPr>
          </a:p>
          <a:p>
            <a:r>
              <a:rPr lang="en-US" sz="3200" dirty="0">
                <a:latin typeface="Avenir Book" panose="02000503020000020003" pitchFamily="2" charset="0"/>
              </a:rPr>
              <a:t>Hold your word in place for </a:t>
            </a:r>
            <a:r>
              <a:rPr lang="en-US" sz="3200" dirty="0">
                <a:solidFill>
                  <a:srgbClr val="0070C0"/>
                </a:solidFill>
                <a:latin typeface="Avenir Book" panose="02000503020000020003" pitchFamily="2" charset="0"/>
              </a:rPr>
              <a:t>20</a:t>
            </a:r>
            <a:r>
              <a:rPr lang="en-US" sz="3200" dirty="0">
                <a:latin typeface="Avenir Book" panose="02000503020000020003" pitchFamily="2" charset="0"/>
              </a:rPr>
              <a:t> seconds</a:t>
            </a:r>
          </a:p>
          <a:p>
            <a:r>
              <a:rPr lang="en-US" sz="3200" dirty="0">
                <a:latin typeface="Avenir Book" panose="02000503020000020003" pitchFamily="2" charset="0"/>
              </a:rPr>
              <a:t>Take in the Powerful Words of your colleagues</a:t>
            </a:r>
          </a:p>
          <a:p>
            <a:r>
              <a:rPr lang="en-US" sz="3200" dirty="0">
                <a:latin typeface="Avenir Book" panose="02000503020000020003" pitchFamily="2" charset="0"/>
              </a:rPr>
              <a:t>Join in the Large Group Discussion</a:t>
            </a:r>
          </a:p>
          <a:p>
            <a:pPr marL="0" indent="0">
              <a:buNone/>
            </a:pPr>
            <a:endParaRPr lang="en-US" dirty="0"/>
          </a:p>
        </p:txBody>
      </p:sp>
      <p:pic>
        <p:nvPicPr>
          <p:cNvPr id="6" name="Picture 5">
            <a:extLst>
              <a:ext uri="{FF2B5EF4-FFF2-40B4-BE49-F238E27FC236}">
                <a16:creationId xmlns:a16="http://schemas.microsoft.com/office/drawing/2014/main" id="{F16060EB-A83E-4148-B4BC-D2055D76D12B}"/>
              </a:ext>
            </a:extLst>
          </p:cNvPr>
          <p:cNvPicPr>
            <a:picLocks noChangeAspect="1"/>
          </p:cNvPicPr>
          <p:nvPr/>
        </p:nvPicPr>
        <p:blipFill>
          <a:blip r:embed="rId2"/>
          <a:stretch>
            <a:fillRect/>
          </a:stretch>
        </p:blipFill>
        <p:spPr>
          <a:xfrm>
            <a:off x="2895600" y="2577637"/>
            <a:ext cx="2489285" cy="1702725"/>
          </a:xfrm>
          <a:prstGeom prst="rect">
            <a:avLst/>
          </a:prstGeom>
        </p:spPr>
      </p:pic>
    </p:spTree>
    <p:extLst>
      <p:ext uri="{BB962C8B-B14F-4D97-AF65-F5344CB8AC3E}">
        <p14:creationId xmlns:p14="http://schemas.microsoft.com/office/powerpoint/2010/main" val="319080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4F060A-8429-6041-AA1F-B28CC6A87F99}"/>
              </a:ext>
            </a:extLst>
          </p:cNvPr>
          <p:cNvSpPr txBox="1"/>
          <p:nvPr/>
        </p:nvSpPr>
        <p:spPr>
          <a:xfrm>
            <a:off x="404445" y="229744"/>
            <a:ext cx="7520355" cy="715581"/>
          </a:xfrm>
          <a:prstGeom prst="rect">
            <a:avLst/>
          </a:prstGeom>
          <a:noFill/>
        </p:spPr>
        <p:txBody>
          <a:bodyPr wrap="square" rtlCol="0">
            <a:spAutoFit/>
          </a:bodyPr>
          <a:lstStyle/>
          <a:p>
            <a:r>
              <a:rPr lang="en-US" sz="4050" dirty="0">
                <a:latin typeface="Avenir Book" panose="02000503020000020003" pitchFamily="2" charset="0"/>
              </a:rPr>
              <a:t>Large Group Discussion</a:t>
            </a:r>
          </a:p>
        </p:txBody>
      </p:sp>
      <p:pic>
        <p:nvPicPr>
          <p:cNvPr id="4" name="Picture 3" descr="A screen shot of a computer monitor sitting on top of a television&#10;&#10;Description automatically generated">
            <a:extLst>
              <a:ext uri="{FF2B5EF4-FFF2-40B4-BE49-F238E27FC236}">
                <a16:creationId xmlns:a16="http://schemas.microsoft.com/office/drawing/2014/main" id="{62E4B39B-3DDD-194C-85A7-4BCB809FEDC0}"/>
              </a:ext>
            </a:extLst>
          </p:cNvPr>
          <p:cNvPicPr>
            <a:picLocks noChangeAspect="1"/>
          </p:cNvPicPr>
          <p:nvPr/>
        </p:nvPicPr>
        <p:blipFill rotWithShape="1">
          <a:blip r:embed="rId2"/>
          <a:srcRect l="4774" t="15275" r="9307" b="4536"/>
          <a:stretch/>
        </p:blipFill>
        <p:spPr>
          <a:xfrm>
            <a:off x="6324600" y="1420621"/>
            <a:ext cx="2110155" cy="1477109"/>
          </a:xfrm>
          <a:prstGeom prst="rect">
            <a:avLst/>
          </a:prstGeom>
        </p:spPr>
      </p:pic>
      <p:sp>
        <p:nvSpPr>
          <p:cNvPr id="5" name="TextBox 4">
            <a:extLst>
              <a:ext uri="{FF2B5EF4-FFF2-40B4-BE49-F238E27FC236}">
                <a16:creationId xmlns:a16="http://schemas.microsoft.com/office/drawing/2014/main" id="{AA33FB9C-ED57-6B42-901A-F1DD0339113F}"/>
              </a:ext>
            </a:extLst>
          </p:cNvPr>
          <p:cNvSpPr txBox="1"/>
          <p:nvPr/>
        </p:nvSpPr>
        <p:spPr>
          <a:xfrm>
            <a:off x="580290" y="1285630"/>
            <a:ext cx="5169878" cy="2908489"/>
          </a:xfrm>
          <a:prstGeom prst="rect">
            <a:avLst/>
          </a:prstGeom>
          <a:noFill/>
          <a:ln w="38100">
            <a:solidFill>
              <a:srgbClr val="0070C0"/>
            </a:solidFill>
          </a:ln>
        </p:spPr>
        <p:txBody>
          <a:bodyPr wrap="square" rtlCol="0">
            <a:spAutoFit/>
          </a:bodyPr>
          <a:lstStyle/>
          <a:p>
            <a:r>
              <a:rPr lang="en-US" sz="3300" dirty="0">
                <a:latin typeface="Avenir Book" panose="02000503020000020003" pitchFamily="2" charset="0"/>
              </a:rPr>
              <a:t>I will:</a:t>
            </a:r>
          </a:p>
          <a:p>
            <a:pPr marL="428625" indent="-428625">
              <a:buFont typeface="Arial" panose="020B0604020202020204" pitchFamily="34" charset="0"/>
              <a:buChar char="•"/>
            </a:pPr>
            <a:r>
              <a:rPr lang="en-US" sz="3300" dirty="0">
                <a:latin typeface="Avenir Book" panose="02000503020000020003" pitchFamily="2" charset="0"/>
              </a:rPr>
              <a:t>Stop Screen Share</a:t>
            </a:r>
          </a:p>
          <a:p>
            <a:endParaRPr lang="en-US" sz="3300" dirty="0">
              <a:latin typeface="Avenir Book" panose="02000503020000020003" pitchFamily="2" charset="0"/>
            </a:endParaRPr>
          </a:p>
          <a:p>
            <a:r>
              <a:rPr lang="en-US" sz="3300" dirty="0">
                <a:latin typeface="Avenir Book" panose="02000503020000020003" pitchFamily="2" charset="0"/>
              </a:rPr>
              <a:t>We will: </a:t>
            </a:r>
          </a:p>
          <a:p>
            <a:pPr marL="428625" indent="-428625">
              <a:buFont typeface="Arial" panose="020B0604020202020204" pitchFamily="34" charset="0"/>
              <a:buChar char="•"/>
            </a:pPr>
            <a:r>
              <a:rPr lang="en-US" sz="3300" dirty="0">
                <a:latin typeface="Avenir Book" panose="02000503020000020003" pitchFamily="2" charset="0"/>
              </a:rPr>
              <a:t>Enter Gallery View </a:t>
            </a:r>
          </a:p>
          <a:p>
            <a:endParaRPr lang="en-US" dirty="0"/>
          </a:p>
        </p:txBody>
      </p:sp>
      <p:sp>
        <p:nvSpPr>
          <p:cNvPr id="6" name="TextBox 5">
            <a:extLst>
              <a:ext uri="{FF2B5EF4-FFF2-40B4-BE49-F238E27FC236}">
                <a16:creationId xmlns:a16="http://schemas.microsoft.com/office/drawing/2014/main" id="{A589175D-D1C9-4247-8571-799AC040C6C9}"/>
              </a:ext>
            </a:extLst>
          </p:cNvPr>
          <p:cNvSpPr txBox="1"/>
          <p:nvPr/>
        </p:nvSpPr>
        <p:spPr>
          <a:xfrm>
            <a:off x="308343" y="4464230"/>
            <a:ext cx="8563708" cy="553998"/>
          </a:xfrm>
          <a:prstGeom prst="rect">
            <a:avLst/>
          </a:prstGeom>
          <a:noFill/>
        </p:spPr>
        <p:txBody>
          <a:bodyPr wrap="square" rtlCol="0">
            <a:spAutoFit/>
          </a:bodyPr>
          <a:lstStyle/>
          <a:p>
            <a:r>
              <a:rPr lang="en-US" sz="3000" dirty="0">
                <a:solidFill>
                  <a:srgbClr val="0070C0"/>
                </a:solidFill>
                <a:latin typeface="Avenir Book" panose="02000503020000020003" pitchFamily="2" charset="0"/>
              </a:rPr>
              <a:t>For Consideration:</a:t>
            </a:r>
          </a:p>
        </p:txBody>
      </p:sp>
      <p:sp>
        <p:nvSpPr>
          <p:cNvPr id="7" name="TextBox 6">
            <a:extLst>
              <a:ext uri="{FF2B5EF4-FFF2-40B4-BE49-F238E27FC236}">
                <a16:creationId xmlns:a16="http://schemas.microsoft.com/office/drawing/2014/main" id="{03D45E5C-7E4F-7148-AA5F-F308900380A8}"/>
              </a:ext>
            </a:extLst>
          </p:cNvPr>
          <p:cNvSpPr txBox="1"/>
          <p:nvPr/>
        </p:nvSpPr>
        <p:spPr>
          <a:xfrm>
            <a:off x="152400" y="5248659"/>
            <a:ext cx="8818686" cy="1015663"/>
          </a:xfrm>
          <a:prstGeom prst="rect">
            <a:avLst/>
          </a:prstGeom>
          <a:noFill/>
        </p:spPr>
        <p:txBody>
          <a:bodyPr wrap="square" rtlCol="0">
            <a:spAutoFit/>
          </a:bodyPr>
          <a:lstStyle/>
          <a:p>
            <a:r>
              <a:rPr lang="en-US" sz="3000" dirty="0">
                <a:latin typeface="Avenir Book" panose="02000503020000020003" pitchFamily="2" charset="0"/>
              </a:rPr>
              <a:t>How might we impact the systems that perpetuate trauma on students?  </a:t>
            </a:r>
          </a:p>
        </p:txBody>
      </p:sp>
    </p:spTree>
    <p:extLst>
      <p:ext uri="{BB962C8B-B14F-4D97-AF65-F5344CB8AC3E}">
        <p14:creationId xmlns:p14="http://schemas.microsoft.com/office/powerpoint/2010/main" val="2459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1A5-4ADD-2E4D-AC0E-016F1767D20A}"/>
              </a:ext>
            </a:extLst>
          </p:cNvPr>
          <p:cNvSpPr>
            <a:spLocks noGrp="1"/>
          </p:cNvSpPr>
          <p:nvPr>
            <p:ph type="title"/>
          </p:nvPr>
        </p:nvSpPr>
        <p:spPr>
          <a:xfrm>
            <a:off x="277117" y="1756064"/>
            <a:ext cx="2848337" cy="3345872"/>
          </a:xfrm>
        </p:spPr>
        <p:txBody>
          <a:bodyPr>
            <a:normAutofit/>
          </a:bodyPr>
          <a:lstStyle/>
          <a:p>
            <a:r>
              <a:rPr lang="en-US" dirty="0">
                <a:solidFill>
                  <a:srgbClr val="FFFFFF"/>
                </a:solidFill>
                <a:latin typeface="Palatino" pitchFamily="2" charset="77"/>
                <a:ea typeface="Palatino" pitchFamily="2" charset="77"/>
              </a:rPr>
              <a:t>Introductions</a:t>
            </a:r>
          </a:p>
        </p:txBody>
      </p:sp>
      <p:sp>
        <p:nvSpPr>
          <p:cNvPr id="3" name="Content Placeholder 2">
            <a:extLst>
              <a:ext uri="{FF2B5EF4-FFF2-40B4-BE49-F238E27FC236}">
                <a16:creationId xmlns:a16="http://schemas.microsoft.com/office/drawing/2014/main" id="{698528EA-4D4E-5B44-9513-1479D32D4028}"/>
              </a:ext>
            </a:extLst>
          </p:cNvPr>
          <p:cNvSpPr>
            <a:spLocks noGrp="1"/>
          </p:cNvSpPr>
          <p:nvPr>
            <p:ph idx="1"/>
          </p:nvPr>
        </p:nvSpPr>
        <p:spPr>
          <a:xfrm>
            <a:off x="304800" y="240866"/>
            <a:ext cx="8534400" cy="1141846"/>
          </a:xfrm>
        </p:spPr>
        <p:txBody>
          <a:bodyPr anchor="ctr">
            <a:normAutofit/>
          </a:bodyPr>
          <a:lstStyle/>
          <a:p>
            <a:pPr marL="0" indent="0" algn="ctr">
              <a:buNone/>
            </a:pPr>
            <a:r>
              <a:rPr lang="en-US" sz="6000" dirty="0">
                <a:latin typeface="Avenir Book" panose="02000503020000020003" pitchFamily="2" charset="0"/>
                <a:ea typeface="Palatino" pitchFamily="2" charset="77"/>
              </a:rPr>
              <a:t>On Traumatic Stress</a:t>
            </a:r>
          </a:p>
        </p:txBody>
      </p:sp>
      <p:pic>
        <p:nvPicPr>
          <p:cNvPr id="7" name="Picture 6">
            <a:extLst>
              <a:ext uri="{FF2B5EF4-FFF2-40B4-BE49-F238E27FC236}">
                <a16:creationId xmlns:a16="http://schemas.microsoft.com/office/drawing/2014/main" id="{63DB197A-1319-7B46-97C8-5DB7DF60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2B3CA22-DFBD-EF41-A1F1-D4DC7FDB339B}"/>
              </a:ext>
            </a:extLst>
          </p:cNvPr>
          <p:cNvSpPr/>
          <p:nvPr/>
        </p:nvSpPr>
        <p:spPr>
          <a:xfrm>
            <a:off x="408683" y="1416049"/>
            <a:ext cx="8458200" cy="4093428"/>
          </a:xfrm>
          <a:prstGeom prst="rect">
            <a:avLst/>
          </a:prstGeom>
        </p:spPr>
        <p:txBody>
          <a:bodyPr wrap="square">
            <a:spAutoFit/>
          </a:bodyPr>
          <a:lstStyle/>
          <a:p>
            <a:r>
              <a:rPr lang="en-US" sz="3200" dirty="0">
                <a:solidFill>
                  <a:srgbClr val="1F1F1F"/>
                </a:solidFill>
                <a:latin typeface="Lyon"/>
              </a:rPr>
              <a:t>“Traumatic stress, whether triggered by one-time events like natural disasters or an act of violence, or through long-term experiences like racism or a pandemic, can impact a student’s mental, physical, and emotional health. But research shows that relationships and stability go a long way to preventing the effects of trauma.”</a:t>
            </a:r>
          </a:p>
          <a:p>
            <a:br>
              <a:rPr lang="en-US" dirty="0"/>
            </a:br>
            <a:endParaRPr lang="en-US" dirty="0"/>
          </a:p>
        </p:txBody>
      </p:sp>
      <p:pic>
        <p:nvPicPr>
          <p:cNvPr id="6" name="Picture 5">
            <a:extLst>
              <a:ext uri="{FF2B5EF4-FFF2-40B4-BE49-F238E27FC236}">
                <a16:creationId xmlns:a16="http://schemas.microsoft.com/office/drawing/2014/main" id="{2464F50D-D4DD-5347-BEDB-EA7D9A4C4D13}"/>
              </a:ext>
            </a:extLst>
          </p:cNvPr>
          <p:cNvPicPr>
            <a:picLocks noChangeAspect="1"/>
          </p:cNvPicPr>
          <p:nvPr/>
        </p:nvPicPr>
        <p:blipFill>
          <a:blip r:embed="rId3"/>
          <a:stretch>
            <a:fillRect/>
          </a:stretch>
        </p:blipFill>
        <p:spPr>
          <a:xfrm>
            <a:off x="152400" y="207529"/>
            <a:ext cx="850900" cy="774700"/>
          </a:xfrm>
          <a:prstGeom prst="rect">
            <a:avLst/>
          </a:prstGeom>
          <a:ln>
            <a:solidFill>
              <a:schemeClr val="accent6">
                <a:lumMod val="75000"/>
              </a:schemeClr>
            </a:solidFill>
          </a:ln>
        </p:spPr>
      </p:pic>
    </p:spTree>
    <p:extLst>
      <p:ext uri="{BB962C8B-B14F-4D97-AF65-F5344CB8AC3E}">
        <p14:creationId xmlns:p14="http://schemas.microsoft.com/office/powerpoint/2010/main" val="712520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1A5-4ADD-2E4D-AC0E-016F1767D20A}"/>
              </a:ext>
            </a:extLst>
          </p:cNvPr>
          <p:cNvSpPr>
            <a:spLocks noGrp="1"/>
          </p:cNvSpPr>
          <p:nvPr>
            <p:ph type="title"/>
          </p:nvPr>
        </p:nvSpPr>
        <p:spPr>
          <a:xfrm>
            <a:off x="277117" y="1756064"/>
            <a:ext cx="2848337" cy="3345872"/>
          </a:xfrm>
        </p:spPr>
        <p:txBody>
          <a:bodyPr>
            <a:normAutofit/>
          </a:bodyPr>
          <a:lstStyle/>
          <a:p>
            <a:r>
              <a:rPr lang="en-US" dirty="0">
                <a:solidFill>
                  <a:srgbClr val="FFFFFF"/>
                </a:solidFill>
                <a:latin typeface="Palatino" pitchFamily="2" charset="77"/>
                <a:ea typeface="Palatino" pitchFamily="2" charset="77"/>
              </a:rPr>
              <a:t>Introductions</a:t>
            </a:r>
          </a:p>
        </p:txBody>
      </p:sp>
      <p:sp>
        <p:nvSpPr>
          <p:cNvPr id="3" name="Content Placeholder 2">
            <a:extLst>
              <a:ext uri="{FF2B5EF4-FFF2-40B4-BE49-F238E27FC236}">
                <a16:creationId xmlns:a16="http://schemas.microsoft.com/office/drawing/2014/main" id="{698528EA-4D4E-5B44-9513-1479D32D4028}"/>
              </a:ext>
            </a:extLst>
          </p:cNvPr>
          <p:cNvSpPr>
            <a:spLocks noGrp="1"/>
          </p:cNvSpPr>
          <p:nvPr>
            <p:ph idx="1"/>
          </p:nvPr>
        </p:nvSpPr>
        <p:spPr>
          <a:xfrm>
            <a:off x="152401" y="457200"/>
            <a:ext cx="9002712" cy="4189214"/>
          </a:xfrm>
        </p:spPr>
        <p:txBody>
          <a:bodyPr anchor="ctr">
            <a:normAutofit/>
          </a:bodyPr>
          <a:lstStyle/>
          <a:p>
            <a:pPr marL="0" indent="0" algn="ctr">
              <a:buNone/>
            </a:pPr>
            <a:r>
              <a:rPr lang="en-US" sz="9600" dirty="0">
                <a:latin typeface="Avenir Book" panose="02000503020000020003" pitchFamily="2" charset="0"/>
                <a:ea typeface="Palatino" pitchFamily="2" charset="77"/>
              </a:rPr>
              <a:t># </a:t>
            </a:r>
          </a:p>
          <a:p>
            <a:pPr marL="0" indent="0" algn="ctr">
              <a:buNone/>
            </a:pPr>
            <a:r>
              <a:rPr lang="en-US" sz="2400" dirty="0">
                <a:latin typeface="Avenir Book" panose="02000503020000020003" pitchFamily="2" charset="0"/>
                <a:ea typeface="Palatino" pitchFamily="2" charset="77"/>
              </a:rPr>
              <a:t>Stamp the Chat</a:t>
            </a:r>
          </a:p>
          <a:p>
            <a:pPr marL="0" indent="0" algn="ctr">
              <a:buNone/>
            </a:pPr>
            <a:r>
              <a:rPr lang="en-US" sz="2400" dirty="0">
                <a:latin typeface="Avenir Book" panose="02000503020000020003" pitchFamily="2" charset="0"/>
                <a:ea typeface="Palatino" pitchFamily="2" charset="77"/>
                <a:sym typeface="Arial" charset="0"/>
              </a:rPr>
              <a:t>word, phrase or statement that expresses  what you are thinking, feeling, or connecting to</a:t>
            </a:r>
            <a:endParaRPr lang="en-US" sz="2400" dirty="0">
              <a:latin typeface="Avenir Book" panose="02000503020000020003" pitchFamily="2" charset="0"/>
              <a:ea typeface="Palatino" pitchFamily="2" charset="77"/>
            </a:endParaRPr>
          </a:p>
        </p:txBody>
      </p:sp>
      <p:pic>
        <p:nvPicPr>
          <p:cNvPr id="7" name="Picture 6">
            <a:extLst>
              <a:ext uri="{FF2B5EF4-FFF2-40B4-BE49-F238E27FC236}">
                <a16:creationId xmlns:a16="http://schemas.microsoft.com/office/drawing/2014/main" id="{63DB197A-1319-7B46-97C8-5DB7DF60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94C33AC-23CD-B24A-9F75-C6C72EC182F9}"/>
              </a:ext>
            </a:extLst>
          </p:cNvPr>
          <p:cNvPicPr>
            <a:picLocks noChangeAspect="1"/>
          </p:cNvPicPr>
          <p:nvPr/>
        </p:nvPicPr>
        <p:blipFill>
          <a:blip r:embed="rId3"/>
          <a:stretch>
            <a:fillRect/>
          </a:stretch>
        </p:blipFill>
        <p:spPr>
          <a:xfrm>
            <a:off x="272568" y="268432"/>
            <a:ext cx="838200" cy="838200"/>
          </a:xfrm>
          <a:prstGeom prst="rect">
            <a:avLst/>
          </a:prstGeom>
          <a:ln>
            <a:solidFill>
              <a:schemeClr val="tx1"/>
            </a:solidFill>
          </a:ln>
        </p:spPr>
      </p:pic>
    </p:spTree>
    <p:extLst>
      <p:ext uri="{BB962C8B-B14F-4D97-AF65-F5344CB8AC3E}">
        <p14:creationId xmlns:p14="http://schemas.microsoft.com/office/powerpoint/2010/main" val="3697751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004E-D010-A04C-9CB4-E8EBF81D94EB}"/>
              </a:ext>
            </a:extLst>
          </p:cNvPr>
          <p:cNvSpPr>
            <a:spLocks noGrp="1"/>
          </p:cNvSpPr>
          <p:nvPr>
            <p:ph type="title"/>
          </p:nvPr>
        </p:nvSpPr>
        <p:spPr>
          <a:xfrm>
            <a:off x="628650" y="2766218"/>
            <a:ext cx="7886700" cy="1325563"/>
          </a:xfrm>
        </p:spPr>
        <p:txBody>
          <a:bodyPr/>
          <a:lstStyle/>
          <a:p>
            <a:pPr algn="ctr"/>
            <a:r>
              <a:rPr lang="en-US" sz="15000" i="1" dirty="0">
                <a:solidFill>
                  <a:srgbClr val="0070C0"/>
                </a:solidFill>
              </a:rPr>
              <a:t>Switch! </a:t>
            </a:r>
          </a:p>
        </p:txBody>
      </p:sp>
      <p:pic>
        <p:nvPicPr>
          <p:cNvPr id="4" name="Picture 3">
            <a:extLst>
              <a:ext uri="{FF2B5EF4-FFF2-40B4-BE49-F238E27FC236}">
                <a16:creationId xmlns:a16="http://schemas.microsoft.com/office/drawing/2014/main" id="{E470CF47-538F-6449-B595-4028AE0F9728}"/>
              </a:ext>
            </a:extLst>
          </p:cNvPr>
          <p:cNvPicPr>
            <a:picLocks noChangeAspect="1"/>
          </p:cNvPicPr>
          <p:nvPr/>
        </p:nvPicPr>
        <p:blipFill>
          <a:blip r:embed="rId2"/>
          <a:stretch>
            <a:fillRect/>
          </a:stretch>
        </p:blipFill>
        <p:spPr>
          <a:xfrm>
            <a:off x="1054100" y="1682629"/>
            <a:ext cx="838200" cy="838200"/>
          </a:xfrm>
          <a:prstGeom prst="rect">
            <a:avLst/>
          </a:prstGeom>
          <a:ln>
            <a:solidFill>
              <a:schemeClr val="tx1"/>
            </a:solidFill>
          </a:ln>
        </p:spPr>
      </p:pic>
      <p:pic>
        <p:nvPicPr>
          <p:cNvPr id="5" name="Picture 4">
            <a:extLst>
              <a:ext uri="{FF2B5EF4-FFF2-40B4-BE49-F238E27FC236}">
                <a16:creationId xmlns:a16="http://schemas.microsoft.com/office/drawing/2014/main" id="{858BEC65-3940-E143-9969-AB9E7BC2BA59}"/>
              </a:ext>
            </a:extLst>
          </p:cNvPr>
          <p:cNvPicPr>
            <a:picLocks noChangeAspect="1"/>
          </p:cNvPicPr>
          <p:nvPr/>
        </p:nvPicPr>
        <p:blipFill>
          <a:blip r:embed="rId3"/>
          <a:stretch>
            <a:fillRect/>
          </a:stretch>
        </p:blipFill>
        <p:spPr>
          <a:xfrm>
            <a:off x="7239000" y="4181004"/>
            <a:ext cx="850900" cy="774700"/>
          </a:xfrm>
          <a:prstGeom prst="rect">
            <a:avLst/>
          </a:prstGeom>
          <a:ln>
            <a:solidFill>
              <a:schemeClr val="accent6">
                <a:lumMod val="75000"/>
              </a:schemeClr>
            </a:solidFill>
          </a:ln>
        </p:spPr>
      </p:pic>
      <p:pic>
        <p:nvPicPr>
          <p:cNvPr id="6" name="Picture 5">
            <a:extLst>
              <a:ext uri="{FF2B5EF4-FFF2-40B4-BE49-F238E27FC236}">
                <a16:creationId xmlns:a16="http://schemas.microsoft.com/office/drawing/2014/main" id="{770D121D-6C0D-5D48-9E4E-F99002E02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952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D0B53-DD6B-294E-AF4F-30F9B9D103F7}"/>
              </a:ext>
            </a:extLst>
          </p:cNvPr>
          <p:cNvSpPr>
            <a:spLocks noGrp="1"/>
          </p:cNvSpPr>
          <p:nvPr>
            <p:ph type="title"/>
          </p:nvPr>
        </p:nvSpPr>
        <p:spPr>
          <a:xfrm>
            <a:off x="304800" y="122963"/>
            <a:ext cx="7886700" cy="1325563"/>
          </a:xfrm>
        </p:spPr>
        <p:txBody>
          <a:bodyPr>
            <a:normAutofit/>
          </a:bodyPr>
          <a:lstStyle/>
          <a:p>
            <a:r>
              <a:rPr lang="en-US" sz="4000" dirty="0">
                <a:latin typeface="Avenir Book" panose="02000503020000020003" pitchFamily="2" charset="0"/>
              </a:rPr>
              <a:t>View &amp; Capture</a:t>
            </a:r>
          </a:p>
        </p:txBody>
      </p:sp>
      <p:sp>
        <p:nvSpPr>
          <p:cNvPr id="4" name="TextBox 3">
            <a:extLst>
              <a:ext uri="{FF2B5EF4-FFF2-40B4-BE49-F238E27FC236}">
                <a16:creationId xmlns:a16="http://schemas.microsoft.com/office/drawing/2014/main" id="{978550BA-DC6D-074E-A4AD-EAB31AF08FCB}"/>
              </a:ext>
            </a:extLst>
          </p:cNvPr>
          <p:cNvSpPr txBox="1"/>
          <p:nvPr/>
        </p:nvSpPr>
        <p:spPr>
          <a:xfrm>
            <a:off x="532263" y="1448526"/>
            <a:ext cx="8534400" cy="1754326"/>
          </a:xfrm>
          <a:prstGeom prst="rect">
            <a:avLst/>
          </a:prstGeom>
          <a:noFill/>
        </p:spPr>
        <p:txBody>
          <a:bodyPr wrap="square" rtlCol="0">
            <a:spAutoFit/>
          </a:bodyPr>
          <a:lstStyle/>
          <a:p>
            <a:r>
              <a:rPr lang="en-US" sz="3600" dirty="0"/>
              <a:t>Identify the View &amp; Capture Frame in the folder for today’s session, or create the frame wherever you are taking notes</a:t>
            </a:r>
          </a:p>
        </p:txBody>
      </p:sp>
      <p:pic>
        <p:nvPicPr>
          <p:cNvPr id="6" name="Picture 5" descr="A person who is smiling and looking at the camera&#10;&#10;Description automatically generated">
            <a:extLst>
              <a:ext uri="{FF2B5EF4-FFF2-40B4-BE49-F238E27FC236}">
                <a16:creationId xmlns:a16="http://schemas.microsoft.com/office/drawing/2014/main" id="{34E511D5-ECC0-DD45-8BCD-235F3ABD2C2A}"/>
              </a:ext>
            </a:extLst>
          </p:cNvPr>
          <p:cNvPicPr>
            <a:picLocks noChangeAspect="1"/>
          </p:cNvPicPr>
          <p:nvPr/>
        </p:nvPicPr>
        <p:blipFill>
          <a:blip r:embed="rId2"/>
          <a:stretch>
            <a:fillRect/>
          </a:stretch>
        </p:blipFill>
        <p:spPr>
          <a:xfrm>
            <a:off x="8077200" y="151396"/>
            <a:ext cx="900248" cy="900248"/>
          </a:xfrm>
          <a:prstGeom prst="rect">
            <a:avLst/>
          </a:prstGeom>
        </p:spPr>
      </p:pic>
      <p:sp>
        <p:nvSpPr>
          <p:cNvPr id="7" name="TextBox 6">
            <a:extLst>
              <a:ext uri="{FF2B5EF4-FFF2-40B4-BE49-F238E27FC236}">
                <a16:creationId xmlns:a16="http://schemas.microsoft.com/office/drawing/2014/main" id="{5738E66C-721D-3C42-8EDC-F49F2949D440}"/>
              </a:ext>
            </a:extLst>
          </p:cNvPr>
          <p:cNvSpPr txBox="1"/>
          <p:nvPr/>
        </p:nvSpPr>
        <p:spPr>
          <a:xfrm>
            <a:off x="7315200" y="1002014"/>
            <a:ext cx="2114550" cy="369332"/>
          </a:xfrm>
          <a:prstGeom prst="rect">
            <a:avLst/>
          </a:prstGeom>
          <a:noFill/>
        </p:spPr>
        <p:txBody>
          <a:bodyPr wrap="square" rtlCol="0">
            <a:spAutoFit/>
          </a:bodyPr>
          <a:lstStyle/>
          <a:p>
            <a:pPr algn="ctr"/>
            <a:r>
              <a:rPr lang="en-US" dirty="0">
                <a:sym typeface="Arial" charset="0"/>
              </a:rPr>
              <a:t>Stefanie Rome</a:t>
            </a:r>
            <a:endParaRPr lang="en-US" dirty="0"/>
          </a:p>
        </p:txBody>
      </p:sp>
      <p:pic>
        <p:nvPicPr>
          <p:cNvPr id="8" name="Picture 7">
            <a:extLst>
              <a:ext uri="{FF2B5EF4-FFF2-40B4-BE49-F238E27FC236}">
                <a16:creationId xmlns:a16="http://schemas.microsoft.com/office/drawing/2014/main" id="{A634EBC1-5DE8-1048-A892-EB794FC3A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547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59392"/>
            <a:ext cx="8839200" cy="1550808"/>
          </a:xfrm>
        </p:spPr>
        <p:txBody>
          <a:bodyPr vert="horz" wrap="square" lIns="68580" tIns="34290" rIns="68580" bIns="34290" numCol="1" rtlCol="0" anchor="t" anchorCtr="0" compatLnSpc="1">
            <a:prstTxWarp prst="textNoShape">
              <a:avLst/>
            </a:prstTxWarp>
            <a:noAutofit/>
          </a:bodyPr>
          <a:lstStyle/>
          <a:p>
            <a:pPr marL="457200" indent="-457200">
              <a:lnSpc>
                <a:spcPct val="100000"/>
              </a:lnSpc>
              <a:buFont typeface="Arial" panose="020B0604020202020204" pitchFamily="34" charset="0"/>
              <a:buChar char="•"/>
              <a:defRPr/>
            </a:pPr>
            <a:r>
              <a:rPr lang="en-US" sz="2800" dirty="0">
                <a:latin typeface="Avenir Book" panose="02000503020000020003" pitchFamily="2" charset="0"/>
                <a:ea typeface="Palatino" pitchFamily="2" charset="77"/>
                <a:sym typeface="Arial" charset="0"/>
              </a:rPr>
              <a:t>Type # and then add a word, phrase or statement that expresses  what you are thinking, feeling, connecting to in that moment</a:t>
            </a:r>
            <a:r>
              <a:rPr lang="en-US" sz="2800" b="1" dirty="0">
                <a:latin typeface="Avenir Book" panose="02000503020000020003" pitchFamily="2" charset="0"/>
                <a:ea typeface="Palatino" pitchFamily="2" charset="77"/>
                <a:sym typeface="Arial" charset="0"/>
              </a:rPr>
              <a:t>.</a:t>
            </a:r>
            <a:endParaRPr lang="en-US" sz="2800" i="1" dirty="0">
              <a:latin typeface="Avenir Book" panose="02000503020000020003" pitchFamily="2" charset="0"/>
              <a:ea typeface="Palatino" pitchFamily="2" charset="77"/>
            </a:endParaRPr>
          </a:p>
        </p:txBody>
      </p:sp>
      <p:sp>
        <p:nvSpPr>
          <p:cNvPr id="3" name="TextBox 2">
            <a:extLst>
              <a:ext uri="{FF2B5EF4-FFF2-40B4-BE49-F238E27FC236}">
                <a16:creationId xmlns:a16="http://schemas.microsoft.com/office/drawing/2014/main" id="{33B4AFBD-0398-6F4E-A567-CFCD1531E4DD}"/>
              </a:ext>
            </a:extLst>
          </p:cNvPr>
          <p:cNvSpPr txBox="1"/>
          <p:nvPr/>
        </p:nvSpPr>
        <p:spPr>
          <a:xfrm>
            <a:off x="148525" y="384493"/>
            <a:ext cx="8991600" cy="3170099"/>
          </a:xfrm>
          <a:prstGeom prst="rect">
            <a:avLst/>
          </a:prstGeom>
          <a:noFill/>
        </p:spPr>
        <p:txBody>
          <a:bodyPr wrap="square" rtlCol="0">
            <a:spAutoFit/>
          </a:bodyPr>
          <a:lstStyle/>
          <a:p>
            <a:r>
              <a:rPr lang="en-US" sz="4000" b="1" dirty="0">
                <a:latin typeface="Avenir Book" panose="02000503020000020003" pitchFamily="2" charset="0"/>
                <a:ea typeface="Palatino" pitchFamily="2" charset="77"/>
                <a:sym typeface="Arial" charset="0"/>
              </a:rPr>
              <a:t>#  Stamping the Chat</a:t>
            </a:r>
          </a:p>
          <a:p>
            <a:endParaRPr lang="en-US" sz="2000" dirty="0">
              <a:latin typeface="Avenir Book" panose="02000503020000020003" pitchFamily="2" charset="0"/>
              <a:ea typeface="Palatino" pitchFamily="2" charset="77"/>
              <a:sym typeface="Arial" charset="0"/>
            </a:endParaRPr>
          </a:p>
          <a:p>
            <a:r>
              <a:rPr lang="en-US" sz="2800" dirty="0">
                <a:latin typeface="Avenir Book" panose="02000503020000020003" pitchFamily="2" charset="0"/>
                <a:ea typeface="Palatino" pitchFamily="2" charset="77"/>
                <a:sym typeface="Arial" charset="0"/>
              </a:rPr>
              <a:t>Throughout the session, we will use the Chat window to process and make connections as a community. </a:t>
            </a:r>
          </a:p>
          <a:p>
            <a:endParaRPr lang="en-US" sz="2800" dirty="0">
              <a:latin typeface="Avenir Book" panose="02000503020000020003" pitchFamily="2" charset="0"/>
              <a:ea typeface="Palatino" pitchFamily="2" charset="77"/>
              <a:sym typeface="Arial" charset="0"/>
            </a:endParaRPr>
          </a:p>
          <a:p>
            <a:r>
              <a:rPr lang="en-US" sz="2800" dirty="0">
                <a:latin typeface="Avenir Book" panose="02000503020000020003" pitchFamily="2" charset="0"/>
                <a:ea typeface="Palatino" pitchFamily="2" charset="77"/>
                <a:sym typeface="Arial" charset="0"/>
              </a:rPr>
              <a:t>When you see the # symbol, go to your chat feature and “stamp it”.</a:t>
            </a:r>
          </a:p>
        </p:txBody>
      </p:sp>
      <p:pic>
        <p:nvPicPr>
          <p:cNvPr id="8" name="Picture 7">
            <a:extLst>
              <a:ext uri="{FF2B5EF4-FFF2-40B4-BE49-F238E27FC236}">
                <a16:creationId xmlns:a16="http://schemas.microsoft.com/office/drawing/2014/main" id="{B063E774-E29B-2B43-9017-65757138975D}"/>
              </a:ext>
            </a:extLst>
          </p:cNvPr>
          <p:cNvPicPr>
            <a:picLocks noChangeAspect="1"/>
          </p:cNvPicPr>
          <p:nvPr/>
        </p:nvPicPr>
        <p:blipFill>
          <a:blip r:embed="rId3"/>
          <a:stretch>
            <a:fillRect/>
          </a:stretch>
        </p:blipFill>
        <p:spPr>
          <a:xfrm>
            <a:off x="6402994" y="5889985"/>
            <a:ext cx="2755791" cy="968015"/>
          </a:xfrm>
          <a:prstGeom prst="rect">
            <a:avLst/>
          </a:prstGeom>
        </p:spPr>
      </p:pic>
      <p:sp>
        <p:nvSpPr>
          <p:cNvPr id="4" name="TextBox 3">
            <a:extLst>
              <a:ext uri="{FF2B5EF4-FFF2-40B4-BE49-F238E27FC236}">
                <a16:creationId xmlns:a16="http://schemas.microsoft.com/office/drawing/2014/main" id="{C4A8E8E1-5D48-6948-BDB9-5C03E3FB2C66}"/>
              </a:ext>
            </a:extLst>
          </p:cNvPr>
          <p:cNvSpPr txBox="1"/>
          <p:nvPr/>
        </p:nvSpPr>
        <p:spPr>
          <a:xfrm>
            <a:off x="304800" y="5715000"/>
            <a:ext cx="6705600" cy="677108"/>
          </a:xfrm>
          <a:prstGeom prst="rect">
            <a:avLst/>
          </a:prstGeom>
          <a:noFill/>
        </p:spPr>
        <p:txBody>
          <a:bodyPr wrap="square" rtlCol="0">
            <a:spAutoFit/>
          </a:bodyPr>
          <a:lstStyle/>
          <a:p>
            <a:r>
              <a:rPr lang="en-US" sz="2000" b="1" dirty="0">
                <a:latin typeface="Avenir Book" panose="02000503020000020003" pitchFamily="2" charset="0"/>
                <a:ea typeface="Palatino" pitchFamily="2" charset="77"/>
                <a:sym typeface="Arial" charset="0"/>
              </a:rPr>
              <a:t>Example: #Strategize the Chat </a:t>
            </a:r>
            <a:br>
              <a:rPr lang="en-US" b="1" dirty="0">
                <a:latin typeface="Avenir Book" panose="02000503020000020003" pitchFamily="2" charset="0"/>
                <a:ea typeface="Palatino" pitchFamily="2" charset="77"/>
                <a:sym typeface="Arial" charset="0"/>
              </a:rPr>
            </a:br>
            <a:endParaRPr lang="en-US" dirty="0"/>
          </a:p>
        </p:txBody>
      </p:sp>
    </p:spTree>
    <p:extLst>
      <p:ext uri="{BB962C8B-B14F-4D97-AF65-F5344CB8AC3E}">
        <p14:creationId xmlns:p14="http://schemas.microsoft.com/office/powerpoint/2010/main" val="182708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544D-1182-8248-90CD-EECE409944FA}"/>
              </a:ext>
            </a:extLst>
          </p:cNvPr>
          <p:cNvSpPr>
            <a:spLocks noGrp="1"/>
          </p:cNvSpPr>
          <p:nvPr>
            <p:ph type="title"/>
          </p:nvPr>
        </p:nvSpPr>
        <p:spPr>
          <a:xfrm>
            <a:off x="381000" y="339034"/>
            <a:ext cx="5915025" cy="469107"/>
          </a:xfrm>
        </p:spPr>
        <p:txBody>
          <a:bodyPr>
            <a:noAutofit/>
          </a:bodyPr>
          <a:lstStyle/>
          <a:p>
            <a:r>
              <a:rPr lang="en-US" sz="4000" dirty="0"/>
              <a:t>View &amp; Capture Frame</a:t>
            </a:r>
          </a:p>
        </p:txBody>
      </p:sp>
      <p:graphicFrame>
        <p:nvGraphicFramePr>
          <p:cNvPr id="3" name="Table 3">
            <a:extLst>
              <a:ext uri="{FF2B5EF4-FFF2-40B4-BE49-F238E27FC236}">
                <a16:creationId xmlns:a16="http://schemas.microsoft.com/office/drawing/2014/main" id="{BE392851-D981-C444-BF18-48492E46F5F1}"/>
              </a:ext>
            </a:extLst>
          </p:cNvPr>
          <p:cNvGraphicFramePr>
            <a:graphicFrameLocks noGrp="1"/>
          </p:cNvGraphicFramePr>
          <p:nvPr>
            <p:extLst>
              <p:ext uri="{D42A27DB-BD31-4B8C-83A1-F6EECF244321}">
                <p14:modId xmlns:p14="http://schemas.microsoft.com/office/powerpoint/2010/main" val="2083345743"/>
              </p:ext>
            </p:extLst>
          </p:nvPr>
        </p:nvGraphicFramePr>
        <p:xfrm>
          <a:off x="609600" y="914400"/>
          <a:ext cx="8077200" cy="5604566"/>
        </p:xfrm>
        <a:graphic>
          <a:graphicData uri="http://schemas.openxmlformats.org/drawingml/2006/table">
            <a:tbl>
              <a:tblPr firstRow="1" bandRow="1">
                <a:tableStyleId>{8799B23B-EC83-4686-B30A-512413B5E67A}</a:tableStyleId>
              </a:tblPr>
              <a:tblGrid>
                <a:gridCol w="4038600">
                  <a:extLst>
                    <a:ext uri="{9D8B030D-6E8A-4147-A177-3AD203B41FA5}">
                      <a16:colId xmlns:a16="http://schemas.microsoft.com/office/drawing/2014/main" val="2040292537"/>
                    </a:ext>
                  </a:extLst>
                </a:gridCol>
                <a:gridCol w="4038600">
                  <a:extLst>
                    <a:ext uri="{9D8B030D-6E8A-4147-A177-3AD203B41FA5}">
                      <a16:colId xmlns:a16="http://schemas.microsoft.com/office/drawing/2014/main" val="243230002"/>
                    </a:ext>
                  </a:extLst>
                </a:gridCol>
              </a:tblGrid>
              <a:tr h="2802283">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2094132262"/>
                  </a:ext>
                </a:extLst>
              </a:tr>
              <a:tr h="2802283">
                <a:tc>
                  <a:txBody>
                    <a:bodyPr/>
                    <a:lstStyle/>
                    <a:p>
                      <a:endParaRPr lang="en-US"/>
                    </a:p>
                  </a:txBody>
                  <a:tcPr/>
                </a:tc>
                <a:tc>
                  <a:txBody>
                    <a:bodyPr/>
                    <a:lstStyle/>
                    <a:p>
                      <a:endParaRPr lang="en-US" dirty="0"/>
                    </a:p>
                  </a:txBody>
                  <a:tcPr/>
                </a:tc>
                <a:extLst>
                  <a:ext uri="{0D108BD9-81ED-4DB2-BD59-A6C34878D82A}">
                    <a16:rowId xmlns:a16="http://schemas.microsoft.com/office/drawing/2014/main" val="3919994451"/>
                  </a:ext>
                </a:extLst>
              </a:tr>
            </a:tbl>
          </a:graphicData>
        </a:graphic>
      </p:graphicFrame>
      <p:sp>
        <p:nvSpPr>
          <p:cNvPr id="6" name="Text Box 6">
            <a:extLst>
              <a:ext uri="{FF2B5EF4-FFF2-40B4-BE49-F238E27FC236}">
                <a16:creationId xmlns:a16="http://schemas.microsoft.com/office/drawing/2014/main" id="{CD2550AB-11E8-8547-8F07-F1A6E8037933}"/>
              </a:ext>
            </a:extLst>
          </p:cNvPr>
          <p:cNvSpPr txBox="1"/>
          <p:nvPr/>
        </p:nvSpPr>
        <p:spPr>
          <a:xfrm>
            <a:off x="633484" y="948519"/>
            <a:ext cx="3938516" cy="53213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What </a:t>
            </a:r>
            <a:r>
              <a:rPr lang="en-US" sz="1400" dirty="0">
                <a:ea typeface="Times New Roman" panose="02020603050405020304" pitchFamily="18" charset="0"/>
                <a:cs typeface="Times New Roman" panose="02020603050405020304" pitchFamily="18" charset="0"/>
              </a:rPr>
              <a:t>is a </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Trauma Informed Program?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(definition)</a:t>
            </a:r>
          </a:p>
        </p:txBody>
      </p:sp>
      <p:sp>
        <p:nvSpPr>
          <p:cNvPr id="7" name="Text Box 6">
            <a:extLst>
              <a:ext uri="{FF2B5EF4-FFF2-40B4-BE49-F238E27FC236}">
                <a16:creationId xmlns:a16="http://schemas.microsoft.com/office/drawing/2014/main" id="{09180CF8-5A17-4942-B7F5-84F262550603}"/>
              </a:ext>
            </a:extLst>
          </p:cNvPr>
          <p:cNvSpPr txBox="1"/>
          <p:nvPr/>
        </p:nvSpPr>
        <p:spPr>
          <a:xfrm>
            <a:off x="4693693" y="3812151"/>
            <a:ext cx="3938516" cy="53213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dirty="0">
                <a:ea typeface="Times New Roman" panose="02020603050405020304" pitchFamily="18" charset="0"/>
                <a:cs typeface="Times New Roman" panose="02020603050405020304" pitchFamily="18" charset="0"/>
              </a:rPr>
              <a:t>How has the pandemic informed what’s needed</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8" name="Text Box 6">
            <a:extLst>
              <a:ext uri="{FF2B5EF4-FFF2-40B4-BE49-F238E27FC236}">
                <a16:creationId xmlns:a16="http://schemas.microsoft.com/office/drawing/2014/main" id="{61C65DFB-AD74-1D4D-B063-F35A3D607CDA}"/>
              </a:ext>
            </a:extLst>
          </p:cNvPr>
          <p:cNvSpPr txBox="1"/>
          <p:nvPr/>
        </p:nvSpPr>
        <p:spPr>
          <a:xfrm>
            <a:off x="649406" y="3821315"/>
            <a:ext cx="3938516" cy="53213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What are the be</a:t>
            </a:r>
            <a:r>
              <a:rPr lang="en-US" sz="1400" dirty="0">
                <a:ea typeface="Times New Roman" panose="02020603050405020304" pitchFamily="18" charset="0"/>
                <a:cs typeface="Times New Roman" panose="02020603050405020304" pitchFamily="18" charset="0"/>
              </a:rPr>
              <a:t>nefits</a:t>
            </a:r>
            <a:r>
              <a:rPr lang="en-US" dirty="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gn="ctr">
              <a:spcBef>
                <a:spcPts val="0"/>
              </a:spcBef>
              <a:spcAft>
                <a:spcPts val="0"/>
              </a:spcAft>
            </a:pPr>
            <a:r>
              <a:rPr lang="en-US" sz="1200" dirty="0">
                <a:ea typeface="Times New Roman" panose="02020603050405020304" pitchFamily="18" charset="0"/>
                <a:cs typeface="Times New Roman" panose="02020603050405020304" pitchFamily="18" charset="0"/>
              </a:rPr>
              <a:t>(for students, teachers, systems)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Box 6">
            <a:extLst>
              <a:ext uri="{FF2B5EF4-FFF2-40B4-BE49-F238E27FC236}">
                <a16:creationId xmlns:a16="http://schemas.microsoft.com/office/drawing/2014/main" id="{4026C31D-ED47-C94B-B070-F102C0F6750B}"/>
              </a:ext>
            </a:extLst>
          </p:cNvPr>
          <p:cNvSpPr txBox="1"/>
          <p:nvPr/>
        </p:nvSpPr>
        <p:spPr>
          <a:xfrm>
            <a:off x="4693693" y="987254"/>
            <a:ext cx="3938516" cy="53213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What can schools/educators do?</a:t>
            </a:r>
          </a:p>
          <a:p>
            <a:pPr marL="0" marR="0" algn="ctr">
              <a:spcBef>
                <a:spcPts val="0"/>
              </a:spcBef>
              <a:spcAft>
                <a:spcPts val="0"/>
              </a:spcAft>
            </a:pPr>
            <a:r>
              <a:rPr lang="en-US" sz="1200" dirty="0">
                <a:ea typeface="Times New Roman" panose="02020603050405020304" pitchFamily="18" charset="0"/>
                <a:cs typeface="Times New Roman" panose="02020603050405020304" pitchFamily="18" charset="0"/>
              </a:rPr>
              <a:t>(specific strategies &amp; practices)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822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490" name="Rectangle 106">
            <a:extLst>
              <a:ext uri="{FF2B5EF4-FFF2-40B4-BE49-F238E27FC236}">
                <a16:creationId xmlns:a16="http://schemas.microsoft.com/office/drawing/2014/main" id="{A111EFF6-F0E2-8D44-A6D0-3FDC807DC77F}"/>
              </a:ext>
            </a:extLst>
          </p:cNvPr>
          <p:cNvSpPr>
            <a:spLocks noGrp="1" noChangeArrowheads="1"/>
          </p:cNvSpPr>
          <p:nvPr>
            <p:ph type="title"/>
          </p:nvPr>
        </p:nvSpPr>
        <p:spPr>
          <a:xfrm>
            <a:off x="228600" y="152400"/>
            <a:ext cx="4075509" cy="502444"/>
          </a:xfrm>
        </p:spPr>
        <p:txBody>
          <a:bodyPr vert="horz" wrap="square" lIns="51435" tIns="25718" rIns="74295" bIns="25718" numCol="1" rtlCol="0" anchor="ctr" anchorCtr="0" compatLnSpc="1">
            <a:prstTxWarp prst="textNoShape">
              <a:avLst/>
            </a:prstTxWarp>
            <a:noAutofit/>
          </a:bodyPr>
          <a:lstStyle/>
          <a:p>
            <a:pPr algn="ctr">
              <a:defRPr/>
            </a:pPr>
            <a:r>
              <a:rPr lang="en-US" sz="4000" dirty="0">
                <a:sym typeface="Arial" charset="0"/>
              </a:rPr>
              <a:t>View and Capture</a:t>
            </a:r>
          </a:p>
        </p:txBody>
      </p:sp>
      <p:sp>
        <p:nvSpPr>
          <p:cNvPr id="3" name="TextBox 2">
            <a:extLst>
              <a:ext uri="{FF2B5EF4-FFF2-40B4-BE49-F238E27FC236}">
                <a16:creationId xmlns:a16="http://schemas.microsoft.com/office/drawing/2014/main" id="{059AA783-91B5-CD4A-B0BC-20A51EDA7947}"/>
              </a:ext>
            </a:extLst>
          </p:cNvPr>
          <p:cNvSpPr txBox="1"/>
          <p:nvPr/>
        </p:nvSpPr>
        <p:spPr>
          <a:xfrm>
            <a:off x="3886200" y="193179"/>
            <a:ext cx="3905810" cy="461665"/>
          </a:xfrm>
          <a:prstGeom prst="rect">
            <a:avLst/>
          </a:prstGeom>
          <a:noFill/>
        </p:spPr>
        <p:txBody>
          <a:bodyPr wrap="square" rtlCol="0">
            <a:spAutoFit/>
          </a:bodyPr>
          <a:lstStyle/>
          <a:p>
            <a:pPr algn="ctr"/>
            <a:r>
              <a:rPr lang="en-US" sz="2400" dirty="0">
                <a:solidFill>
                  <a:srgbClr val="0070C0"/>
                </a:solidFill>
                <a:sym typeface="Arial" charset="0"/>
              </a:rPr>
              <a:t>Gathering Information</a:t>
            </a:r>
            <a:endParaRPr lang="en-US" sz="2400" dirty="0">
              <a:solidFill>
                <a:srgbClr val="0070C0"/>
              </a:solidFill>
            </a:endParaRPr>
          </a:p>
        </p:txBody>
      </p:sp>
      <p:sp>
        <p:nvSpPr>
          <p:cNvPr id="2" name="Rectangle 1">
            <a:extLst>
              <a:ext uri="{FF2B5EF4-FFF2-40B4-BE49-F238E27FC236}">
                <a16:creationId xmlns:a16="http://schemas.microsoft.com/office/drawing/2014/main" id="{4E704D87-0E95-1A48-B501-482AAE7C0178}"/>
              </a:ext>
            </a:extLst>
          </p:cNvPr>
          <p:cNvSpPr/>
          <p:nvPr/>
        </p:nvSpPr>
        <p:spPr>
          <a:xfrm>
            <a:off x="0" y="636915"/>
            <a:ext cx="9067800" cy="4893647"/>
          </a:xfrm>
          <a:prstGeom prst="rect">
            <a:avLst/>
          </a:prstGeom>
          <a:noFill/>
        </p:spPr>
        <p:txBody>
          <a:bodyPr wrap="square" lIns="91440" tIns="45720" rIns="91440" bIns="45720">
            <a:spAutoFit/>
          </a:bodyPr>
          <a:lstStyle/>
          <a:p>
            <a:pPr marL="0" indent="0">
              <a:lnSpc>
                <a:spcPct val="150000"/>
              </a:lnSpc>
              <a:buNone/>
              <a:defRPr/>
            </a:pPr>
            <a:r>
              <a:rPr lang="en-US" altLang="en-US" sz="3600" b="0" cap="none" spc="0" dirty="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rPr>
              <a:t>We will </a:t>
            </a:r>
            <a:r>
              <a:rPr lang="en-US" altLang="en-US" sz="3600" dirty="0">
                <a:ln w="0"/>
                <a:effectLst>
                  <a:outerShdw blurRad="38100" dist="19050" dir="2700000" algn="tl" rotWithShape="0">
                    <a:schemeClr val="dk1">
                      <a:alpha val="40000"/>
                    </a:schemeClr>
                  </a:outerShdw>
                </a:effectLst>
                <a:latin typeface="+mj-lt"/>
                <a:cs typeface="Calibri" panose="020F0502020204030204" pitchFamily="34" charset="0"/>
              </a:rPr>
              <a:t>experience</a:t>
            </a:r>
            <a:r>
              <a:rPr lang="en-US" altLang="en-US" sz="3600" b="0" cap="none" spc="0" dirty="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rPr>
              <a:t> the text twice.</a:t>
            </a:r>
          </a:p>
          <a:p>
            <a:pPr marL="250925" lvl="1" indent="0">
              <a:lnSpc>
                <a:spcPct val="150000"/>
              </a:lnSpc>
              <a:buNone/>
              <a:defRPr/>
            </a:pPr>
            <a:r>
              <a:rPr lang="en-US" altLang="en-US" sz="3600" b="0" cap="none" spc="0" dirty="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rPr>
              <a:t>	1. Take it in.</a:t>
            </a:r>
          </a:p>
          <a:p>
            <a:pPr marL="250925" lvl="1" indent="0">
              <a:lnSpc>
                <a:spcPct val="150000"/>
              </a:lnSpc>
              <a:buNone/>
              <a:defRPr/>
            </a:pPr>
            <a:r>
              <a:rPr lang="en-US" altLang="en-US" sz="3600" b="0" cap="none" spc="0" dirty="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rPr>
              <a:t>	2. </a:t>
            </a:r>
            <a:r>
              <a:rPr lang="en-US" altLang="en-US" sz="3600" b="0" cap="none" spc="0" dirty="0">
                <a:ln w="0"/>
                <a:solidFill>
                  <a:srgbClr val="0070C0"/>
                </a:solidFill>
                <a:effectLst>
                  <a:outerShdw blurRad="38100" dist="19050" dir="2700000" algn="tl" rotWithShape="0">
                    <a:schemeClr val="dk1">
                      <a:alpha val="40000"/>
                    </a:schemeClr>
                  </a:outerShdw>
                </a:effectLst>
                <a:latin typeface="+mj-lt"/>
                <a:cs typeface="Calibri" panose="020F0502020204030204" pitchFamily="34" charset="0"/>
              </a:rPr>
              <a:t>View</a:t>
            </a:r>
            <a:r>
              <a:rPr lang="en-US" altLang="en-US" sz="3600" b="0" cap="none" spc="0" dirty="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rPr>
              <a:t> and </a:t>
            </a:r>
            <a:r>
              <a:rPr lang="en-US" altLang="en-US" sz="3600" b="0" cap="none" spc="0" dirty="0">
                <a:ln w="0"/>
                <a:solidFill>
                  <a:srgbClr val="0070C0"/>
                </a:solidFill>
                <a:effectLst>
                  <a:outerShdw blurRad="38100" dist="19050" dir="2700000" algn="tl" rotWithShape="0">
                    <a:schemeClr val="dk1">
                      <a:alpha val="40000"/>
                    </a:schemeClr>
                  </a:outerShdw>
                </a:effectLst>
                <a:latin typeface="+mj-lt"/>
                <a:cs typeface="Calibri" panose="020F0502020204030204" pitchFamily="34" charset="0"/>
              </a:rPr>
              <a:t>Capture</a:t>
            </a:r>
            <a:r>
              <a:rPr lang="en-US" altLang="en-US" sz="3600" b="0" cap="none" spc="0" dirty="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rPr>
              <a:t>.</a:t>
            </a:r>
          </a:p>
          <a:p>
            <a:pPr marL="250925" lvl="1" indent="0">
              <a:lnSpc>
                <a:spcPct val="150000"/>
              </a:lnSpc>
              <a:buNone/>
              <a:defRPr/>
            </a:pPr>
            <a:r>
              <a:rPr lang="en-US" altLang="en-US" sz="3600" dirty="0">
                <a:ln w="0"/>
                <a:effectLst>
                  <a:outerShdw blurRad="38100" dist="19050" dir="2700000" algn="tl" rotWithShape="0">
                    <a:schemeClr val="dk1">
                      <a:alpha val="40000"/>
                    </a:schemeClr>
                  </a:outerShdw>
                </a:effectLst>
                <a:latin typeface="+mj-lt"/>
                <a:cs typeface="Calibri" panose="020F0502020204030204" pitchFamily="34" charset="0"/>
              </a:rPr>
              <a:t>Considerations:</a:t>
            </a:r>
            <a:endParaRPr lang="en-US" altLang="en-US" sz="3600" b="0" cap="none" spc="0" dirty="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endParaRPr>
          </a:p>
          <a:p>
            <a:pPr eaLnBrk="1" hangingPunct="1">
              <a:buFont typeface="Tahoma" panose="020B0604030504040204" pitchFamily="34" charset="0"/>
              <a:buChar char="•"/>
              <a:defRPr/>
            </a:pPr>
            <a:r>
              <a:rPr lang="en-US" altLang="en-US" sz="2400" b="0" cap="none" spc="0" dirty="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rPr>
              <a:t>Capture examples that might answer each of the guiding </a:t>
            </a:r>
            <a:r>
              <a:rPr lang="en-US" altLang="en-US" sz="2400" dirty="0">
                <a:ln w="0"/>
                <a:effectLst>
                  <a:outerShdw blurRad="38100" dist="19050" dir="2700000" algn="tl" rotWithShape="0">
                    <a:schemeClr val="dk1">
                      <a:alpha val="40000"/>
                    </a:schemeClr>
                  </a:outerShdw>
                </a:effectLst>
                <a:latin typeface="+mj-lt"/>
                <a:cs typeface="Calibri" panose="020F0502020204030204" pitchFamily="34" charset="0"/>
              </a:rPr>
              <a:t>questions</a:t>
            </a:r>
            <a:r>
              <a:rPr lang="en-US" altLang="en-US" sz="2400" b="0" cap="none" spc="0" dirty="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rPr>
              <a:t> in your frame.</a:t>
            </a:r>
          </a:p>
          <a:p>
            <a:pPr eaLnBrk="1" hangingPunct="1">
              <a:defRPr/>
            </a:pPr>
            <a:endParaRPr lang="en-US" altLang="en-US" sz="2400" b="0" cap="none" spc="0" dirty="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endParaRPr>
          </a:p>
          <a:p>
            <a:pPr eaLnBrk="1" hangingPunct="1">
              <a:buFont typeface="Tahoma" panose="020B0604030504040204" pitchFamily="34" charset="0"/>
              <a:buChar char="•"/>
              <a:defRPr/>
            </a:pPr>
            <a:r>
              <a:rPr lang="en-US" altLang="en-US" sz="2400" b="0" cap="none" spc="0" dirty="0">
                <a:ln w="0"/>
                <a:solidFill>
                  <a:schemeClr val="tx1"/>
                </a:solidFill>
                <a:effectLst>
                  <a:outerShdw blurRad="38100" dist="19050" dir="2700000" algn="tl" rotWithShape="0">
                    <a:schemeClr val="dk1">
                      <a:alpha val="40000"/>
                    </a:schemeClr>
                  </a:outerShdw>
                </a:effectLst>
                <a:latin typeface="+mj-lt"/>
                <a:cs typeface="Calibri" panose="020F0502020204030204" pitchFamily="34" charset="0"/>
              </a:rPr>
              <a:t>Write words, draw pictures in the boxes as evidence.</a:t>
            </a:r>
            <a:endParaRPr lang="en-US" sz="2400" b="0" cap="none" spc="0" dirty="0">
              <a:ln w="0"/>
              <a:solidFill>
                <a:schemeClr val="tx1"/>
              </a:solidFill>
              <a:effectLst>
                <a:outerShdw blurRad="38100" dist="19050" dir="2700000" algn="tl" rotWithShape="0">
                  <a:schemeClr val="dk1">
                    <a:alpha val="40000"/>
                  </a:schemeClr>
                </a:outerShdw>
              </a:effectLst>
            </a:endParaRPr>
          </a:p>
        </p:txBody>
      </p:sp>
      <p:pic>
        <p:nvPicPr>
          <p:cNvPr id="7" name="Picture 6">
            <a:extLst>
              <a:ext uri="{FF2B5EF4-FFF2-40B4-BE49-F238E27FC236}">
                <a16:creationId xmlns:a16="http://schemas.microsoft.com/office/drawing/2014/main" id="{52FA81EC-7A4E-1E4E-A5D2-8C94867C4F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1430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544D-1182-8248-90CD-EECE409944FA}"/>
              </a:ext>
            </a:extLst>
          </p:cNvPr>
          <p:cNvSpPr>
            <a:spLocks noGrp="1"/>
          </p:cNvSpPr>
          <p:nvPr>
            <p:ph type="title"/>
          </p:nvPr>
        </p:nvSpPr>
        <p:spPr>
          <a:xfrm>
            <a:off x="381000" y="339034"/>
            <a:ext cx="5915025" cy="469107"/>
          </a:xfrm>
        </p:spPr>
        <p:txBody>
          <a:bodyPr>
            <a:noAutofit/>
          </a:bodyPr>
          <a:lstStyle/>
          <a:p>
            <a:r>
              <a:rPr lang="en-US" sz="4000" dirty="0"/>
              <a:t>View &amp; Capture Frame</a:t>
            </a:r>
          </a:p>
        </p:txBody>
      </p:sp>
      <p:graphicFrame>
        <p:nvGraphicFramePr>
          <p:cNvPr id="3" name="Table 3">
            <a:extLst>
              <a:ext uri="{FF2B5EF4-FFF2-40B4-BE49-F238E27FC236}">
                <a16:creationId xmlns:a16="http://schemas.microsoft.com/office/drawing/2014/main" id="{BE392851-D981-C444-BF18-48492E46F5F1}"/>
              </a:ext>
            </a:extLst>
          </p:cNvPr>
          <p:cNvGraphicFramePr>
            <a:graphicFrameLocks noGrp="1"/>
          </p:cNvGraphicFramePr>
          <p:nvPr/>
        </p:nvGraphicFramePr>
        <p:xfrm>
          <a:off x="609600" y="914400"/>
          <a:ext cx="8077200" cy="5604566"/>
        </p:xfrm>
        <a:graphic>
          <a:graphicData uri="http://schemas.openxmlformats.org/drawingml/2006/table">
            <a:tbl>
              <a:tblPr firstRow="1" bandRow="1">
                <a:tableStyleId>{8799B23B-EC83-4686-B30A-512413B5E67A}</a:tableStyleId>
              </a:tblPr>
              <a:tblGrid>
                <a:gridCol w="4038600">
                  <a:extLst>
                    <a:ext uri="{9D8B030D-6E8A-4147-A177-3AD203B41FA5}">
                      <a16:colId xmlns:a16="http://schemas.microsoft.com/office/drawing/2014/main" val="2040292537"/>
                    </a:ext>
                  </a:extLst>
                </a:gridCol>
                <a:gridCol w="4038600">
                  <a:extLst>
                    <a:ext uri="{9D8B030D-6E8A-4147-A177-3AD203B41FA5}">
                      <a16:colId xmlns:a16="http://schemas.microsoft.com/office/drawing/2014/main" val="243230002"/>
                    </a:ext>
                  </a:extLst>
                </a:gridCol>
              </a:tblGrid>
              <a:tr h="2802283">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2094132262"/>
                  </a:ext>
                </a:extLst>
              </a:tr>
              <a:tr h="2802283">
                <a:tc>
                  <a:txBody>
                    <a:bodyPr/>
                    <a:lstStyle/>
                    <a:p>
                      <a:endParaRPr lang="en-US"/>
                    </a:p>
                  </a:txBody>
                  <a:tcPr/>
                </a:tc>
                <a:tc>
                  <a:txBody>
                    <a:bodyPr/>
                    <a:lstStyle/>
                    <a:p>
                      <a:endParaRPr lang="en-US" dirty="0"/>
                    </a:p>
                  </a:txBody>
                  <a:tcPr/>
                </a:tc>
                <a:extLst>
                  <a:ext uri="{0D108BD9-81ED-4DB2-BD59-A6C34878D82A}">
                    <a16:rowId xmlns:a16="http://schemas.microsoft.com/office/drawing/2014/main" val="3919994451"/>
                  </a:ext>
                </a:extLst>
              </a:tr>
            </a:tbl>
          </a:graphicData>
        </a:graphic>
      </p:graphicFrame>
      <p:sp>
        <p:nvSpPr>
          <p:cNvPr id="6" name="Text Box 6">
            <a:extLst>
              <a:ext uri="{FF2B5EF4-FFF2-40B4-BE49-F238E27FC236}">
                <a16:creationId xmlns:a16="http://schemas.microsoft.com/office/drawing/2014/main" id="{CD2550AB-11E8-8547-8F07-F1A6E8037933}"/>
              </a:ext>
            </a:extLst>
          </p:cNvPr>
          <p:cNvSpPr txBox="1"/>
          <p:nvPr/>
        </p:nvSpPr>
        <p:spPr>
          <a:xfrm>
            <a:off x="633484" y="948519"/>
            <a:ext cx="3938516" cy="53213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What </a:t>
            </a:r>
            <a:r>
              <a:rPr lang="en-US" sz="1400" dirty="0">
                <a:ea typeface="Times New Roman" panose="02020603050405020304" pitchFamily="18" charset="0"/>
                <a:cs typeface="Times New Roman" panose="02020603050405020304" pitchFamily="18" charset="0"/>
              </a:rPr>
              <a:t>is a </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Trauma Informed Program?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(definition)</a:t>
            </a:r>
          </a:p>
        </p:txBody>
      </p:sp>
      <p:sp>
        <p:nvSpPr>
          <p:cNvPr id="7" name="Text Box 6">
            <a:extLst>
              <a:ext uri="{FF2B5EF4-FFF2-40B4-BE49-F238E27FC236}">
                <a16:creationId xmlns:a16="http://schemas.microsoft.com/office/drawing/2014/main" id="{09180CF8-5A17-4942-B7F5-84F262550603}"/>
              </a:ext>
            </a:extLst>
          </p:cNvPr>
          <p:cNvSpPr txBox="1"/>
          <p:nvPr/>
        </p:nvSpPr>
        <p:spPr>
          <a:xfrm>
            <a:off x="4693693" y="3812151"/>
            <a:ext cx="3938516" cy="53213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dirty="0">
                <a:ea typeface="Times New Roman" panose="02020603050405020304" pitchFamily="18" charset="0"/>
                <a:cs typeface="Times New Roman" panose="02020603050405020304" pitchFamily="18" charset="0"/>
              </a:rPr>
              <a:t>How has the pandemic informed what’s needed</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8" name="Text Box 6">
            <a:extLst>
              <a:ext uri="{FF2B5EF4-FFF2-40B4-BE49-F238E27FC236}">
                <a16:creationId xmlns:a16="http://schemas.microsoft.com/office/drawing/2014/main" id="{61C65DFB-AD74-1D4D-B063-F35A3D607CDA}"/>
              </a:ext>
            </a:extLst>
          </p:cNvPr>
          <p:cNvSpPr txBox="1"/>
          <p:nvPr/>
        </p:nvSpPr>
        <p:spPr>
          <a:xfrm>
            <a:off x="649406" y="3821315"/>
            <a:ext cx="3938516" cy="53213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What are the be</a:t>
            </a:r>
            <a:r>
              <a:rPr lang="en-US" sz="1400" dirty="0">
                <a:ea typeface="Times New Roman" panose="02020603050405020304" pitchFamily="18" charset="0"/>
                <a:cs typeface="Times New Roman" panose="02020603050405020304" pitchFamily="18" charset="0"/>
              </a:rPr>
              <a:t>nefits</a:t>
            </a:r>
            <a:r>
              <a:rPr lang="en-US" dirty="0">
                <a:effectLst/>
                <a:latin typeface="Calibri" panose="020F0502020204030204" pitchFamily="34" charset="0"/>
                <a:ea typeface="Times New Roman" panose="02020603050405020304" pitchFamily="18" charset="0"/>
                <a:cs typeface="Times New Roman" panose="02020603050405020304" pitchFamily="18" charset="0"/>
              </a:rPr>
              <a:t>?</a:t>
            </a:r>
          </a:p>
          <a:p>
            <a:pPr marL="0" marR="0" algn="ctr">
              <a:spcBef>
                <a:spcPts val="0"/>
              </a:spcBef>
              <a:spcAft>
                <a:spcPts val="0"/>
              </a:spcAft>
            </a:pPr>
            <a:r>
              <a:rPr lang="en-US" sz="1200" dirty="0">
                <a:ea typeface="Times New Roman" panose="02020603050405020304" pitchFamily="18" charset="0"/>
                <a:cs typeface="Times New Roman" panose="02020603050405020304" pitchFamily="18" charset="0"/>
              </a:rPr>
              <a:t>(for students, teachers, systems)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Box 6">
            <a:extLst>
              <a:ext uri="{FF2B5EF4-FFF2-40B4-BE49-F238E27FC236}">
                <a16:creationId xmlns:a16="http://schemas.microsoft.com/office/drawing/2014/main" id="{4026C31D-ED47-C94B-B070-F102C0F6750B}"/>
              </a:ext>
            </a:extLst>
          </p:cNvPr>
          <p:cNvSpPr txBox="1"/>
          <p:nvPr/>
        </p:nvSpPr>
        <p:spPr>
          <a:xfrm>
            <a:off x="4693693" y="987254"/>
            <a:ext cx="3938516" cy="53213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What can schools/educators do?</a:t>
            </a:r>
          </a:p>
          <a:p>
            <a:pPr marL="0" marR="0" algn="ctr">
              <a:spcBef>
                <a:spcPts val="0"/>
              </a:spcBef>
              <a:spcAft>
                <a:spcPts val="0"/>
              </a:spcAft>
            </a:pPr>
            <a:r>
              <a:rPr lang="en-US" sz="1200" dirty="0">
                <a:ea typeface="Times New Roman" panose="02020603050405020304" pitchFamily="18" charset="0"/>
                <a:cs typeface="Times New Roman" panose="02020603050405020304" pitchFamily="18" charset="0"/>
              </a:rPr>
              <a:t>(specific strategies &amp; practices)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210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1A5-4ADD-2E4D-AC0E-016F1767D20A}"/>
              </a:ext>
            </a:extLst>
          </p:cNvPr>
          <p:cNvSpPr>
            <a:spLocks noGrp="1"/>
          </p:cNvSpPr>
          <p:nvPr>
            <p:ph type="title"/>
          </p:nvPr>
        </p:nvSpPr>
        <p:spPr>
          <a:xfrm>
            <a:off x="277117" y="1756064"/>
            <a:ext cx="2848337" cy="3345872"/>
          </a:xfrm>
        </p:spPr>
        <p:txBody>
          <a:bodyPr>
            <a:normAutofit/>
          </a:bodyPr>
          <a:lstStyle/>
          <a:p>
            <a:r>
              <a:rPr lang="en-US" dirty="0">
                <a:solidFill>
                  <a:srgbClr val="FFFFFF"/>
                </a:solidFill>
                <a:latin typeface="Palatino" pitchFamily="2" charset="77"/>
                <a:ea typeface="Palatino" pitchFamily="2" charset="77"/>
              </a:rPr>
              <a:t>Introductions</a:t>
            </a:r>
          </a:p>
        </p:txBody>
      </p:sp>
      <p:sp>
        <p:nvSpPr>
          <p:cNvPr id="3" name="Content Placeholder 2">
            <a:extLst>
              <a:ext uri="{FF2B5EF4-FFF2-40B4-BE49-F238E27FC236}">
                <a16:creationId xmlns:a16="http://schemas.microsoft.com/office/drawing/2014/main" id="{698528EA-4D4E-5B44-9513-1479D32D4028}"/>
              </a:ext>
            </a:extLst>
          </p:cNvPr>
          <p:cNvSpPr>
            <a:spLocks noGrp="1"/>
          </p:cNvSpPr>
          <p:nvPr>
            <p:ph idx="1"/>
          </p:nvPr>
        </p:nvSpPr>
        <p:spPr>
          <a:xfrm>
            <a:off x="838200" y="207529"/>
            <a:ext cx="8534400" cy="1141846"/>
          </a:xfrm>
        </p:spPr>
        <p:txBody>
          <a:bodyPr anchor="ctr">
            <a:normAutofit fontScale="85000" lnSpcReduction="10000"/>
          </a:bodyPr>
          <a:lstStyle/>
          <a:p>
            <a:pPr marL="0" indent="0" algn="ctr">
              <a:buNone/>
            </a:pPr>
            <a:r>
              <a:rPr lang="en-US" sz="6000" dirty="0">
                <a:latin typeface="Avenir Book" panose="02000503020000020003" pitchFamily="2" charset="0"/>
                <a:ea typeface="Palatino" pitchFamily="2" charset="77"/>
              </a:rPr>
              <a:t>On Being Trauma-Informed</a:t>
            </a:r>
          </a:p>
        </p:txBody>
      </p:sp>
      <p:pic>
        <p:nvPicPr>
          <p:cNvPr id="7" name="Picture 6">
            <a:extLst>
              <a:ext uri="{FF2B5EF4-FFF2-40B4-BE49-F238E27FC236}">
                <a16:creationId xmlns:a16="http://schemas.microsoft.com/office/drawing/2014/main" id="{63DB197A-1319-7B46-97C8-5DB7DF60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2B3CA22-DFBD-EF41-A1F1-D4DC7FDB339B}"/>
              </a:ext>
            </a:extLst>
          </p:cNvPr>
          <p:cNvSpPr/>
          <p:nvPr/>
        </p:nvSpPr>
        <p:spPr>
          <a:xfrm>
            <a:off x="304800" y="1416049"/>
            <a:ext cx="8686800" cy="3600986"/>
          </a:xfrm>
          <a:prstGeom prst="rect">
            <a:avLst/>
          </a:prstGeom>
        </p:spPr>
        <p:txBody>
          <a:bodyPr wrap="square">
            <a:spAutoFit/>
          </a:bodyPr>
          <a:lstStyle/>
          <a:p>
            <a:r>
              <a:rPr lang="en-US" sz="3200" dirty="0">
                <a:solidFill>
                  <a:srgbClr val="1F1F1F"/>
                </a:solidFill>
                <a:latin typeface="Lyon"/>
              </a:rPr>
              <a:t>“</a:t>
            </a:r>
            <a:r>
              <a:rPr lang="en-US" sz="3200" dirty="0"/>
              <a:t>Becoming trauma-informed is a years-long, ongoing process. From teaching coping strategies to encouraging professional development on social-emotional wellbeing, there are several approaches educators can adopt to incorporate trauma-sensitive practices.</a:t>
            </a:r>
            <a:r>
              <a:rPr lang="en-US" sz="3200" dirty="0">
                <a:solidFill>
                  <a:srgbClr val="1F1F1F"/>
                </a:solidFill>
                <a:latin typeface="Lyon"/>
              </a:rPr>
              <a:t>”</a:t>
            </a:r>
          </a:p>
          <a:p>
            <a:br>
              <a:rPr lang="en-US" dirty="0"/>
            </a:br>
            <a:endParaRPr lang="en-US" dirty="0"/>
          </a:p>
        </p:txBody>
      </p:sp>
      <p:pic>
        <p:nvPicPr>
          <p:cNvPr id="6" name="Picture 5">
            <a:extLst>
              <a:ext uri="{FF2B5EF4-FFF2-40B4-BE49-F238E27FC236}">
                <a16:creationId xmlns:a16="http://schemas.microsoft.com/office/drawing/2014/main" id="{2464F50D-D4DD-5347-BEDB-EA7D9A4C4D13}"/>
              </a:ext>
            </a:extLst>
          </p:cNvPr>
          <p:cNvPicPr>
            <a:picLocks noChangeAspect="1"/>
          </p:cNvPicPr>
          <p:nvPr/>
        </p:nvPicPr>
        <p:blipFill>
          <a:blip r:embed="rId3"/>
          <a:stretch>
            <a:fillRect/>
          </a:stretch>
        </p:blipFill>
        <p:spPr>
          <a:xfrm>
            <a:off x="152400" y="207529"/>
            <a:ext cx="850900" cy="774700"/>
          </a:xfrm>
          <a:prstGeom prst="rect">
            <a:avLst/>
          </a:prstGeom>
          <a:ln>
            <a:solidFill>
              <a:schemeClr val="accent6">
                <a:lumMod val="75000"/>
              </a:schemeClr>
            </a:solidFill>
          </a:ln>
        </p:spPr>
      </p:pic>
    </p:spTree>
    <p:extLst>
      <p:ext uri="{BB962C8B-B14F-4D97-AF65-F5344CB8AC3E}">
        <p14:creationId xmlns:p14="http://schemas.microsoft.com/office/powerpoint/2010/main" val="932318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4F060A-8429-6041-AA1F-B28CC6A87F99}"/>
              </a:ext>
            </a:extLst>
          </p:cNvPr>
          <p:cNvSpPr txBox="1"/>
          <p:nvPr/>
        </p:nvSpPr>
        <p:spPr>
          <a:xfrm>
            <a:off x="228600" y="276494"/>
            <a:ext cx="5521569" cy="715581"/>
          </a:xfrm>
          <a:prstGeom prst="rect">
            <a:avLst/>
          </a:prstGeom>
          <a:noFill/>
        </p:spPr>
        <p:txBody>
          <a:bodyPr wrap="square" rtlCol="0">
            <a:spAutoFit/>
          </a:bodyPr>
          <a:lstStyle/>
          <a:p>
            <a:r>
              <a:rPr lang="en-US" sz="4050" dirty="0"/>
              <a:t>Large Group Discussion</a:t>
            </a:r>
          </a:p>
        </p:txBody>
      </p:sp>
      <p:pic>
        <p:nvPicPr>
          <p:cNvPr id="4" name="Picture 3" descr="A screen shot of a computer monitor sitting on top of a television&#10;&#10;Description automatically generated">
            <a:extLst>
              <a:ext uri="{FF2B5EF4-FFF2-40B4-BE49-F238E27FC236}">
                <a16:creationId xmlns:a16="http://schemas.microsoft.com/office/drawing/2014/main" id="{62E4B39B-3DDD-194C-85A7-4BCB809FEDC0}"/>
              </a:ext>
            </a:extLst>
          </p:cNvPr>
          <p:cNvPicPr>
            <a:picLocks noChangeAspect="1"/>
          </p:cNvPicPr>
          <p:nvPr/>
        </p:nvPicPr>
        <p:blipFill rotWithShape="1">
          <a:blip r:embed="rId2"/>
          <a:srcRect l="4774" t="15275" r="9307" b="4536"/>
          <a:stretch/>
        </p:blipFill>
        <p:spPr>
          <a:xfrm>
            <a:off x="6351012" y="1150561"/>
            <a:ext cx="2640587" cy="2049839"/>
          </a:xfrm>
          <a:prstGeom prst="rect">
            <a:avLst/>
          </a:prstGeom>
        </p:spPr>
      </p:pic>
      <p:sp>
        <p:nvSpPr>
          <p:cNvPr id="5" name="TextBox 4">
            <a:extLst>
              <a:ext uri="{FF2B5EF4-FFF2-40B4-BE49-F238E27FC236}">
                <a16:creationId xmlns:a16="http://schemas.microsoft.com/office/drawing/2014/main" id="{AA33FB9C-ED57-6B42-901A-F1DD0339113F}"/>
              </a:ext>
            </a:extLst>
          </p:cNvPr>
          <p:cNvSpPr txBox="1"/>
          <p:nvPr/>
        </p:nvSpPr>
        <p:spPr>
          <a:xfrm>
            <a:off x="356261" y="1096585"/>
            <a:ext cx="5843954" cy="2908489"/>
          </a:xfrm>
          <a:prstGeom prst="rect">
            <a:avLst/>
          </a:prstGeom>
          <a:noFill/>
          <a:ln w="38100">
            <a:solidFill>
              <a:srgbClr val="0070C0"/>
            </a:solidFill>
          </a:ln>
        </p:spPr>
        <p:txBody>
          <a:bodyPr wrap="square" rtlCol="0">
            <a:spAutoFit/>
          </a:bodyPr>
          <a:lstStyle/>
          <a:p>
            <a:r>
              <a:rPr lang="en-US" sz="3300" dirty="0"/>
              <a:t>I will:</a:t>
            </a:r>
          </a:p>
          <a:p>
            <a:pPr marL="428625" indent="-428625">
              <a:buFont typeface="Arial" panose="020B0604020202020204" pitchFamily="34" charset="0"/>
              <a:buChar char="•"/>
            </a:pPr>
            <a:r>
              <a:rPr lang="en-US" sz="3300" dirty="0"/>
              <a:t>Stop Sharing My Screen </a:t>
            </a:r>
          </a:p>
          <a:p>
            <a:endParaRPr lang="en-US" sz="3300" dirty="0"/>
          </a:p>
          <a:p>
            <a:r>
              <a:rPr lang="en-US" sz="3300" dirty="0"/>
              <a:t>We will: </a:t>
            </a:r>
          </a:p>
          <a:p>
            <a:pPr marL="428625" indent="-428625">
              <a:buFont typeface="Arial" panose="020B0604020202020204" pitchFamily="34" charset="0"/>
              <a:buChar char="•"/>
            </a:pPr>
            <a:r>
              <a:rPr lang="en-US" sz="3300" dirty="0"/>
              <a:t>Enter Gallery View </a:t>
            </a:r>
          </a:p>
          <a:p>
            <a:endParaRPr lang="en-US" dirty="0"/>
          </a:p>
        </p:txBody>
      </p:sp>
      <p:sp>
        <p:nvSpPr>
          <p:cNvPr id="3" name="TextBox 2">
            <a:extLst>
              <a:ext uri="{FF2B5EF4-FFF2-40B4-BE49-F238E27FC236}">
                <a16:creationId xmlns:a16="http://schemas.microsoft.com/office/drawing/2014/main" id="{9FDA09E4-A97F-7B42-AD7E-823F281701EC}"/>
              </a:ext>
            </a:extLst>
          </p:cNvPr>
          <p:cNvSpPr txBox="1"/>
          <p:nvPr/>
        </p:nvSpPr>
        <p:spPr>
          <a:xfrm>
            <a:off x="228601" y="4267200"/>
            <a:ext cx="8762999" cy="1938992"/>
          </a:xfrm>
          <a:prstGeom prst="rect">
            <a:avLst/>
          </a:prstGeom>
          <a:noFill/>
        </p:spPr>
        <p:txBody>
          <a:bodyPr wrap="square" rtlCol="0">
            <a:spAutoFit/>
          </a:bodyPr>
          <a:lstStyle/>
          <a:p>
            <a:r>
              <a:rPr lang="en-US" sz="2400" dirty="0">
                <a:solidFill>
                  <a:srgbClr val="0070C0"/>
                </a:solidFill>
              </a:rPr>
              <a:t>For Discussion: </a:t>
            </a:r>
          </a:p>
          <a:p>
            <a:r>
              <a:rPr lang="en-US" sz="2400" dirty="0"/>
              <a:t>Considering the concepts raised in the article, and accepting that there are many factors beyond our control, </a:t>
            </a:r>
          </a:p>
          <a:p>
            <a:endParaRPr lang="en-US" sz="2400" dirty="0"/>
          </a:p>
          <a:p>
            <a:r>
              <a:rPr lang="en-US" sz="2400" dirty="0"/>
              <a:t>How might we work together to support our students here in Osseo?</a:t>
            </a:r>
          </a:p>
        </p:txBody>
      </p:sp>
      <p:sp>
        <p:nvSpPr>
          <p:cNvPr id="6" name="TextBox 5">
            <a:extLst>
              <a:ext uri="{FF2B5EF4-FFF2-40B4-BE49-F238E27FC236}">
                <a16:creationId xmlns:a16="http://schemas.microsoft.com/office/drawing/2014/main" id="{A988E8E5-3E2D-7A4E-BB06-536C948187C1}"/>
              </a:ext>
            </a:extLst>
          </p:cNvPr>
          <p:cNvSpPr txBox="1"/>
          <p:nvPr/>
        </p:nvSpPr>
        <p:spPr>
          <a:xfrm>
            <a:off x="7239000" y="6396840"/>
            <a:ext cx="1752600" cy="369332"/>
          </a:xfrm>
          <a:prstGeom prst="rect">
            <a:avLst/>
          </a:prstGeom>
          <a:noFill/>
          <a:ln>
            <a:solidFill>
              <a:schemeClr val="tx1"/>
            </a:solidFill>
          </a:ln>
        </p:spPr>
        <p:txBody>
          <a:bodyPr wrap="square" rtlCol="0">
            <a:spAutoFit/>
          </a:bodyPr>
          <a:lstStyle/>
          <a:p>
            <a:pPr algn="ctr"/>
            <a:r>
              <a:rPr lang="en-US" b="1" dirty="0">
                <a:solidFill>
                  <a:srgbClr val="C00000"/>
                </a:solidFill>
              </a:rPr>
              <a:t>10 minutes</a:t>
            </a:r>
          </a:p>
        </p:txBody>
      </p:sp>
    </p:spTree>
    <p:extLst>
      <p:ext uri="{BB962C8B-B14F-4D97-AF65-F5344CB8AC3E}">
        <p14:creationId xmlns:p14="http://schemas.microsoft.com/office/powerpoint/2010/main" val="165726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1A5-4ADD-2E4D-AC0E-016F1767D20A}"/>
              </a:ext>
            </a:extLst>
          </p:cNvPr>
          <p:cNvSpPr>
            <a:spLocks noGrp="1"/>
          </p:cNvSpPr>
          <p:nvPr>
            <p:ph type="title"/>
          </p:nvPr>
        </p:nvSpPr>
        <p:spPr>
          <a:xfrm>
            <a:off x="277117" y="1756064"/>
            <a:ext cx="2848337" cy="3345872"/>
          </a:xfrm>
        </p:spPr>
        <p:txBody>
          <a:bodyPr>
            <a:normAutofit/>
          </a:bodyPr>
          <a:lstStyle/>
          <a:p>
            <a:r>
              <a:rPr lang="en-US" dirty="0">
                <a:solidFill>
                  <a:srgbClr val="FFFFFF"/>
                </a:solidFill>
                <a:latin typeface="Palatino" pitchFamily="2" charset="77"/>
                <a:ea typeface="Palatino" pitchFamily="2" charset="77"/>
              </a:rPr>
              <a:t>Introductions</a:t>
            </a:r>
          </a:p>
        </p:txBody>
      </p:sp>
      <p:sp>
        <p:nvSpPr>
          <p:cNvPr id="3" name="Content Placeholder 2">
            <a:extLst>
              <a:ext uri="{FF2B5EF4-FFF2-40B4-BE49-F238E27FC236}">
                <a16:creationId xmlns:a16="http://schemas.microsoft.com/office/drawing/2014/main" id="{698528EA-4D4E-5B44-9513-1479D32D4028}"/>
              </a:ext>
            </a:extLst>
          </p:cNvPr>
          <p:cNvSpPr>
            <a:spLocks noGrp="1"/>
          </p:cNvSpPr>
          <p:nvPr>
            <p:ph idx="1"/>
          </p:nvPr>
        </p:nvSpPr>
        <p:spPr>
          <a:xfrm>
            <a:off x="152401" y="457200"/>
            <a:ext cx="9002712" cy="4189214"/>
          </a:xfrm>
        </p:spPr>
        <p:txBody>
          <a:bodyPr anchor="ctr">
            <a:normAutofit/>
          </a:bodyPr>
          <a:lstStyle/>
          <a:p>
            <a:pPr marL="0" indent="0" algn="ctr">
              <a:buNone/>
            </a:pPr>
            <a:r>
              <a:rPr lang="en-US" sz="9600" dirty="0">
                <a:latin typeface="Avenir Book" panose="02000503020000020003" pitchFamily="2" charset="0"/>
                <a:ea typeface="Palatino" pitchFamily="2" charset="77"/>
              </a:rPr>
              <a:t># </a:t>
            </a:r>
          </a:p>
          <a:p>
            <a:pPr marL="0" indent="0" algn="ctr">
              <a:buNone/>
            </a:pPr>
            <a:r>
              <a:rPr lang="en-US" sz="2400" dirty="0">
                <a:latin typeface="Avenir Book" panose="02000503020000020003" pitchFamily="2" charset="0"/>
                <a:ea typeface="Palatino" pitchFamily="2" charset="77"/>
              </a:rPr>
              <a:t>Stamp the Chat</a:t>
            </a:r>
          </a:p>
          <a:p>
            <a:pPr marL="0" indent="0" algn="ctr">
              <a:buNone/>
            </a:pPr>
            <a:r>
              <a:rPr lang="en-US" sz="2400" dirty="0">
                <a:latin typeface="Avenir Book" panose="02000503020000020003" pitchFamily="2" charset="0"/>
                <a:ea typeface="Palatino" pitchFamily="2" charset="77"/>
                <a:sym typeface="Arial" charset="0"/>
              </a:rPr>
              <a:t>word, phrase or statement that expresses  what you are thinking, feeling, or connecting to</a:t>
            </a:r>
            <a:endParaRPr lang="en-US" sz="2400" dirty="0">
              <a:latin typeface="Avenir Book" panose="02000503020000020003" pitchFamily="2" charset="0"/>
              <a:ea typeface="Palatino" pitchFamily="2" charset="77"/>
            </a:endParaRPr>
          </a:p>
        </p:txBody>
      </p:sp>
      <p:pic>
        <p:nvPicPr>
          <p:cNvPr id="7" name="Picture 6">
            <a:extLst>
              <a:ext uri="{FF2B5EF4-FFF2-40B4-BE49-F238E27FC236}">
                <a16:creationId xmlns:a16="http://schemas.microsoft.com/office/drawing/2014/main" id="{63DB197A-1319-7B46-97C8-5DB7DF60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172676-5916-E247-8EA4-10C03B6E9CE0}"/>
              </a:ext>
            </a:extLst>
          </p:cNvPr>
          <p:cNvPicPr>
            <a:picLocks noChangeAspect="1"/>
          </p:cNvPicPr>
          <p:nvPr/>
        </p:nvPicPr>
        <p:blipFill>
          <a:blip r:embed="rId3"/>
          <a:stretch>
            <a:fillRect/>
          </a:stretch>
        </p:blipFill>
        <p:spPr>
          <a:xfrm>
            <a:off x="183777" y="300182"/>
            <a:ext cx="838200" cy="838200"/>
          </a:xfrm>
          <a:prstGeom prst="rect">
            <a:avLst/>
          </a:prstGeom>
          <a:ln>
            <a:solidFill>
              <a:schemeClr val="tx1"/>
            </a:solidFill>
          </a:ln>
        </p:spPr>
      </p:pic>
    </p:spTree>
    <p:extLst>
      <p:ext uri="{BB962C8B-B14F-4D97-AF65-F5344CB8AC3E}">
        <p14:creationId xmlns:p14="http://schemas.microsoft.com/office/powerpoint/2010/main" val="10983681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004E-D010-A04C-9CB4-E8EBF81D94EB}"/>
              </a:ext>
            </a:extLst>
          </p:cNvPr>
          <p:cNvSpPr>
            <a:spLocks noGrp="1"/>
          </p:cNvSpPr>
          <p:nvPr>
            <p:ph type="title"/>
          </p:nvPr>
        </p:nvSpPr>
        <p:spPr>
          <a:xfrm>
            <a:off x="628650" y="2766218"/>
            <a:ext cx="7886700" cy="1325563"/>
          </a:xfrm>
        </p:spPr>
        <p:txBody>
          <a:bodyPr/>
          <a:lstStyle/>
          <a:p>
            <a:pPr algn="ctr"/>
            <a:r>
              <a:rPr lang="en-US" sz="15000" i="1" dirty="0">
                <a:solidFill>
                  <a:srgbClr val="0070C0"/>
                </a:solidFill>
              </a:rPr>
              <a:t>Switch! </a:t>
            </a:r>
          </a:p>
        </p:txBody>
      </p:sp>
      <p:pic>
        <p:nvPicPr>
          <p:cNvPr id="4" name="Picture 3">
            <a:extLst>
              <a:ext uri="{FF2B5EF4-FFF2-40B4-BE49-F238E27FC236}">
                <a16:creationId xmlns:a16="http://schemas.microsoft.com/office/drawing/2014/main" id="{E470CF47-538F-6449-B595-4028AE0F9728}"/>
              </a:ext>
            </a:extLst>
          </p:cNvPr>
          <p:cNvPicPr>
            <a:picLocks noChangeAspect="1"/>
          </p:cNvPicPr>
          <p:nvPr/>
        </p:nvPicPr>
        <p:blipFill>
          <a:blip r:embed="rId2"/>
          <a:stretch>
            <a:fillRect/>
          </a:stretch>
        </p:blipFill>
        <p:spPr>
          <a:xfrm>
            <a:off x="1054100" y="1682629"/>
            <a:ext cx="838200" cy="838200"/>
          </a:xfrm>
          <a:prstGeom prst="rect">
            <a:avLst/>
          </a:prstGeom>
          <a:ln>
            <a:solidFill>
              <a:schemeClr val="tx1"/>
            </a:solidFill>
          </a:ln>
        </p:spPr>
      </p:pic>
      <p:pic>
        <p:nvPicPr>
          <p:cNvPr id="5" name="Picture 4">
            <a:extLst>
              <a:ext uri="{FF2B5EF4-FFF2-40B4-BE49-F238E27FC236}">
                <a16:creationId xmlns:a16="http://schemas.microsoft.com/office/drawing/2014/main" id="{858BEC65-3940-E143-9969-AB9E7BC2BA59}"/>
              </a:ext>
            </a:extLst>
          </p:cNvPr>
          <p:cNvPicPr>
            <a:picLocks noChangeAspect="1"/>
          </p:cNvPicPr>
          <p:nvPr/>
        </p:nvPicPr>
        <p:blipFill>
          <a:blip r:embed="rId3"/>
          <a:stretch>
            <a:fillRect/>
          </a:stretch>
        </p:blipFill>
        <p:spPr>
          <a:xfrm>
            <a:off x="7239000" y="4181004"/>
            <a:ext cx="850900" cy="774700"/>
          </a:xfrm>
          <a:prstGeom prst="rect">
            <a:avLst/>
          </a:prstGeom>
          <a:ln>
            <a:solidFill>
              <a:schemeClr val="accent6">
                <a:lumMod val="75000"/>
              </a:schemeClr>
            </a:solidFill>
          </a:ln>
        </p:spPr>
      </p:pic>
      <p:pic>
        <p:nvPicPr>
          <p:cNvPr id="6" name="Picture 5">
            <a:extLst>
              <a:ext uri="{FF2B5EF4-FFF2-40B4-BE49-F238E27FC236}">
                <a16:creationId xmlns:a16="http://schemas.microsoft.com/office/drawing/2014/main" id="{770D121D-6C0D-5D48-9E4E-F99002E02E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872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00BF-DB14-2A4F-A1EF-B3BCFF87B43C}"/>
              </a:ext>
            </a:extLst>
          </p:cNvPr>
          <p:cNvSpPr>
            <a:spLocks noGrp="1"/>
          </p:cNvSpPr>
          <p:nvPr>
            <p:ph type="title"/>
          </p:nvPr>
        </p:nvSpPr>
        <p:spPr>
          <a:xfrm>
            <a:off x="304800" y="2356961"/>
            <a:ext cx="8686800" cy="2073021"/>
          </a:xfrm>
        </p:spPr>
        <p:txBody>
          <a:bodyPr vert="horz" wrap="square" lIns="68580" tIns="34290" rIns="68580" bIns="34290" numCol="1" rtlCol="0" anchor="ctr" anchorCtr="0" compatLnSpc="1">
            <a:prstTxWarp prst="textNoShape">
              <a:avLst/>
            </a:prstTxWarp>
            <a:normAutofit/>
          </a:bodyPr>
          <a:lstStyle/>
          <a:p>
            <a:pPr algn="ctr"/>
            <a:r>
              <a:rPr lang="en-US" sz="3600" dirty="0">
                <a:latin typeface="Avenir Book" panose="02000503020000020003" pitchFamily="2" charset="0"/>
                <a:ea typeface="Palatino" pitchFamily="2" charset="77"/>
              </a:rPr>
              <a:t>Part Three: </a:t>
            </a:r>
            <a:r>
              <a:rPr lang="en-US" sz="3600" dirty="0">
                <a:solidFill>
                  <a:srgbClr val="0070C0"/>
                </a:solidFill>
                <a:latin typeface="Avenir Book" panose="02000503020000020003" pitchFamily="2" charset="0"/>
                <a:ea typeface="Palatino" pitchFamily="2" charset="77"/>
              </a:rPr>
              <a:t>Lifting All Voices</a:t>
            </a:r>
          </a:p>
        </p:txBody>
      </p:sp>
    </p:spTree>
    <p:extLst>
      <p:ext uri="{BB962C8B-B14F-4D97-AF65-F5344CB8AC3E}">
        <p14:creationId xmlns:p14="http://schemas.microsoft.com/office/powerpoint/2010/main" val="22226951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24981-E69D-E14A-A513-A357E9CAE6A5}"/>
              </a:ext>
            </a:extLst>
          </p:cNvPr>
          <p:cNvSpPr>
            <a:spLocks noGrp="1"/>
          </p:cNvSpPr>
          <p:nvPr>
            <p:ph type="title"/>
          </p:nvPr>
        </p:nvSpPr>
        <p:spPr>
          <a:xfrm rot="20994971">
            <a:off x="762000" y="2209800"/>
            <a:ext cx="7886700" cy="1325563"/>
          </a:xfrm>
        </p:spPr>
        <p:txBody>
          <a:bodyPr/>
          <a:lstStyle/>
          <a:p>
            <a:r>
              <a:rPr lang="en-US" dirty="0"/>
              <a:t>“There is no one easy answer. Not everything works for every student or every teacher or in every classroom. I am not an expert in your classroom or your students (or an expert in anything, actually!). This is not a conversation that needs to or should be relegated to only Social Studies and English Language Arts classrooms.”</a:t>
            </a:r>
          </a:p>
        </p:txBody>
      </p:sp>
      <p:pic>
        <p:nvPicPr>
          <p:cNvPr id="4" name="Picture 3">
            <a:extLst>
              <a:ext uri="{FF2B5EF4-FFF2-40B4-BE49-F238E27FC236}">
                <a16:creationId xmlns:a16="http://schemas.microsoft.com/office/drawing/2014/main" id="{689F5832-AE7B-CB4A-83A3-C8F8578EC42B}"/>
              </a:ext>
            </a:extLst>
          </p:cNvPr>
          <p:cNvPicPr>
            <a:picLocks noChangeAspect="1"/>
          </p:cNvPicPr>
          <p:nvPr/>
        </p:nvPicPr>
        <p:blipFill>
          <a:blip r:embed="rId2"/>
          <a:stretch>
            <a:fillRect/>
          </a:stretch>
        </p:blipFill>
        <p:spPr>
          <a:xfrm>
            <a:off x="281418" y="228600"/>
            <a:ext cx="850900" cy="774700"/>
          </a:xfrm>
          <a:prstGeom prst="rect">
            <a:avLst/>
          </a:prstGeom>
          <a:ln>
            <a:solidFill>
              <a:schemeClr val="accent6">
                <a:lumMod val="75000"/>
              </a:schemeClr>
            </a:solidFill>
          </a:ln>
        </p:spPr>
      </p:pic>
      <p:pic>
        <p:nvPicPr>
          <p:cNvPr id="5" name="Picture 4">
            <a:extLst>
              <a:ext uri="{FF2B5EF4-FFF2-40B4-BE49-F238E27FC236}">
                <a16:creationId xmlns:a16="http://schemas.microsoft.com/office/drawing/2014/main" id="{23F8F62D-E0C7-4C42-8442-CCE7218ACA67}"/>
              </a:ext>
            </a:extLst>
          </p:cNvPr>
          <p:cNvPicPr>
            <a:picLocks noChangeAspect="1"/>
          </p:cNvPicPr>
          <p:nvPr/>
        </p:nvPicPr>
        <p:blipFill>
          <a:blip r:embed="rId3"/>
          <a:stretch>
            <a:fillRect/>
          </a:stretch>
        </p:blipFill>
        <p:spPr>
          <a:xfrm>
            <a:off x="7010400" y="4114800"/>
            <a:ext cx="1282700" cy="1578708"/>
          </a:xfrm>
          <a:prstGeom prst="rect">
            <a:avLst/>
          </a:prstGeom>
        </p:spPr>
      </p:pic>
      <p:sp>
        <p:nvSpPr>
          <p:cNvPr id="6" name="TextBox 5">
            <a:extLst>
              <a:ext uri="{FF2B5EF4-FFF2-40B4-BE49-F238E27FC236}">
                <a16:creationId xmlns:a16="http://schemas.microsoft.com/office/drawing/2014/main" id="{44325DC5-EB6F-DC42-B591-9E21155CE400}"/>
              </a:ext>
            </a:extLst>
          </p:cNvPr>
          <p:cNvSpPr txBox="1"/>
          <p:nvPr/>
        </p:nvSpPr>
        <p:spPr>
          <a:xfrm>
            <a:off x="6265432" y="5711437"/>
            <a:ext cx="2438400" cy="646331"/>
          </a:xfrm>
          <a:prstGeom prst="rect">
            <a:avLst/>
          </a:prstGeom>
          <a:noFill/>
        </p:spPr>
        <p:txBody>
          <a:bodyPr wrap="square" rtlCol="0">
            <a:spAutoFit/>
          </a:bodyPr>
          <a:lstStyle/>
          <a:p>
            <a:pPr algn="ctr"/>
            <a:r>
              <a:rPr lang="en-US" dirty="0"/>
              <a:t>Dr. Alyssa Hadley Dunn</a:t>
            </a:r>
          </a:p>
          <a:p>
            <a:pPr algn="ctr"/>
            <a:r>
              <a:rPr lang="en-US" dirty="0"/>
              <a:t>Emory University</a:t>
            </a:r>
          </a:p>
        </p:txBody>
      </p:sp>
    </p:spTree>
    <p:extLst>
      <p:ext uri="{BB962C8B-B14F-4D97-AF65-F5344CB8AC3E}">
        <p14:creationId xmlns:p14="http://schemas.microsoft.com/office/powerpoint/2010/main" val="1209575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5E61-6D0F-404C-AD75-4DDD647542CA}"/>
              </a:ext>
            </a:extLst>
          </p:cNvPr>
          <p:cNvSpPr>
            <a:spLocks noGrp="1"/>
          </p:cNvSpPr>
          <p:nvPr>
            <p:ph type="title"/>
          </p:nvPr>
        </p:nvSpPr>
        <p:spPr>
          <a:xfrm>
            <a:off x="119198" y="386763"/>
            <a:ext cx="7886700" cy="326645"/>
          </a:xfrm>
        </p:spPr>
        <p:txBody>
          <a:bodyPr>
            <a:normAutofit fontScale="90000"/>
          </a:bodyPr>
          <a:lstStyle/>
          <a:p>
            <a:r>
              <a:rPr lang="en-US" sz="4050" dirty="0">
                <a:latin typeface="Avenir Book" panose="02000503020000020003" pitchFamily="2" charset="0"/>
              </a:rPr>
              <a:t>Group Process – </a:t>
            </a:r>
            <a:r>
              <a:rPr lang="en-US" sz="4050" dirty="0">
                <a:solidFill>
                  <a:srgbClr val="0070C0"/>
                </a:solidFill>
                <a:latin typeface="Avenir Book" panose="02000503020000020003" pitchFamily="2" charset="0"/>
              </a:rPr>
              <a:t>Steps Involved</a:t>
            </a:r>
          </a:p>
        </p:txBody>
      </p:sp>
      <p:sp>
        <p:nvSpPr>
          <p:cNvPr id="3" name="Content Placeholder 2">
            <a:extLst>
              <a:ext uri="{FF2B5EF4-FFF2-40B4-BE49-F238E27FC236}">
                <a16:creationId xmlns:a16="http://schemas.microsoft.com/office/drawing/2014/main" id="{5912A614-439E-B146-9C73-ADD19E0EA2E9}"/>
              </a:ext>
            </a:extLst>
          </p:cNvPr>
          <p:cNvSpPr>
            <a:spLocks noGrp="1"/>
          </p:cNvSpPr>
          <p:nvPr>
            <p:ph idx="1"/>
          </p:nvPr>
        </p:nvSpPr>
        <p:spPr>
          <a:xfrm>
            <a:off x="35167" y="1595803"/>
            <a:ext cx="9108833" cy="4287258"/>
          </a:xfrm>
        </p:spPr>
        <p:txBody>
          <a:bodyPr>
            <a:normAutofit fontScale="85000" lnSpcReduction="20000"/>
          </a:bodyPr>
          <a:lstStyle/>
          <a:p>
            <a:pPr marL="0" indent="0">
              <a:buNone/>
            </a:pPr>
            <a:r>
              <a:rPr lang="en-US" sz="3000" b="1" dirty="0">
                <a:solidFill>
                  <a:srgbClr val="C00000"/>
                </a:solidFill>
                <a:latin typeface="Avenir Book" panose="02000503020000020003" pitchFamily="2" charset="0"/>
              </a:rPr>
              <a:t>Priming </a:t>
            </a:r>
            <a:r>
              <a:rPr lang="en-US" sz="1300" dirty="0">
                <a:latin typeface="Avenir Book" panose="02000503020000020003" pitchFamily="2" charset="0"/>
              </a:rPr>
              <a:t>(7 minutes)</a:t>
            </a:r>
            <a:endParaRPr lang="en-US" sz="3000" b="1" dirty="0">
              <a:solidFill>
                <a:srgbClr val="C00000"/>
              </a:solidFill>
              <a:latin typeface="Avenir Book" panose="02000503020000020003" pitchFamily="2" charset="0"/>
            </a:endParaRPr>
          </a:p>
          <a:p>
            <a:pPr>
              <a:lnSpc>
                <a:spcPct val="120000"/>
              </a:lnSpc>
            </a:pPr>
            <a:r>
              <a:rPr lang="en-US" sz="2700" dirty="0">
                <a:latin typeface="Avenir Book" panose="02000503020000020003" pitchFamily="2" charset="0"/>
              </a:rPr>
              <a:t>Find the </a:t>
            </a:r>
            <a:r>
              <a:rPr lang="en-US" sz="2800" b="1" i="1" dirty="0">
                <a:latin typeface="Avenir Book" panose="02000503020000020003" pitchFamily="2" charset="0"/>
                <a:ea typeface="Times New Roman" panose="02020603050405020304" pitchFamily="18" charset="0"/>
                <a:cs typeface="Times New Roman" panose="02020603050405020304" pitchFamily="18" charset="0"/>
              </a:rPr>
              <a:t>Resources for Teachers for ”Days After”</a:t>
            </a:r>
            <a:r>
              <a:rPr lang="en-US" sz="2700" i="1" dirty="0">
                <a:latin typeface="Avenir Book" panose="02000503020000020003" pitchFamily="2" charset="0"/>
              </a:rPr>
              <a:t> </a:t>
            </a:r>
            <a:r>
              <a:rPr lang="en-US" sz="2700" dirty="0">
                <a:latin typeface="Avenir Book" panose="02000503020000020003" pitchFamily="2" charset="0"/>
              </a:rPr>
              <a:t>link in the shared folder </a:t>
            </a:r>
          </a:p>
          <a:p>
            <a:pPr marL="0" indent="0">
              <a:buNone/>
            </a:pPr>
            <a:r>
              <a:rPr lang="en-US" sz="3000" b="1" dirty="0">
                <a:solidFill>
                  <a:srgbClr val="FFC000"/>
                </a:solidFill>
                <a:latin typeface="Avenir Book" panose="02000503020000020003" pitchFamily="2" charset="0"/>
              </a:rPr>
              <a:t>Processing </a:t>
            </a:r>
            <a:r>
              <a:rPr lang="en-US" sz="1275" b="1" dirty="0">
                <a:latin typeface="Avenir Book" panose="02000503020000020003" pitchFamily="2" charset="0"/>
              </a:rPr>
              <a:t>(10 minutes)</a:t>
            </a:r>
          </a:p>
          <a:p>
            <a:r>
              <a:rPr lang="en-US" sz="2700" dirty="0">
                <a:latin typeface="Avenir Book" panose="02000503020000020003" pitchFamily="2" charset="0"/>
              </a:rPr>
              <a:t>Take 5 minutes of protected time to explore the site</a:t>
            </a:r>
          </a:p>
          <a:p>
            <a:r>
              <a:rPr lang="en-US" sz="2700" dirty="0">
                <a:latin typeface="Avenir Book" panose="02000503020000020003" pitchFamily="2" charset="0"/>
              </a:rPr>
              <a:t>Note helpful/powerful/useful resources embedded within the site.</a:t>
            </a:r>
          </a:p>
          <a:p>
            <a:r>
              <a:rPr lang="en-US" sz="2700" dirty="0">
                <a:latin typeface="Avenir Book" panose="02000503020000020003" pitchFamily="2" charset="0"/>
              </a:rPr>
              <a:t>Take 5 minutes to share what you found with your group members</a:t>
            </a:r>
          </a:p>
          <a:p>
            <a:pPr marL="0" indent="0">
              <a:buNone/>
            </a:pPr>
            <a:r>
              <a:rPr lang="en-US" sz="3000" b="1" dirty="0">
                <a:solidFill>
                  <a:srgbClr val="00B050"/>
                </a:solidFill>
                <a:latin typeface="Avenir Book" panose="02000503020000020003" pitchFamily="2" charset="0"/>
              </a:rPr>
              <a:t>Retaining for Understanding </a:t>
            </a:r>
            <a:r>
              <a:rPr lang="en-US" sz="1425" b="1" dirty="0">
                <a:latin typeface="Avenir Book" panose="02000503020000020003" pitchFamily="2" charset="0"/>
              </a:rPr>
              <a:t>(10 minutes)</a:t>
            </a:r>
          </a:p>
          <a:p>
            <a:r>
              <a:rPr lang="en-US" sz="2700" dirty="0">
                <a:latin typeface="Avenir Book" panose="02000503020000020003" pitchFamily="2" charset="0"/>
              </a:rPr>
              <a:t>Choose one helpful/powerful/useful resource to share with the whole group.  </a:t>
            </a:r>
          </a:p>
          <a:p>
            <a:r>
              <a:rPr lang="en-US" sz="2700" dirty="0">
                <a:latin typeface="Avenir Book" panose="02000503020000020003" pitchFamily="2" charset="0"/>
              </a:rPr>
              <a:t>If time runs out, please add your suggested resource in the chat.</a:t>
            </a:r>
          </a:p>
          <a:p>
            <a:pPr marL="0" indent="0">
              <a:buNone/>
            </a:pPr>
            <a:endParaRPr lang="en-US" sz="2700" dirty="0">
              <a:latin typeface="Avenir Book" panose="02000503020000020003" pitchFamily="2" charset="0"/>
            </a:endParaRPr>
          </a:p>
          <a:p>
            <a:endParaRPr lang="en-US" dirty="0"/>
          </a:p>
        </p:txBody>
      </p:sp>
      <p:pic>
        <p:nvPicPr>
          <p:cNvPr id="4" name="Picture 3">
            <a:extLst>
              <a:ext uri="{FF2B5EF4-FFF2-40B4-BE49-F238E27FC236}">
                <a16:creationId xmlns:a16="http://schemas.microsoft.com/office/drawing/2014/main" id="{823742D2-3B9A-574C-AA02-BFBEC4FDA9D1}"/>
              </a:ext>
            </a:extLst>
          </p:cNvPr>
          <p:cNvPicPr>
            <a:picLocks noChangeAspect="1"/>
          </p:cNvPicPr>
          <p:nvPr/>
        </p:nvPicPr>
        <p:blipFill>
          <a:blip r:embed="rId3"/>
          <a:stretch>
            <a:fillRect/>
          </a:stretch>
        </p:blipFill>
        <p:spPr>
          <a:xfrm>
            <a:off x="6899497" y="153971"/>
            <a:ext cx="1070542" cy="808317"/>
          </a:xfrm>
          <a:prstGeom prst="rect">
            <a:avLst/>
          </a:prstGeom>
          <a:ln w="38100">
            <a:solidFill>
              <a:srgbClr val="CF90C8"/>
            </a:solidFill>
          </a:ln>
        </p:spPr>
      </p:pic>
      <p:pic>
        <p:nvPicPr>
          <p:cNvPr id="5" name="Picture 4">
            <a:extLst>
              <a:ext uri="{FF2B5EF4-FFF2-40B4-BE49-F238E27FC236}">
                <a16:creationId xmlns:a16="http://schemas.microsoft.com/office/drawing/2014/main" id="{C5F86171-30F9-9944-A3D3-EE80768224B0}"/>
              </a:ext>
            </a:extLst>
          </p:cNvPr>
          <p:cNvPicPr>
            <a:picLocks noChangeAspect="1"/>
          </p:cNvPicPr>
          <p:nvPr/>
        </p:nvPicPr>
        <p:blipFill>
          <a:blip r:embed="rId4"/>
          <a:stretch>
            <a:fillRect/>
          </a:stretch>
        </p:blipFill>
        <p:spPr>
          <a:xfrm>
            <a:off x="8343135" y="157517"/>
            <a:ext cx="659016" cy="785138"/>
          </a:xfrm>
          <a:prstGeom prst="rect">
            <a:avLst/>
          </a:prstGeom>
          <a:ln w="31750">
            <a:solidFill>
              <a:schemeClr val="tx1"/>
            </a:solidFill>
          </a:ln>
        </p:spPr>
      </p:pic>
      <p:sp>
        <p:nvSpPr>
          <p:cNvPr id="6" name="TextBox 5">
            <a:extLst>
              <a:ext uri="{FF2B5EF4-FFF2-40B4-BE49-F238E27FC236}">
                <a16:creationId xmlns:a16="http://schemas.microsoft.com/office/drawing/2014/main" id="{E516583C-7B6D-324F-9165-2AAE1A03D251}"/>
              </a:ext>
            </a:extLst>
          </p:cNvPr>
          <p:cNvSpPr txBox="1"/>
          <p:nvPr/>
        </p:nvSpPr>
        <p:spPr>
          <a:xfrm>
            <a:off x="7010400" y="1066800"/>
            <a:ext cx="1752600" cy="369332"/>
          </a:xfrm>
          <a:prstGeom prst="rect">
            <a:avLst/>
          </a:prstGeom>
          <a:noFill/>
          <a:ln>
            <a:solidFill>
              <a:schemeClr val="tx1"/>
            </a:solidFill>
          </a:ln>
        </p:spPr>
        <p:txBody>
          <a:bodyPr wrap="square" rtlCol="0">
            <a:spAutoFit/>
          </a:bodyPr>
          <a:lstStyle/>
          <a:p>
            <a:pPr algn="ctr"/>
            <a:r>
              <a:rPr lang="en-US" b="1" dirty="0">
                <a:solidFill>
                  <a:srgbClr val="C00000"/>
                </a:solidFill>
              </a:rPr>
              <a:t>20 minutes</a:t>
            </a:r>
          </a:p>
        </p:txBody>
      </p:sp>
    </p:spTree>
    <p:extLst>
      <p:ext uri="{BB962C8B-B14F-4D97-AF65-F5344CB8AC3E}">
        <p14:creationId xmlns:p14="http://schemas.microsoft.com/office/powerpoint/2010/main" val="233590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30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30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3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294FA-FC43-E149-8C59-2A9AE55D0DD9}"/>
              </a:ext>
            </a:extLst>
          </p:cNvPr>
          <p:cNvSpPr>
            <a:spLocks noGrp="1"/>
          </p:cNvSpPr>
          <p:nvPr>
            <p:ph type="title"/>
          </p:nvPr>
        </p:nvSpPr>
        <p:spPr/>
        <p:txBody>
          <a:bodyPr/>
          <a:lstStyle/>
          <a:p>
            <a:r>
              <a:rPr lang="en-US" sz="4000" dirty="0"/>
              <a:t>The Power of the Collective</a:t>
            </a:r>
          </a:p>
        </p:txBody>
      </p:sp>
      <p:sp>
        <p:nvSpPr>
          <p:cNvPr id="3" name="Content Placeholder 2">
            <a:extLst>
              <a:ext uri="{FF2B5EF4-FFF2-40B4-BE49-F238E27FC236}">
                <a16:creationId xmlns:a16="http://schemas.microsoft.com/office/drawing/2014/main" id="{AC4D29B1-9201-8B4C-840A-06E1BDA33344}"/>
              </a:ext>
            </a:extLst>
          </p:cNvPr>
          <p:cNvSpPr>
            <a:spLocks noGrp="1"/>
          </p:cNvSpPr>
          <p:nvPr>
            <p:ph idx="1"/>
          </p:nvPr>
        </p:nvSpPr>
        <p:spPr>
          <a:xfrm>
            <a:off x="838200" y="1854198"/>
            <a:ext cx="8686800" cy="993775"/>
          </a:xfrm>
        </p:spPr>
        <p:txBody>
          <a:bodyPr/>
          <a:lstStyle/>
          <a:p>
            <a:pPr marL="0" indent="0">
              <a:buNone/>
            </a:pPr>
            <a:r>
              <a:rPr lang="en-US" sz="3600" dirty="0">
                <a:solidFill>
                  <a:srgbClr val="0070C0"/>
                </a:solidFill>
              </a:rPr>
              <a:t>“Chat Monitor” </a:t>
            </a:r>
            <a:r>
              <a:rPr lang="en-US" sz="3600" dirty="0"/>
              <a:t>– Each time we Stamp the Chat, allow one minute for #s to populate. Find 2 entries that resonate with you. Share them with the group and make space for a brief discussion. </a:t>
            </a:r>
          </a:p>
        </p:txBody>
      </p:sp>
      <p:sp>
        <p:nvSpPr>
          <p:cNvPr id="4" name="Content Placeholder 2">
            <a:extLst>
              <a:ext uri="{FF2B5EF4-FFF2-40B4-BE49-F238E27FC236}">
                <a16:creationId xmlns:a16="http://schemas.microsoft.com/office/drawing/2014/main" id="{D0125986-ED93-204E-BB85-0F577C97DE0C}"/>
              </a:ext>
            </a:extLst>
          </p:cNvPr>
          <p:cNvSpPr txBox="1">
            <a:spLocks/>
          </p:cNvSpPr>
          <p:nvPr/>
        </p:nvSpPr>
        <p:spPr bwMode="auto">
          <a:xfrm>
            <a:off x="1038225" y="4082260"/>
            <a:ext cx="828675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US" sz="3600" dirty="0">
              <a:solidFill>
                <a:srgbClr val="0070C0"/>
              </a:solidFill>
            </a:endParaRPr>
          </a:p>
          <a:p>
            <a:pPr marL="0" indent="0">
              <a:buFont typeface="Arial" panose="020B0604020202020204" pitchFamily="34" charset="0"/>
              <a:buNone/>
            </a:pPr>
            <a:r>
              <a:rPr lang="en-US" sz="3600" dirty="0">
                <a:solidFill>
                  <a:srgbClr val="0070C0"/>
                </a:solidFill>
              </a:rPr>
              <a:t>“Quote Illuminator” </a:t>
            </a:r>
            <a:r>
              <a:rPr lang="en-US" sz="3600" dirty="0"/>
              <a:t>– Read session quotes aloud as they appear on the screen and make space for a brief discussion. </a:t>
            </a:r>
          </a:p>
        </p:txBody>
      </p:sp>
      <p:pic>
        <p:nvPicPr>
          <p:cNvPr id="9" name="Picture 8">
            <a:extLst>
              <a:ext uri="{FF2B5EF4-FFF2-40B4-BE49-F238E27FC236}">
                <a16:creationId xmlns:a16="http://schemas.microsoft.com/office/drawing/2014/main" id="{FEA4BE54-0BB5-AB4D-88E0-70AD279A2744}"/>
              </a:ext>
            </a:extLst>
          </p:cNvPr>
          <p:cNvPicPr>
            <a:picLocks noChangeAspect="1"/>
          </p:cNvPicPr>
          <p:nvPr/>
        </p:nvPicPr>
        <p:blipFill>
          <a:blip r:embed="rId2"/>
          <a:stretch>
            <a:fillRect/>
          </a:stretch>
        </p:blipFill>
        <p:spPr>
          <a:xfrm>
            <a:off x="72788" y="1905000"/>
            <a:ext cx="838200" cy="838200"/>
          </a:xfrm>
          <a:prstGeom prst="rect">
            <a:avLst/>
          </a:prstGeom>
          <a:ln>
            <a:solidFill>
              <a:schemeClr val="tx1"/>
            </a:solidFill>
          </a:ln>
        </p:spPr>
      </p:pic>
      <p:pic>
        <p:nvPicPr>
          <p:cNvPr id="11" name="Picture 10">
            <a:extLst>
              <a:ext uri="{FF2B5EF4-FFF2-40B4-BE49-F238E27FC236}">
                <a16:creationId xmlns:a16="http://schemas.microsoft.com/office/drawing/2014/main" id="{39C9EABA-3D00-B04D-9AB6-224E221BC84C}"/>
              </a:ext>
            </a:extLst>
          </p:cNvPr>
          <p:cNvPicPr>
            <a:picLocks noChangeAspect="1"/>
          </p:cNvPicPr>
          <p:nvPr/>
        </p:nvPicPr>
        <p:blipFill>
          <a:blip r:embed="rId3"/>
          <a:stretch>
            <a:fillRect/>
          </a:stretch>
        </p:blipFill>
        <p:spPr>
          <a:xfrm>
            <a:off x="203200" y="4582559"/>
            <a:ext cx="850900" cy="774700"/>
          </a:xfrm>
          <a:prstGeom prst="rect">
            <a:avLst/>
          </a:prstGeom>
          <a:ln>
            <a:solidFill>
              <a:schemeClr val="accent6">
                <a:lumMod val="75000"/>
              </a:schemeClr>
            </a:solidFill>
          </a:ln>
        </p:spPr>
      </p:pic>
    </p:spTree>
    <p:extLst>
      <p:ext uri="{BB962C8B-B14F-4D97-AF65-F5344CB8AC3E}">
        <p14:creationId xmlns:p14="http://schemas.microsoft.com/office/powerpoint/2010/main" val="133769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8A8A-1158-7747-8BA6-4E0B86CD70F3}"/>
              </a:ext>
            </a:extLst>
          </p:cNvPr>
          <p:cNvSpPr>
            <a:spLocks noGrp="1"/>
          </p:cNvSpPr>
          <p:nvPr>
            <p:ph type="title"/>
          </p:nvPr>
        </p:nvSpPr>
        <p:spPr>
          <a:xfrm>
            <a:off x="628650" y="365125"/>
            <a:ext cx="7886700" cy="1325563"/>
          </a:xfrm>
        </p:spPr>
        <p:txBody>
          <a:bodyPr/>
          <a:lstStyle/>
          <a:p>
            <a:r>
              <a:rPr lang="en-US" dirty="0">
                <a:latin typeface="Avenir Book" panose="02000503020000020003" pitchFamily="2" charset="0"/>
              </a:rPr>
              <a:t>Who’s in the Room? </a:t>
            </a:r>
          </a:p>
        </p:txBody>
      </p:sp>
      <p:sp>
        <p:nvSpPr>
          <p:cNvPr id="3" name="Content Placeholder 2">
            <a:extLst>
              <a:ext uri="{FF2B5EF4-FFF2-40B4-BE49-F238E27FC236}">
                <a16:creationId xmlns:a16="http://schemas.microsoft.com/office/drawing/2014/main" id="{209EBE78-4299-FB41-8E7B-97862D67D727}"/>
              </a:ext>
            </a:extLst>
          </p:cNvPr>
          <p:cNvSpPr>
            <a:spLocks noGrp="1"/>
          </p:cNvSpPr>
          <p:nvPr>
            <p:ph idx="1"/>
          </p:nvPr>
        </p:nvSpPr>
        <p:spPr>
          <a:xfrm>
            <a:off x="128587" y="3400425"/>
            <a:ext cx="8991600" cy="841375"/>
          </a:xfrm>
        </p:spPr>
        <p:txBody>
          <a:bodyPr/>
          <a:lstStyle/>
          <a:p>
            <a:pPr marL="0" indent="0" algn="ctr">
              <a:buNone/>
            </a:pPr>
            <a:r>
              <a:rPr lang="en-US" sz="3000" dirty="0">
                <a:latin typeface="Avenir Book" panose="02000503020000020003" pitchFamily="2" charset="0"/>
                <a:ea typeface="Palatino" pitchFamily="2" charset="77"/>
                <a:cs typeface="Lucida Grande" panose="020B0600040502020204" pitchFamily="34" charset="0"/>
              </a:rPr>
              <a:t>Please type your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first and last name</a:t>
            </a:r>
            <a:r>
              <a:rPr lang="en-US" sz="3000" dirty="0">
                <a:latin typeface="Avenir Book" panose="02000503020000020003" pitchFamily="2" charset="0"/>
                <a:ea typeface="Palatino" pitchFamily="2" charset="77"/>
                <a:cs typeface="Lucida Grande" panose="020B0600040502020204" pitchFamily="34" charset="0"/>
              </a:rPr>
              <a:t>,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role/title </a:t>
            </a:r>
            <a:r>
              <a:rPr lang="en-US" sz="3000" dirty="0">
                <a:latin typeface="Avenir Book" panose="02000503020000020003" pitchFamily="2" charset="0"/>
                <a:ea typeface="Palatino" pitchFamily="2" charset="77"/>
                <a:cs typeface="Lucida Grande" panose="020B0600040502020204" pitchFamily="34" charset="0"/>
              </a:rPr>
              <a:t>and </a:t>
            </a:r>
            <a:r>
              <a:rPr lang="en-US" sz="3000" i="1" dirty="0">
                <a:solidFill>
                  <a:srgbClr val="0070C0"/>
                </a:solidFill>
                <a:latin typeface="Avenir Book" panose="02000503020000020003" pitchFamily="2" charset="0"/>
                <a:ea typeface="Palatino" pitchFamily="2" charset="77"/>
                <a:cs typeface="Lucida Grande" panose="020B0600040502020204" pitchFamily="34" charset="0"/>
              </a:rPr>
              <a:t>school</a:t>
            </a:r>
            <a:r>
              <a:rPr lang="en-US" sz="3000" dirty="0">
                <a:latin typeface="Avenir Book" panose="02000503020000020003" pitchFamily="2" charset="0"/>
                <a:ea typeface="Palatino" pitchFamily="2" charset="77"/>
                <a:cs typeface="Lucida Grande" panose="020B0600040502020204" pitchFamily="34" charset="0"/>
              </a:rPr>
              <a:t> in the chat.</a:t>
            </a:r>
          </a:p>
          <a:p>
            <a:pPr marL="0" indent="0">
              <a:buNone/>
            </a:pPr>
            <a:endParaRPr lang="en-US" sz="3200" dirty="0"/>
          </a:p>
        </p:txBody>
      </p:sp>
      <p:pic>
        <p:nvPicPr>
          <p:cNvPr id="4" name="Picture 3">
            <a:extLst>
              <a:ext uri="{FF2B5EF4-FFF2-40B4-BE49-F238E27FC236}">
                <a16:creationId xmlns:a16="http://schemas.microsoft.com/office/drawing/2014/main" id="{471A53E3-8FC0-9440-B815-A3415F6A8D39}"/>
              </a:ext>
            </a:extLst>
          </p:cNvPr>
          <p:cNvPicPr>
            <a:picLocks noChangeAspect="1"/>
          </p:cNvPicPr>
          <p:nvPr/>
        </p:nvPicPr>
        <p:blipFill>
          <a:blip r:embed="rId2"/>
          <a:stretch>
            <a:fillRect/>
          </a:stretch>
        </p:blipFill>
        <p:spPr>
          <a:xfrm rot="845507">
            <a:off x="4751526" y="663150"/>
            <a:ext cx="3857728" cy="1325563"/>
          </a:xfrm>
          <a:prstGeom prst="rect">
            <a:avLst/>
          </a:prstGeom>
          <a:ln w="28575">
            <a:solidFill>
              <a:srgbClr val="0070C0"/>
            </a:solidFill>
          </a:ln>
        </p:spPr>
      </p:pic>
    </p:spTree>
    <p:extLst>
      <p:ext uri="{BB962C8B-B14F-4D97-AF65-F5344CB8AC3E}">
        <p14:creationId xmlns:p14="http://schemas.microsoft.com/office/powerpoint/2010/main" val="4267401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Box 5">
            <a:extLst>
              <a:ext uri="{FF2B5EF4-FFF2-40B4-BE49-F238E27FC236}">
                <a16:creationId xmlns:a16="http://schemas.microsoft.com/office/drawing/2014/main" id="{0E4CFFCD-C7DB-204F-9AED-817ABB8B648F}"/>
              </a:ext>
            </a:extLst>
          </p:cNvPr>
          <p:cNvSpPr txBox="1">
            <a:spLocks noChangeArrowheads="1"/>
          </p:cNvSpPr>
          <p:nvPr/>
        </p:nvSpPr>
        <p:spPr bwMode="auto">
          <a:xfrm>
            <a:off x="696913" y="2307779"/>
            <a:ext cx="777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dirty="0">
                <a:latin typeface="Avenir Book" panose="02000503020000020003" pitchFamily="2" charset="0"/>
                <a:sym typeface="Lucida Grande" panose="020B0600040502020204" pitchFamily="34" charset="0"/>
              </a:rPr>
              <a:t>Let’s </a:t>
            </a:r>
            <a:r>
              <a:rPr lang="en-US" altLang="en-US" sz="3600" dirty="0">
                <a:solidFill>
                  <a:srgbClr val="0070C0"/>
                </a:solidFill>
                <a:latin typeface="Avenir Book" panose="02000503020000020003" pitchFamily="2" charset="0"/>
                <a:sym typeface="Lucida Grande" panose="020B0600040502020204" pitchFamily="34" charset="0"/>
              </a:rPr>
              <a:t>check</a:t>
            </a:r>
            <a:r>
              <a:rPr lang="en-US" altLang="en-US" sz="3600" dirty="0">
                <a:latin typeface="Avenir Book" panose="02000503020000020003" pitchFamily="2" charset="0"/>
                <a:sym typeface="Lucida Grande" panose="020B0600040502020204" pitchFamily="34" charset="0"/>
              </a:rPr>
              <a:t> on one another. </a:t>
            </a:r>
            <a:endParaRPr lang="en-US" altLang="en-US" sz="3600" dirty="0">
              <a:solidFill>
                <a:srgbClr val="FFFFFF"/>
              </a:solidFill>
              <a:latin typeface="Avenir Book" panose="02000503020000020003" pitchFamily="2" charset="0"/>
              <a:sym typeface="Lucida Grande" panose="020B0600040502020204" pitchFamily="34" charset="0"/>
            </a:endParaRPr>
          </a:p>
        </p:txBody>
      </p:sp>
      <p:sp>
        <p:nvSpPr>
          <p:cNvPr id="102404" name="TextBox 10">
            <a:extLst>
              <a:ext uri="{FF2B5EF4-FFF2-40B4-BE49-F238E27FC236}">
                <a16:creationId xmlns:a16="http://schemas.microsoft.com/office/drawing/2014/main" id="{840092A3-2333-C443-ADE4-4657C37D6741}"/>
              </a:ext>
            </a:extLst>
          </p:cNvPr>
          <p:cNvSpPr txBox="1">
            <a:spLocks noChangeArrowheads="1"/>
          </p:cNvSpPr>
          <p:nvPr/>
        </p:nvSpPr>
        <p:spPr bwMode="auto">
          <a:xfrm>
            <a:off x="1905000" y="3497263"/>
            <a:ext cx="3581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a:solidFill>
                  <a:srgbClr val="FFFFFF"/>
                </a:solidFill>
                <a:latin typeface="Lucida Grande" panose="020B0600040502020204" pitchFamily="34" charset="0"/>
                <a:sym typeface="Lucida Grande" panose="020B0600040502020204" pitchFamily="34" charset="0"/>
              </a:rPr>
              <a:t>nuatc.org</a:t>
            </a:r>
          </a:p>
        </p:txBody>
      </p:sp>
      <p:sp>
        <p:nvSpPr>
          <p:cNvPr id="2" name="TextBox 1">
            <a:extLst>
              <a:ext uri="{FF2B5EF4-FFF2-40B4-BE49-F238E27FC236}">
                <a16:creationId xmlns:a16="http://schemas.microsoft.com/office/drawing/2014/main" id="{460E0707-AD83-464D-AB0B-B63051BFF2AB}"/>
              </a:ext>
            </a:extLst>
          </p:cNvPr>
          <p:cNvSpPr txBox="1">
            <a:spLocks noChangeArrowheads="1"/>
          </p:cNvSpPr>
          <p:nvPr/>
        </p:nvSpPr>
        <p:spPr bwMode="auto">
          <a:xfrm>
            <a:off x="11113" y="914636"/>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600" dirty="0">
                <a:latin typeface="Avenir Book" panose="02000503020000020003" pitchFamily="2" charset="0"/>
              </a:rPr>
              <a:t>Let’s </a:t>
            </a:r>
            <a:r>
              <a:rPr lang="en-US" altLang="en-US" sz="3600" dirty="0">
                <a:solidFill>
                  <a:srgbClr val="0070C0"/>
                </a:solidFill>
                <a:latin typeface="Avenir Book" panose="02000503020000020003" pitchFamily="2" charset="0"/>
              </a:rPr>
              <a:t>be here</a:t>
            </a:r>
            <a:r>
              <a:rPr lang="en-US" altLang="en-US" sz="3600" dirty="0">
                <a:latin typeface="Avenir Book" panose="02000503020000020003" pitchFamily="2" charset="0"/>
              </a:rPr>
              <a:t> for each other. </a:t>
            </a:r>
          </a:p>
        </p:txBody>
      </p:sp>
      <p:pic>
        <p:nvPicPr>
          <p:cNvPr id="8" name="Picture 7">
            <a:extLst>
              <a:ext uri="{FF2B5EF4-FFF2-40B4-BE49-F238E27FC236}">
                <a16:creationId xmlns:a16="http://schemas.microsoft.com/office/drawing/2014/main" id="{3034C4A5-6E45-2648-84CF-7215EE7A7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78B6926-375A-D842-B13D-486A598C5649}"/>
              </a:ext>
            </a:extLst>
          </p:cNvPr>
          <p:cNvSpPr txBox="1">
            <a:spLocks noChangeArrowheads="1"/>
          </p:cNvSpPr>
          <p:nvPr/>
        </p:nvSpPr>
        <p:spPr bwMode="auto">
          <a:xfrm>
            <a:off x="519953" y="3700922"/>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dirty="0">
                <a:latin typeface="Avenir Book" panose="02000503020000020003" pitchFamily="2" charset="0"/>
                <a:sym typeface="Lucida Grande" panose="020B0600040502020204" pitchFamily="34" charset="0"/>
              </a:rPr>
              <a:t>Let’s remember to </a:t>
            </a:r>
            <a:r>
              <a:rPr lang="en-US" altLang="en-US" sz="3600" dirty="0">
                <a:solidFill>
                  <a:srgbClr val="0070C0"/>
                </a:solidFill>
                <a:latin typeface="Avenir Book" panose="02000503020000020003" pitchFamily="2" charset="0"/>
                <a:sym typeface="Lucida Grande" panose="020B0600040502020204" pitchFamily="34" charset="0"/>
              </a:rPr>
              <a:t>care </a:t>
            </a:r>
            <a:r>
              <a:rPr lang="en-US" altLang="en-US" sz="3600" dirty="0">
                <a:latin typeface="Avenir Book" panose="02000503020000020003" pitchFamily="2" charset="0"/>
                <a:sym typeface="Lucida Grande" panose="020B0600040502020204" pitchFamily="34" charset="0"/>
              </a:rPr>
              <a:t>for ourselves! </a:t>
            </a:r>
            <a:endParaRPr lang="en-US" altLang="en-US" sz="3600" dirty="0">
              <a:solidFill>
                <a:srgbClr val="FFFFFF"/>
              </a:solidFill>
              <a:latin typeface="Avenir Book" panose="02000503020000020003" pitchFamily="2" charset="0"/>
              <a:sym typeface="Lucida Grande" panose="020B0600040502020204" pitchFamily="34" charset="0"/>
            </a:endParaRPr>
          </a:p>
        </p:txBody>
      </p:sp>
      <p:pic>
        <p:nvPicPr>
          <p:cNvPr id="7" name="Picture 6">
            <a:extLst>
              <a:ext uri="{FF2B5EF4-FFF2-40B4-BE49-F238E27FC236}">
                <a16:creationId xmlns:a16="http://schemas.microsoft.com/office/drawing/2014/main" id="{FF69AE6F-96A7-F448-A595-8D2BBF9CCFE7}"/>
              </a:ext>
            </a:extLst>
          </p:cNvPr>
          <p:cNvPicPr>
            <a:picLocks noChangeAspect="1"/>
          </p:cNvPicPr>
          <p:nvPr/>
        </p:nvPicPr>
        <p:blipFill>
          <a:blip r:embed="rId3"/>
          <a:stretch>
            <a:fillRect/>
          </a:stretch>
        </p:blipFill>
        <p:spPr>
          <a:xfrm>
            <a:off x="7086600" y="4556571"/>
            <a:ext cx="1621979" cy="1621979"/>
          </a:xfrm>
          <a:prstGeom prst="rect">
            <a:avLst/>
          </a:prstGeom>
        </p:spPr>
      </p:pic>
    </p:spTree>
    <p:extLst>
      <p:ext uri="{BB962C8B-B14F-4D97-AF65-F5344CB8AC3E}">
        <p14:creationId xmlns:p14="http://schemas.microsoft.com/office/powerpoint/2010/main" val="14824067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03"/>
                                        </p:tgtEl>
                                        <p:attrNameLst>
                                          <p:attrName>style.visibility</p:attrName>
                                        </p:attrNameLst>
                                      </p:cBhvr>
                                      <p:to>
                                        <p:strVal val="visible"/>
                                      </p:to>
                                    </p:set>
                                    <p:anim calcmode="lin" valueType="num">
                                      <p:cBhvr additive="base">
                                        <p:cTn id="13" dur="500" fill="hold"/>
                                        <p:tgtEl>
                                          <p:spTgt spid="102403"/>
                                        </p:tgtEl>
                                        <p:attrNameLst>
                                          <p:attrName>ppt_x</p:attrName>
                                        </p:attrNameLst>
                                      </p:cBhvr>
                                      <p:tavLst>
                                        <p:tav tm="0">
                                          <p:val>
                                            <p:strVal val="#ppt_x"/>
                                          </p:val>
                                        </p:tav>
                                        <p:tav tm="100000">
                                          <p:val>
                                            <p:strVal val="#ppt_x"/>
                                          </p:val>
                                        </p:tav>
                                      </p:tavLst>
                                    </p:anim>
                                    <p:anim calcmode="lin" valueType="num">
                                      <p:cBhvr additive="base">
                                        <p:cTn id="14" dur="500" fill="hold"/>
                                        <p:tgtEl>
                                          <p:spTgt spid="10240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extBox 10">
            <a:extLst>
              <a:ext uri="{FF2B5EF4-FFF2-40B4-BE49-F238E27FC236}">
                <a16:creationId xmlns:a16="http://schemas.microsoft.com/office/drawing/2014/main" id="{840092A3-2333-C443-ADE4-4657C37D6741}"/>
              </a:ext>
            </a:extLst>
          </p:cNvPr>
          <p:cNvSpPr txBox="1">
            <a:spLocks noChangeArrowheads="1"/>
          </p:cNvSpPr>
          <p:nvPr/>
        </p:nvSpPr>
        <p:spPr bwMode="auto">
          <a:xfrm>
            <a:off x="1905000" y="3497263"/>
            <a:ext cx="3581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a:solidFill>
                  <a:srgbClr val="FFFFFF"/>
                </a:solidFill>
                <a:latin typeface="Lucida Grande" panose="020B0600040502020204" pitchFamily="34" charset="0"/>
                <a:sym typeface="Lucida Grande" panose="020B0600040502020204" pitchFamily="34" charset="0"/>
              </a:rPr>
              <a:t>nuatc.org</a:t>
            </a:r>
          </a:p>
        </p:txBody>
      </p:sp>
      <p:sp>
        <p:nvSpPr>
          <p:cNvPr id="2" name="TextBox 1">
            <a:extLst>
              <a:ext uri="{FF2B5EF4-FFF2-40B4-BE49-F238E27FC236}">
                <a16:creationId xmlns:a16="http://schemas.microsoft.com/office/drawing/2014/main" id="{460E0707-AD83-464D-AB0B-B63051BFF2AB}"/>
              </a:ext>
            </a:extLst>
          </p:cNvPr>
          <p:cNvSpPr txBox="1">
            <a:spLocks noChangeArrowheads="1"/>
          </p:cNvSpPr>
          <p:nvPr/>
        </p:nvSpPr>
        <p:spPr bwMode="auto">
          <a:xfrm>
            <a:off x="695325" y="2637541"/>
            <a:ext cx="7753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800" dirty="0">
                <a:latin typeface="Avenir Book" panose="02000503020000020003" pitchFamily="2" charset="0"/>
              </a:rPr>
              <a:t>Access the link to the </a:t>
            </a:r>
            <a:r>
              <a:rPr lang="en-US" altLang="en-US" sz="2800" dirty="0">
                <a:solidFill>
                  <a:srgbClr val="0070C0"/>
                </a:solidFill>
                <a:latin typeface="Avenir Book" panose="02000503020000020003" pitchFamily="2" charset="0"/>
              </a:rPr>
              <a:t>Google Form </a:t>
            </a:r>
            <a:r>
              <a:rPr lang="en-US" altLang="en-US" sz="2800" dirty="0">
                <a:latin typeface="Avenir Book" panose="02000503020000020003" pitchFamily="2" charset="0"/>
              </a:rPr>
              <a:t>in the chat.</a:t>
            </a:r>
          </a:p>
        </p:txBody>
      </p:sp>
      <p:pic>
        <p:nvPicPr>
          <p:cNvPr id="8" name="Picture 7">
            <a:extLst>
              <a:ext uri="{FF2B5EF4-FFF2-40B4-BE49-F238E27FC236}">
                <a16:creationId xmlns:a16="http://schemas.microsoft.com/office/drawing/2014/main" id="{3034C4A5-6E45-2648-84CF-7215EE7A7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0FF0D78-18AD-0045-98F4-CC7AC157C388}"/>
              </a:ext>
            </a:extLst>
          </p:cNvPr>
          <p:cNvSpPr txBox="1">
            <a:spLocks noChangeArrowheads="1"/>
          </p:cNvSpPr>
          <p:nvPr/>
        </p:nvSpPr>
        <p:spPr bwMode="auto">
          <a:xfrm>
            <a:off x="679403" y="1206762"/>
            <a:ext cx="77533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000" dirty="0">
                <a:latin typeface="Avenir Book" panose="02000503020000020003" pitchFamily="2" charset="0"/>
              </a:rPr>
              <a:t>Final Reflection</a:t>
            </a:r>
          </a:p>
        </p:txBody>
      </p:sp>
    </p:spTree>
    <p:extLst>
      <p:ext uri="{BB962C8B-B14F-4D97-AF65-F5344CB8AC3E}">
        <p14:creationId xmlns:p14="http://schemas.microsoft.com/office/powerpoint/2010/main" val="336463438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3000" fill="hold"/>
                                        <p:tgtEl>
                                          <p:spTgt spid="2"/>
                                        </p:tgtEl>
                                        <p:attrNameLst>
                                          <p:attrName>ppt_x</p:attrName>
                                        </p:attrNameLst>
                                      </p:cBhvr>
                                      <p:tavLst>
                                        <p:tav tm="0">
                                          <p:val>
                                            <p:strVal val="0-#ppt_w/2"/>
                                          </p:val>
                                        </p:tav>
                                        <p:tav tm="100000">
                                          <p:val>
                                            <p:strVal val="#ppt_x"/>
                                          </p:val>
                                        </p:tav>
                                      </p:tavLst>
                                    </p:anim>
                                    <p:anim calcmode="lin" valueType="num">
                                      <p:cBhvr additive="base">
                                        <p:cTn id="14"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Box 5">
            <a:extLst>
              <a:ext uri="{FF2B5EF4-FFF2-40B4-BE49-F238E27FC236}">
                <a16:creationId xmlns:a16="http://schemas.microsoft.com/office/drawing/2014/main" id="{0E4CFFCD-C7DB-204F-9AED-817ABB8B648F}"/>
              </a:ext>
            </a:extLst>
          </p:cNvPr>
          <p:cNvSpPr txBox="1">
            <a:spLocks noChangeArrowheads="1"/>
          </p:cNvSpPr>
          <p:nvPr/>
        </p:nvSpPr>
        <p:spPr bwMode="auto">
          <a:xfrm>
            <a:off x="1828800" y="2578100"/>
            <a:ext cx="7772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a:solidFill>
                  <a:srgbClr val="FFFFFF"/>
                </a:solidFill>
                <a:latin typeface="Lucida Grande" panose="020B0600040502020204" pitchFamily="34" charset="0"/>
                <a:sym typeface="Lucida Grande" panose="020B0600040502020204" pitchFamily="34" charset="0"/>
              </a:rPr>
              <a:t>yjackson.poc@gmail.com</a:t>
            </a:r>
          </a:p>
        </p:txBody>
      </p:sp>
      <p:sp>
        <p:nvSpPr>
          <p:cNvPr id="102404" name="TextBox 10">
            <a:extLst>
              <a:ext uri="{FF2B5EF4-FFF2-40B4-BE49-F238E27FC236}">
                <a16:creationId xmlns:a16="http://schemas.microsoft.com/office/drawing/2014/main" id="{840092A3-2333-C443-ADE4-4657C37D6741}"/>
              </a:ext>
            </a:extLst>
          </p:cNvPr>
          <p:cNvSpPr txBox="1">
            <a:spLocks noChangeArrowheads="1"/>
          </p:cNvSpPr>
          <p:nvPr/>
        </p:nvSpPr>
        <p:spPr bwMode="auto">
          <a:xfrm>
            <a:off x="1905000" y="3497263"/>
            <a:ext cx="3581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a:solidFill>
                  <a:srgbClr val="FFFFFF"/>
                </a:solidFill>
                <a:latin typeface="Lucida Grande" panose="020B0600040502020204" pitchFamily="34" charset="0"/>
                <a:sym typeface="Lucida Grande" panose="020B0600040502020204" pitchFamily="34" charset="0"/>
              </a:rPr>
              <a:t>nuatc.org</a:t>
            </a:r>
          </a:p>
        </p:txBody>
      </p:sp>
      <p:sp>
        <p:nvSpPr>
          <p:cNvPr id="2" name="TextBox 1">
            <a:extLst>
              <a:ext uri="{FF2B5EF4-FFF2-40B4-BE49-F238E27FC236}">
                <a16:creationId xmlns:a16="http://schemas.microsoft.com/office/drawing/2014/main" id="{460E0707-AD83-464D-AB0B-B63051BFF2AB}"/>
              </a:ext>
            </a:extLst>
          </p:cNvPr>
          <p:cNvSpPr txBox="1">
            <a:spLocks noChangeArrowheads="1"/>
          </p:cNvSpPr>
          <p:nvPr/>
        </p:nvSpPr>
        <p:spPr bwMode="auto">
          <a:xfrm>
            <a:off x="695325" y="2637541"/>
            <a:ext cx="7753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7200" dirty="0">
                <a:latin typeface="Avenir Book" panose="02000503020000020003" pitchFamily="2" charset="0"/>
              </a:rPr>
              <a:t>Thank you, Osseo! </a:t>
            </a:r>
          </a:p>
        </p:txBody>
      </p:sp>
      <p:pic>
        <p:nvPicPr>
          <p:cNvPr id="8" name="Picture 7">
            <a:extLst>
              <a:ext uri="{FF2B5EF4-FFF2-40B4-BE49-F238E27FC236}">
                <a16:creationId xmlns:a16="http://schemas.microsoft.com/office/drawing/2014/main" id="{3034C4A5-6E45-2648-84CF-7215EE7A7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65680B6-BFE2-1742-911D-065CE92255BC}"/>
              </a:ext>
            </a:extLst>
          </p:cNvPr>
          <p:cNvSpPr txBox="1"/>
          <p:nvPr/>
        </p:nvSpPr>
        <p:spPr>
          <a:xfrm>
            <a:off x="171450" y="4114800"/>
            <a:ext cx="8896350" cy="461665"/>
          </a:xfrm>
          <a:prstGeom prst="rect">
            <a:avLst/>
          </a:prstGeom>
          <a:noFill/>
        </p:spPr>
        <p:txBody>
          <a:bodyPr wrap="square" rtlCol="0">
            <a:spAutoFit/>
          </a:bodyPr>
          <a:lstStyle/>
          <a:p>
            <a:pPr algn="ctr"/>
            <a:r>
              <a:rPr lang="en-US" sz="2400" dirty="0"/>
              <a:t>Upcoming Forum Dates:  March 13</a:t>
            </a:r>
            <a:r>
              <a:rPr lang="en-US" sz="2400" baseline="30000" dirty="0"/>
              <a:t>th</a:t>
            </a:r>
            <a:r>
              <a:rPr lang="en-US" sz="2400" dirty="0"/>
              <a:t>,  April 17th</a:t>
            </a:r>
          </a:p>
        </p:txBody>
      </p:sp>
    </p:spTree>
    <p:extLst>
      <p:ext uri="{BB962C8B-B14F-4D97-AF65-F5344CB8AC3E}">
        <p14:creationId xmlns:p14="http://schemas.microsoft.com/office/powerpoint/2010/main" val="40692349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1A5-4ADD-2E4D-AC0E-016F1767D20A}"/>
              </a:ext>
            </a:extLst>
          </p:cNvPr>
          <p:cNvSpPr>
            <a:spLocks noGrp="1"/>
          </p:cNvSpPr>
          <p:nvPr>
            <p:ph type="title"/>
          </p:nvPr>
        </p:nvSpPr>
        <p:spPr>
          <a:xfrm>
            <a:off x="277117" y="1756064"/>
            <a:ext cx="2848337" cy="3345872"/>
          </a:xfrm>
        </p:spPr>
        <p:txBody>
          <a:bodyPr>
            <a:normAutofit/>
          </a:bodyPr>
          <a:lstStyle/>
          <a:p>
            <a:r>
              <a:rPr lang="en-US" dirty="0">
                <a:solidFill>
                  <a:srgbClr val="FFFFFF"/>
                </a:solidFill>
                <a:latin typeface="Palatino" pitchFamily="2" charset="77"/>
                <a:ea typeface="Palatino" pitchFamily="2" charset="77"/>
              </a:rPr>
              <a:t>Introductions</a:t>
            </a:r>
          </a:p>
        </p:txBody>
      </p:sp>
      <p:sp>
        <p:nvSpPr>
          <p:cNvPr id="3" name="Content Placeholder 2">
            <a:extLst>
              <a:ext uri="{FF2B5EF4-FFF2-40B4-BE49-F238E27FC236}">
                <a16:creationId xmlns:a16="http://schemas.microsoft.com/office/drawing/2014/main" id="{698528EA-4D4E-5B44-9513-1479D32D4028}"/>
              </a:ext>
            </a:extLst>
          </p:cNvPr>
          <p:cNvSpPr>
            <a:spLocks noGrp="1"/>
          </p:cNvSpPr>
          <p:nvPr>
            <p:ph idx="1"/>
          </p:nvPr>
        </p:nvSpPr>
        <p:spPr>
          <a:xfrm>
            <a:off x="457200" y="334818"/>
            <a:ext cx="8534400" cy="1222664"/>
          </a:xfrm>
        </p:spPr>
        <p:txBody>
          <a:bodyPr anchor="ctr">
            <a:normAutofit/>
          </a:bodyPr>
          <a:lstStyle/>
          <a:p>
            <a:pPr marL="0" indent="0" algn="ctr">
              <a:buNone/>
            </a:pPr>
            <a:r>
              <a:rPr lang="en-US" sz="4800" dirty="0">
                <a:latin typeface="Avenir Book" panose="02000503020000020003" pitchFamily="2" charset="0"/>
                <a:ea typeface="Palatino" pitchFamily="2" charset="77"/>
              </a:rPr>
              <a:t>Passing The Power </a:t>
            </a:r>
          </a:p>
        </p:txBody>
      </p:sp>
      <p:pic>
        <p:nvPicPr>
          <p:cNvPr id="7" name="Picture 6">
            <a:extLst>
              <a:ext uri="{FF2B5EF4-FFF2-40B4-BE49-F238E27FC236}">
                <a16:creationId xmlns:a16="http://schemas.microsoft.com/office/drawing/2014/main" id="{63DB197A-1319-7B46-97C8-5DB7DF604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71E0DA3-DAA5-9C49-97CF-E3CF2145654B}"/>
              </a:ext>
            </a:extLst>
          </p:cNvPr>
          <p:cNvSpPr txBox="1"/>
          <p:nvPr/>
        </p:nvSpPr>
        <p:spPr>
          <a:xfrm>
            <a:off x="685800" y="1557482"/>
            <a:ext cx="8153400" cy="1754326"/>
          </a:xfrm>
          <a:prstGeom prst="rect">
            <a:avLst/>
          </a:prstGeom>
          <a:noFill/>
        </p:spPr>
        <p:txBody>
          <a:bodyPr wrap="square" rtlCol="0">
            <a:spAutoFit/>
          </a:bodyPr>
          <a:lstStyle/>
          <a:p>
            <a:r>
              <a:rPr lang="en-US" sz="3600" dirty="0"/>
              <a:t>When you see the word </a:t>
            </a:r>
            <a:r>
              <a:rPr lang="en-US" sz="3600" i="1" dirty="0">
                <a:solidFill>
                  <a:srgbClr val="0070C0"/>
                </a:solidFill>
              </a:rPr>
              <a:t>“Switch!” </a:t>
            </a:r>
            <a:r>
              <a:rPr lang="en-US" sz="3600" dirty="0"/>
              <a:t>on the screen, pass the power to someone in the group to take your place.  </a:t>
            </a:r>
          </a:p>
        </p:txBody>
      </p:sp>
      <p:pic>
        <p:nvPicPr>
          <p:cNvPr id="6" name="Picture 5">
            <a:extLst>
              <a:ext uri="{FF2B5EF4-FFF2-40B4-BE49-F238E27FC236}">
                <a16:creationId xmlns:a16="http://schemas.microsoft.com/office/drawing/2014/main" id="{6FF6B0ED-C43C-7645-BB5D-6FD66D5A6C68}"/>
              </a:ext>
            </a:extLst>
          </p:cNvPr>
          <p:cNvPicPr>
            <a:picLocks noChangeAspect="1"/>
          </p:cNvPicPr>
          <p:nvPr/>
        </p:nvPicPr>
        <p:blipFill>
          <a:blip r:embed="rId3"/>
          <a:stretch>
            <a:fillRect/>
          </a:stretch>
        </p:blipFill>
        <p:spPr>
          <a:xfrm>
            <a:off x="8008996" y="634249"/>
            <a:ext cx="838200" cy="838200"/>
          </a:xfrm>
          <a:prstGeom prst="rect">
            <a:avLst/>
          </a:prstGeom>
          <a:ln>
            <a:solidFill>
              <a:schemeClr val="tx1"/>
            </a:solidFill>
          </a:ln>
        </p:spPr>
      </p:pic>
      <p:pic>
        <p:nvPicPr>
          <p:cNvPr id="8" name="Picture 7">
            <a:extLst>
              <a:ext uri="{FF2B5EF4-FFF2-40B4-BE49-F238E27FC236}">
                <a16:creationId xmlns:a16="http://schemas.microsoft.com/office/drawing/2014/main" id="{A7F9D898-67E7-CD4C-A23F-5ECB1E08832C}"/>
              </a:ext>
            </a:extLst>
          </p:cNvPr>
          <p:cNvPicPr>
            <a:picLocks noChangeAspect="1"/>
          </p:cNvPicPr>
          <p:nvPr/>
        </p:nvPicPr>
        <p:blipFill>
          <a:blip r:embed="rId4"/>
          <a:stretch>
            <a:fillRect/>
          </a:stretch>
        </p:blipFill>
        <p:spPr>
          <a:xfrm>
            <a:off x="8139408" y="3311808"/>
            <a:ext cx="850900" cy="774700"/>
          </a:xfrm>
          <a:prstGeom prst="rect">
            <a:avLst/>
          </a:prstGeom>
          <a:ln>
            <a:solidFill>
              <a:schemeClr val="accent6">
                <a:lumMod val="75000"/>
              </a:schemeClr>
            </a:solidFill>
          </a:ln>
        </p:spPr>
      </p:pic>
    </p:spTree>
    <p:extLst>
      <p:ext uri="{BB962C8B-B14F-4D97-AF65-F5344CB8AC3E}">
        <p14:creationId xmlns:p14="http://schemas.microsoft.com/office/powerpoint/2010/main" val="2232990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0383-E09A-2E40-8841-45831865B98E}"/>
              </a:ext>
            </a:extLst>
          </p:cNvPr>
          <p:cNvSpPr>
            <a:spLocks noGrp="1"/>
          </p:cNvSpPr>
          <p:nvPr>
            <p:ph type="title"/>
          </p:nvPr>
        </p:nvSpPr>
        <p:spPr>
          <a:xfrm>
            <a:off x="891533" y="419831"/>
            <a:ext cx="3727035" cy="1325563"/>
          </a:xfrm>
        </p:spPr>
        <p:txBody>
          <a:bodyPr/>
          <a:lstStyle/>
          <a:p>
            <a:pPr algn="ctr"/>
            <a:r>
              <a:rPr lang="en-US" dirty="0">
                <a:latin typeface="Avenir Book" panose="02000503020000020003" pitchFamily="2" charset="0"/>
                <a:ea typeface="Palatino" pitchFamily="2" charset="77"/>
              </a:rPr>
              <a:t>Today’s Flow</a:t>
            </a:r>
          </a:p>
        </p:txBody>
      </p:sp>
      <p:sp>
        <p:nvSpPr>
          <p:cNvPr id="5" name="TextBox 4">
            <a:extLst>
              <a:ext uri="{FF2B5EF4-FFF2-40B4-BE49-F238E27FC236}">
                <a16:creationId xmlns:a16="http://schemas.microsoft.com/office/drawing/2014/main" id="{2A7A6DA4-E2A3-3240-A2F8-D663AAFC4B4E}"/>
              </a:ext>
            </a:extLst>
          </p:cNvPr>
          <p:cNvSpPr txBox="1"/>
          <p:nvPr/>
        </p:nvSpPr>
        <p:spPr>
          <a:xfrm>
            <a:off x="651452" y="1536175"/>
            <a:ext cx="1558347" cy="2031325"/>
          </a:xfrm>
          <a:prstGeom prst="rect">
            <a:avLst/>
          </a:prstGeom>
          <a:noFill/>
          <a:ln>
            <a:solidFill>
              <a:schemeClr val="tx1"/>
            </a:solidFill>
          </a:ln>
        </p:spPr>
        <p:txBody>
          <a:bodyPr wrap="square" rtlCol="0" anchor="ctr">
            <a:spAutoFit/>
          </a:bodyPr>
          <a:lstStyle/>
          <a:p>
            <a:pPr algn="ctr"/>
            <a:endParaRPr lang="en-US" b="1" dirty="0">
              <a:latin typeface="Palatino" pitchFamily="2" charset="77"/>
              <a:ea typeface="Palatino" pitchFamily="2" charset="77"/>
            </a:endParaRPr>
          </a:p>
          <a:p>
            <a:pPr algn="ctr"/>
            <a:r>
              <a:rPr lang="en-US" b="1" dirty="0">
                <a:latin typeface="Avenir Book" panose="02000503020000020003" pitchFamily="2" charset="0"/>
                <a:ea typeface="Palatino" pitchFamily="2" charset="77"/>
              </a:rPr>
              <a:t>Introductions</a:t>
            </a:r>
          </a:p>
          <a:p>
            <a:pPr algn="ctr"/>
            <a:r>
              <a:rPr lang="en-US" b="1" dirty="0">
                <a:latin typeface="Avenir Book" panose="02000503020000020003" pitchFamily="2" charset="0"/>
                <a:ea typeface="Palatino" pitchFamily="2" charset="77"/>
              </a:rPr>
              <a:t>&amp;</a:t>
            </a:r>
          </a:p>
          <a:p>
            <a:pPr algn="ctr"/>
            <a:r>
              <a:rPr lang="en-US" b="1" dirty="0">
                <a:latin typeface="Avenir Book" panose="02000503020000020003" pitchFamily="2" charset="0"/>
                <a:ea typeface="Palatino" pitchFamily="2" charset="77"/>
              </a:rPr>
              <a:t>Overview</a:t>
            </a: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p:txBody>
      </p:sp>
      <p:sp>
        <p:nvSpPr>
          <p:cNvPr id="6" name="TextBox 5">
            <a:extLst>
              <a:ext uri="{FF2B5EF4-FFF2-40B4-BE49-F238E27FC236}">
                <a16:creationId xmlns:a16="http://schemas.microsoft.com/office/drawing/2014/main" id="{81667B04-3A82-0E42-9843-414730E43CAC}"/>
              </a:ext>
            </a:extLst>
          </p:cNvPr>
          <p:cNvSpPr txBox="1"/>
          <p:nvPr/>
        </p:nvSpPr>
        <p:spPr>
          <a:xfrm>
            <a:off x="2359680" y="1532998"/>
            <a:ext cx="1678919" cy="2031325"/>
          </a:xfrm>
          <a:prstGeom prst="rect">
            <a:avLst/>
          </a:prstGeom>
          <a:noFill/>
          <a:ln>
            <a:solidFill>
              <a:schemeClr val="tx1"/>
            </a:solidFill>
          </a:ln>
        </p:spPr>
        <p:txBody>
          <a:bodyPr wrap="square" rtlCol="0">
            <a:spAutoFit/>
          </a:bodyPr>
          <a:lstStyle/>
          <a:p>
            <a:pPr algn="ctr"/>
            <a:endParaRPr lang="en-US" b="1" dirty="0">
              <a:latin typeface="Palatino" pitchFamily="2" charset="77"/>
              <a:ea typeface="Palatino" pitchFamily="2" charset="77"/>
            </a:endParaRPr>
          </a:p>
          <a:p>
            <a:pPr algn="ctr"/>
            <a:r>
              <a:rPr lang="en-US" b="1" dirty="0">
                <a:latin typeface="Avenir Book" panose="02000503020000020003" pitchFamily="2" charset="0"/>
                <a:ea typeface="Palatino" pitchFamily="2" charset="77"/>
              </a:rPr>
              <a:t>Preserving </a:t>
            </a:r>
          </a:p>
          <a:p>
            <a:pPr algn="ctr"/>
            <a:r>
              <a:rPr lang="en-US" b="1" dirty="0">
                <a:latin typeface="Avenir Book" panose="02000503020000020003" pitchFamily="2" charset="0"/>
                <a:ea typeface="Palatino" pitchFamily="2" charset="77"/>
              </a:rPr>
              <a:t>Our </a:t>
            </a:r>
          </a:p>
          <a:p>
            <a:pPr algn="ctr"/>
            <a:r>
              <a:rPr lang="en-US" b="1" dirty="0">
                <a:latin typeface="Avenir Book" panose="02000503020000020003" pitchFamily="2" charset="0"/>
                <a:ea typeface="Palatino" pitchFamily="2" charset="77"/>
              </a:rPr>
              <a:t>Peace</a:t>
            </a:r>
          </a:p>
          <a:p>
            <a:pPr algn="ctr"/>
            <a:endParaRPr lang="en-US" b="1" dirty="0">
              <a:latin typeface="Avenir Book" panose="02000503020000020003" pitchFamily="2" charset="0"/>
              <a:ea typeface="Palatino" pitchFamily="2" charset="77"/>
            </a:endParaRPr>
          </a:p>
          <a:p>
            <a:pPr algn="ctr"/>
            <a:endParaRPr lang="en-US" b="1" dirty="0">
              <a:latin typeface="Avenir Book" panose="02000503020000020003" pitchFamily="2" charset="0"/>
              <a:ea typeface="Palatino" pitchFamily="2" charset="77"/>
            </a:endParaRPr>
          </a:p>
          <a:p>
            <a:pPr algn="ctr"/>
            <a:endParaRPr lang="en-US" b="1" dirty="0">
              <a:latin typeface="Avenir Book" panose="02000503020000020003" pitchFamily="2" charset="0"/>
              <a:ea typeface="Palatino" pitchFamily="2" charset="77"/>
            </a:endParaRPr>
          </a:p>
        </p:txBody>
      </p:sp>
      <p:sp>
        <p:nvSpPr>
          <p:cNvPr id="7" name="TextBox 6">
            <a:extLst>
              <a:ext uri="{FF2B5EF4-FFF2-40B4-BE49-F238E27FC236}">
                <a16:creationId xmlns:a16="http://schemas.microsoft.com/office/drawing/2014/main" id="{06D58000-67DD-0B4E-9BC8-F4A1752BE329}"/>
              </a:ext>
            </a:extLst>
          </p:cNvPr>
          <p:cNvSpPr txBox="1"/>
          <p:nvPr/>
        </p:nvSpPr>
        <p:spPr>
          <a:xfrm>
            <a:off x="4255193" y="1529776"/>
            <a:ext cx="1678918" cy="2031325"/>
          </a:xfrm>
          <a:prstGeom prst="rect">
            <a:avLst/>
          </a:prstGeom>
          <a:noFill/>
          <a:ln>
            <a:solidFill>
              <a:schemeClr val="tx1"/>
            </a:solidFill>
          </a:ln>
        </p:spPr>
        <p:txBody>
          <a:bodyPr wrap="square" rtlCol="0">
            <a:spAutoFit/>
          </a:bodyPr>
          <a:lstStyle/>
          <a:p>
            <a:pPr algn="ctr"/>
            <a:endParaRPr lang="en-US" b="1" dirty="0">
              <a:latin typeface="Palatino" pitchFamily="2" charset="77"/>
              <a:ea typeface="Palatino" pitchFamily="2" charset="77"/>
            </a:endParaRPr>
          </a:p>
          <a:p>
            <a:pPr algn="ctr"/>
            <a:r>
              <a:rPr lang="en-US" b="1" dirty="0">
                <a:latin typeface="Avenir Book" panose="02000503020000020003" pitchFamily="2" charset="0"/>
                <a:ea typeface="Palatino" pitchFamily="2" charset="77"/>
              </a:rPr>
              <a:t>Surrounding </a:t>
            </a:r>
          </a:p>
          <a:p>
            <a:pPr algn="ctr"/>
            <a:r>
              <a:rPr lang="en-US" b="1" dirty="0">
                <a:latin typeface="Avenir Book" panose="02000503020000020003" pitchFamily="2" charset="0"/>
                <a:ea typeface="Palatino" pitchFamily="2" charset="77"/>
              </a:rPr>
              <a:t>Our </a:t>
            </a:r>
          </a:p>
          <a:p>
            <a:pPr algn="ctr"/>
            <a:r>
              <a:rPr lang="en-US" b="1" dirty="0">
                <a:latin typeface="Avenir Book" panose="02000503020000020003" pitchFamily="2" charset="0"/>
                <a:ea typeface="Palatino" pitchFamily="2" charset="77"/>
              </a:rPr>
              <a:t>Students</a:t>
            </a: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p:txBody>
      </p:sp>
      <p:sp>
        <p:nvSpPr>
          <p:cNvPr id="9" name="TextBox 8">
            <a:extLst>
              <a:ext uri="{FF2B5EF4-FFF2-40B4-BE49-F238E27FC236}">
                <a16:creationId xmlns:a16="http://schemas.microsoft.com/office/drawing/2014/main" id="{D0F19DF2-07D4-FF4C-BBA7-76443E4C1D0C}"/>
              </a:ext>
            </a:extLst>
          </p:cNvPr>
          <p:cNvSpPr txBox="1"/>
          <p:nvPr/>
        </p:nvSpPr>
        <p:spPr>
          <a:xfrm>
            <a:off x="6276702" y="1529776"/>
            <a:ext cx="1678917" cy="2031325"/>
          </a:xfrm>
          <a:prstGeom prst="rect">
            <a:avLst/>
          </a:prstGeom>
          <a:noFill/>
          <a:ln>
            <a:solidFill>
              <a:schemeClr val="tx1"/>
            </a:solidFill>
          </a:ln>
        </p:spPr>
        <p:txBody>
          <a:bodyPr wrap="square" rtlCol="0">
            <a:spAutoFit/>
          </a:bodyPr>
          <a:lstStyle/>
          <a:p>
            <a:pPr algn="ctr"/>
            <a:endParaRPr lang="en-US" b="1" dirty="0">
              <a:latin typeface="Palatino" pitchFamily="2" charset="77"/>
              <a:ea typeface="Palatino" pitchFamily="2" charset="77"/>
            </a:endParaRPr>
          </a:p>
          <a:p>
            <a:pPr algn="ctr"/>
            <a:r>
              <a:rPr lang="en-US" b="1" dirty="0">
                <a:latin typeface="Avenir Book" panose="02000503020000020003" pitchFamily="2" charset="0"/>
                <a:ea typeface="Palatino" pitchFamily="2" charset="77"/>
              </a:rPr>
              <a:t>Lifting </a:t>
            </a:r>
          </a:p>
          <a:p>
            <a:pPr algn="ctr"/>
            <a:r>
              <a:rPr lang="en-US" b="1" dirty="0">
                <a:latin typeface="Avenir Book" panose="02000503020000020003" pitchFamily="2" charset="0"/>
                <a:ea typeface="Palatino" pitchFamily="2" charset="77"/>
              </a:rPr>
              <a:t>All </a:t>
            </a:r>
          </a:p>
          <a:p>
            <a:pPr algn="ctr"/>
            <a:r>
              <a:rPr lang="en-US" b="1" dirty="0">
                <a:latin typeface="Avenir Book" panose="02000503020000020003" pitchFamily="2" charset="0"/>
                <a:ea typeface="Palatino" pitchFamily="2" charset="77"/>
              </a:rPr>
              <a:t>Voices</a:t>
            </a: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p:txBody>
      </p:sp>
      <p:sp>
        <p:nvSpPr>
          <p:cNvPr id="10" name="TextBox 9">
            <a:extLst>
              <a:ext uri="{FF2B5EF4-FFF2-40B4-BE49-F238E27FC236}">
                <a16:creationId xmlns:a16="http://schemas.microsoft.com/office/drawing/2014/main" id="{5AC34375-6C6B-6842-A6BC-457F753057D6}"/>
              </a:ext>
            </a:extLst>
          </p:cNvPr>
          <p:cNvSpPr txBox="1"/>
          <p:nvPr/>
        </p:nvSpPr>
        <p:spPr>
          <a:xfrm>
            <a:off x="624924" y="4215132"/>
            <a:ext cx="1656772" cy="2031325"/>
          </a:xfrm>
          <a:prstGeom prst="rect">
            <a:avLst/>
          </a:prstGeom>
          <a:noFill/>
          <a:ln>
            <a:solidFill>
              <a:schemeClr val="tx1"/>
            </a:solidFill>
          </a:ln>
        </p:spPr>
        <p:txBody>
          <a:bodyPr wrap="square" rtlCol="0">
            <a:spAutoFit/>
          </a:bodyPr>
          <a:lstStyle/>
          <a:p>
            <a:pPr algn="ctr"/>
            <a:endParaRPr lang="en-US" b="1" dirty="0">
              <a:latin typeface="Palatino" pitchFamily="2" charset="77"/>
              <a:ea typeface="Palatino" pitchFamily="2" charset="77"/>
            </a:endParaRPr>
          </a:p>
          <a:p>
            <a:pPr algn="ctr"/>
            <a:r>
              <a:rPr lang="en-US" b="1" dirty="0">
                <a:latin typeface="Avenir Book" panose="02000503020000020003" pitchFamily="2" charset="0"/>
                <a:ea typeface="Palatino" pitchFamily="2" charset="77"/>
              </a:rPr>
              <a:t>Next Steps</a:t>
            </a: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a:p>
            <a:pPr algn="ctr"/>
            <a:endParaRPr lang="en-US" b="1" dirty="0">
              <a:latin typeface="Palatino" pitchFamily="2" charset="77"/>
              <a:ea typeface="Palatino" pitchFamily="2" charset="77"/>
            </a:endParaRPr>
          </a:p>
        </p:txBody>
      </p:sp>
      <p:sp>
        <p:nvSpPr>
          <p:cNvPr id="11" name="Right Arrow 10">
            <a:extLst>
              <a:ext uri="{FF2B5EF4-FFF2-40B4-BE49-F238E27FC236}">
                <a16:creationId xmlns:a16="http://schemas.microsoft.com/office/drawing/2014/main" id="{335FB6BE-E2C7-8B49-9CD6-B26E6A600BCF}"/>
              </a:ext>
            </a:extLst>
          </p:cNvPr>
          <p:cNvSpPr/>
          <p:nvPr/>
        </p:nvSpPr>
        <p:spPr>
          <a:xfrm>
            <a:off x="2209799" y="2406939"/>
            <a:ext cx="243923" cy="1575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2920259F-5D35-1E43-99B7-8F0239821DB7}"/>
              </a:ext>
            </a:extLst>
          </p:cNvPr>
          <p:cNvSpPr/>
          <p:nvPr/>
        </p:nvSpPr>
        <p:spPr>
          <a:xfrm>
            <a:off x="4055997" y="2443067"/>
            <a:ext cx="199196" cy="14678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70514CE8-3072-BA4D-AFE3-D6D5F94965BD}"/>
              </a:ext>
            </a:extLst>
          </p:cNvPr>
          <p:cNvSpPr/>
          <p:nvPr/>
        </p:nvSpPr>
        <p:spPr>
          <a:xfrm>
            <a:off x="5969368" y="2466663"/>
            <a:ext cx="265454" cy="1575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a:extLst>
              <a:ext uri="{FF2B5EF4-FFF2-40B4-BE49-F238E27FC236}">
                <a16:creationId xmlns:a16="http://schemas.microsoft.com/office/drawing/2014/main" id="{72106E9E-5CC5-FA43-8A03-EF3292DBA50E}"/>
              </a:ext>
            </a:extLst>
          </p:cNvPr>
          <p:cNvSpPr/>
          <p:nvPr/>
        </p:nvSpPr>
        <p:spPr>
          <a:xfrm>
            <a:off x="135672" y="5073244"/>
            <a:ext cx="482047" cy="1575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a:extLst>
              <a:ext uri="{FF2B5EF4-FFF2-40B4-BE49-F238E27FC236}">
                <a16:creationId xmlns:a16="http://schemas.microsoft.com/office/drawing/2014/main" id="{8B437041-428D-634B-B8D8-0EA791E32458}"/>
              </a:ext>
            </a:extLst>
          </p:cNvPr>
          <p:cNvSpPr/>
          <p:nvPr/>
        </p:nvSpPr>
        <p:spPr>
          <a:xfrm>
            <a:off x="2286000" y="5073246"/>
            <a:ext cx="243924" cy="15754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BF50700-C38B-5144-93E4-CC8F212D4F46}"/>
              </a:ext>
            </a:extLst>
          </p:cNvPr>
          <p:cNvSpPr txBox="1"/>
          <p:nvPr/>
        </p:nvSpPr>
        <p:spPr>
          <a:xfrm>
            <a:off x="2529924" y="4215131"/>
            <a:ext cx="1625671" cy="2031325"/>
          </a:xfrm>
          <a:prstGeom prst="rect">
            <a:avLst/>
          </a:prstGeom>
          <a:noFill/>
          <a:ln>
            <a:solidFill>
              <a:schemeClr val="tx1"/>
            </a:solidFill>
          </a:ln>
        </p:spPr>
        <p:txBody>
          <a:bodyPr wrap="square" rtlCol="0">
            <a:spAutoFit/>
          </a:bodyPr>
          <a:lstStyle/>
          <a:p>
            <a:pPr algn="ctr"/>
            <a:endParaRPr lang="en-US" b="1" dirty="0">
              <a:latin typeface="Palatino" pitchFamily="2" charset="77"/>
              <a:ea typeface="Palatino" pitchFamily="2" charset="77"/>
            </a:endParaRPr>
          </a:p>
          <a:p>
            <a:pPr algn="ctr"/>
            <a:r>
              <a:rPr lang="en-US" b="1" dirty="0">
                <a:latin typeface="Avenir Book" panose="02000503020000020003" pitchFamily="2" charset="0"/>
                <a:ea typeface="Palatino" pitchFamily="2" charset="77"/>
              </a:rPr>
              <a:t>Final </a:t>
            </a:r>
          </a:p>
          <a:p>
            <a:pPr algn="ctr"/>
            <a:r>
              <a:rPr lang="en-US" b="1" dirty="0">
                <a:latin typeface="Avenir Book" panose="02000503020000020003" pitchFamily="2" charset="0"/>
                <a:ea typeface="Palatino" pitchFamily="2" charset="77"/>
              </a:rPr>
              <a:t>Reflection </a:t>
            </a:r>
          </a:p>
          <a:p>
            <a:pPr algn="ctr"/>
            <a:r>
              <a:rPr lang="en-US" b="1" dirty="0">
                <a:latin typeface="Avenir Book" panose="02000503020000020003" pitchFamily="2" charset="0"/>
                <a:ea typeface="Palatino" pitchFamily="2" charset="77"/>
              </a:rPr>
              <a:t>&amp;</a:t>
            </a:r>
          </a:p>
          <a:p>
            <a:pPr algn="ctr"/>
            <a:r>
              <a:rPr lang="en-US" b="1" dirty="0">
                <a:latin typeface="Avenir Book" panose="02000503020000020003" pitchFamily="2" charset="0"/>
                <a:ea typeface="Palatino" pitchFamily="2" charset="77"/>
              </a:rPr>
              <a:t>Feedback</a:t>
            </a:r>
          </a:p>
          <a:p>
            <a:pPr algn="ctr"/>
            <a:endParaRPr lang="en-US" b="1" dirty="0">
              <a:latin typeface="Avenir Book" panose="02000503020000020003" pitchFamily="2" charset="0"/>
              <a:ea typeface="Palatino" pitchFamily="2" charset="77"/>
            </a:endParaRPr>
          </a:p>
          <a:p>
            <a:pPr algn="ctr"/>
            <a:r>
              <a:rPr lang="en-US" b="1" dirty="0">
                <a:latin typeface="Avenir Book" panose="02000503020000020003" pitchFamily="2" charset="0"/>
                <a:ea typeface="Palatino" pitchFamily="2" charset="77"/>
              </a:rPr>
              <a:t> </a:t>
            </a:r>
          </a:p>
        </p:txBody>
      </p:sp>
      <p:sp>
        <p:nvSpPr>
          <p:cNvPr id="21" name="Rectangle 20">
            <a:extLst>
              <a:ext uri="{FF2B5EF4-FFF2-40B4-BE49-F238E27FC236}">
                <a16:creationId xmlns:a16="http://schemas.microsoft.com/office/drawing/2014/main" id="{8A61D12C-5B7B-1347-AFD2-7545E7EF7DCF}"/>
              </a:ext>
            </a:extLst>
          </p:cNvPr>
          <p:cNvSpPr/>
          <p:nvPr/>
        </p:nvSpPr>
        <p:spPr>
          <a:xfrm>
            <a:off x="628650" y="1361597"/>
            <a:ext cx="7884215" cy="1143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a:extLst>
              <a:ext uri="{FF2B5EF4-FFF2-40B4-BE49-F238E27FC236}">
                <a16:creationId xmlns:a16="http://schemas.microsoft.com/office/drawing/2014/main" id="{4C4E1F07-DA54-7446-A34A-226906D8FC5A}"/>
              </a:ext>
            </a:extLst>
          </p:cNvPr>
          <p:cNvSpPr/>
          <p:nvPr/>
        </p:nvSpPr>
        <p:spPr>
          <a:xfrm>
            <a:off x="7996699" y="2485713"/>
            <a:ext cx="482047" cy="15754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898A06D5-375E-4044-B10A-4EA8CE6C384A}"/>
              </a:ext>
            </a:extLst>
          </p:cNvPr>
          <p:cNvSpPr/>
          <p:nvPr/>
        </p:nvSpPr>
        <p:spPr>
          <a:xfrm>
            <a:off x="170263" y="1361597"/>
            <a:ext cx="8342602" cy="5047858"/>
          </a:xfrm>
          <a:custGeom>
            <a:avLst/>
            <a:gdLst>
              <a:gd name="connsiteX0" fmla="*/ 409766 w 7893195"/>
              <a:gd name="connsiteY0" fmla="*/ 0 h 5047858"/>
              <a:gd name="connsiteX1" fmla="*/ 1965611 w 7893195"/>
              <a:gd name="connsiteY1" fmla="*/ 2183642 h 5047858"/>
              <a:gd name="connsiteX2" fmla="*/ 5077301 w 7893195"/>
              <a:gd name="connsiteY2" fmla="*/ 136477 h 5047858"/>
              <a:gd name="connsiteX3" fmla="*/ 7028931 w 7893195"/>
              <a:gd name="connsiteY3" fmla="*/ 2729552 h 5047858"/>
              <a:gd name="connsiteX4" fmla="*/ 4517743 w 7893195"/>
              <a:gd name="connsiteY4" fmla="*/ 2934268 h 5047858"/>
              <a:gd name="connsiteX5" fmla="*/ 3985480 w 7893195"/>
              <a:gd name="connsiteY5" fmla="*/ 4490113 h 5047858"/>
              <a:gd name="connsiteX6" fmla="*/ 1856429 w 7893195"/>
              <a:gd name="connsiteY6" fmla="*/ 3098042 h 5047858"/>
              <a:gd name="connsiteX7" fmla="*/ 232346 w 7893195"/>
              <a:gd name="connsiteY7" fmla="*/ 4954137 h 5047858"/>
              <a:gd name="connsiteX8" fmla="*/ 7165408 w 7893195"/>
              <a:gd name="connsiteY8" fmla="*/ 4708477 h 5047858"/>
              <a:gd name="connsiteX9" fmla="*/ 7342829 w 7893195"/>
              <a:gd name="connsiteY9" fmla="*/ 4148919 h 504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3195" h="5047858">
                <a:moveTo>
                  <a:pt x="409766" y="0"/>
                </a:moveTo>
                <a:cubicBezTo>
                  <a:pt x="798727" y="1080448"/>
                  <a:pt x="1187689" y="2160896"/>
                  <a:pt x="1965611" y="2183642"/>
                </a:cubicBezTo>
                <a:cubicBezTo>
                  <a:pt x="2743533" y="2206388"/>
                  <a:pt x="4233414" y="45492"/>
                  <a:pt x="5077301" y="136477"/>
                </a:cubicBezTo>
                <a:cubicBezTo>
                  <a:pt x="5921188" y="227462"/>
                  <a:pt x="7122191" y="2263254"/>
                  <a:pt x="7028931" y="2729552"/>
                </a:cubicBezTo>
                <a:cubicBezTo>
                  <a:pt x="6935671" y="3195850"/>
                  <a:pt x="5024985" y="2640841"/>
                  <a:pt x="4517743" y="2934268"/>
                </a:cubicBezTo>
                <a:cubicBezTo>
                  <a:pt x="4010501" y="3227695"/>
                  <a:pt x="4429032" y="4462817"/>
                  <a:pt x="3985480" y="4490113"/>
                </a:cubicBezTo>
                <a:cubicBezTo>
                  <a:pt x="3541928" y="4517409"/>
                  <a:pt x="2481951" y="3020705"/>
                  <a:pt x="1856429" y="3098042"/>
                </a:cubicBezTo>
                <a:cubicBezTo>
                  <a:pt x="1230907" y="3175379"/>
                  <a:pt x="-652484" y="4685731"/>
                  <a:pt x="232346" y="4954137"/>
                </a:cubicBezTo>
                <a:cubicBezTo>
                  <a:pt x="1117176" y="5222543"/>
                  <a:pt x="5980328" y="4842680"/>
                  <a:pt x="7165408" y="4708477"/>
                </a:cubicBezTo>
                <a:cubicBezTo>
                  <a:pt x="8350488" y="4574274"/>
                  <a:pt x="7846658" y="4361596"/>
                  <a:pt x="7342829" y="414891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E261AE0-5702-5943-A7A3-300D1898E7CE}"/>
              </a:ext>
            </a:extLst>
          </p:cNvPr>
          <p:cNvSpPr txBox="1"/>
          <p:nvPr/>
        </p:nvSpPr>
        <p:spPr>
          <a:xfrm rot="20704839">
            <a:off x="109956" y="1049017"/>
            <a:ext cx="1294953" cy="369332"/>
          </a:xfrm>
          <a:prstGeom prst="rect">
            <a:avLst/>
          </a:prstGeom>
          <a:solidFill>
            <a:schemeClr val="accent3"/>
          </a:solidFill>
          <a:ln>
            <a:solidFill>
              <a:schemeClr val="tx1"/>
            </a:solidFill>
          </a:ln>
        </p:spPr>
        <p:txBody>
          <a:bodyPr wrap="square" rtlCol="0">
            <a:spAutoFit/>
          </a:bodyPr>
          <a:lstStyle/>
          <a:p>
            <a:pPr algn="ctr"/>
            <a:r>
              <a:rPr lang="en-US" b="1" dirty="0">
                <a:solidFill>
                  <a:srgbClr val="0070C0"/>
                </a:solidFill>
                <a:latin typeface="Papyrus" panose="020B0602040200020303" pitchFamily="34" charset="77"/>
              </a:rPr>
              <a:t>dialogue</a:t>
            </a:r>
          </a:p>
        </p:txBody>
      </p:sp>
      <p:sp>
        <p:nvSpPr>
          <p:cNvPr id="22" name="TextBox 21">
            <a:extLst>
              <a:ext uri="{FF2B5EF4-FFF2-40B4-BE49-F238E27FC236}">
                <a16:creationId xmlns:a16="http://schemas.microsoft.com/office/drawing/2014/main" id="{80C8A0E0-F1CB-3C4A-8975-C8E0E53F1842}"/>
              </a:ext>
            </a:extLst>
          </p:cNvPr>
          <p:cNvSpPr txBox="1"/>
          <p:nvPr/>
        </p:nvSpPr>
        <p:spPr>
          <a:xfrm rot="926721">
            <a:off x="4961019" y="4100561"/>
            <a:ext cx="1294953" cy="369332"/>
          </a:xfrm>
          <a:prstGeom prst="rect">
            <a:avLst/>
          </a:prstGeom>
          <a:solidFill>
            <a:schemeClr val="accent3"/>
          </a:solidFill>
          <a:ln>
            <a:solidFill>
              <a:schemeClr val="tx1"/>
            </a:solidFill>
          </a:ln>
        </p:spPr>
        <p:txBody>
          <a:bodyPr wrap="square" rtlCol="0">
            <a:spAutoFit/>
          </a:bodyPr>
          <a:lstStyle/>
          <a:p>
            <a:pPr algn="ctr"/>
            <a:r>
              <a:rPr lang="en-US" b="1" dirty="0">
                <a:solidFill>
                  <a:srgbClr val="0070C0"/>
                </a:solidFill>
                <a:latin typeface="Papyrus" panose="020B0602040200020303" pitchFamily="34" charset="77"/>
              </a:rPr>
              <a:t>discussion</a:t>
            </a:r>
          </a:p>
        </p:txBody>
      </p:sp>
      <p:sp>
        <p:nvSpPr>
          <p:cNvPr id="23" name="TextBox 22">
            <a:extLst>
              <a:ext uri="{FF2B5EF4-FFF2-40B4-BE49-F238E27FC236}">
                <a16:creationId xmlns:a16="http://schemas.microsoft.com/office/drawing/2014/main" id="{F5AB28FD-3054-E746-A5CD-E31B2595C4D1}"/>
              </a:ext>
            </a:extLst>
          </p:cNvPr>
          <p:cNvSpPr txBox="1"/>
          <p:nvPr/>
        </p:nvSpPr>
        <p:spPr>
          <a:xfrm rot="20571946">
            <a:off x="6908796" y="5310109"/>
            <a:ext cx="1294953" cy="369332"/>
          </a:xfrm>
          <a:prstGeom prst="rect">
            <a:avLst/>
          </a:prstGeom>
          <a:solidFill>
            <a:schemeClr val="accent3"/>
          </a:solidFill>
          <a:ln>
            <a:solidFill>
              <a:schemeClr val="tx1"/>
            </a:solidFill>
          </a:ln>
        </p:spPr>
        <p:txBody>
          <a:bodyPr wrap="square" rtlCol="0">
            <a:spAutoFit/>
          </a:bodyPr>
          <a:lstStyle/>
          <a:p>
            <a:pPr algn="ctr"/>
            <a:r>
              <a:rPr lang="en-US" b="1" dirty="0">
                <a:solidFill>
                  <a:srgbClr val="0070C0"/>
                </a:solidFill>
                <a:latin typeface="Papyrus" panose="020B0602040200020303" pitchFamily="34" charset="77"/>
              </a:rPr>
              <a:t>discourse</a:t>
            </a:r>
          </a:p>
        </p:txBody>
      </p:sp>
    </p:spTree>
    <p:extLst>
      <p:ext uri="{BB962C8B-B14F-4D97-AF65-F5344CB8AC3E}">
        <p14:creationId xmlns:p14="http://schemas.microsoft.com/office/powerpoint/2010/main" val="339113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900BF-DB14-2A4F-A1EF-B3BCFF87B43C}"/>
              </a:ext>
            </a:extLst>
          </p:cNvPr>
          <p:cNvSpPr>
            <a:spLocks noGrp="1"/>
          </p:cNvSpPr>
          <p:nvPr>
            <p:ph type="title"/>
          </p:nvPr>
        </p:nvSpPr>
        <p:spPr>
          <a:xfrm>
            <a:off x="304800" y="2356961"/>
            <a:ext cx="8534400" cy="2073021"/>
          </a:xfrm>
        </p:spPr>
        <p:txBody>
          <a:bodyPr vert="horz" wrap="square" lIns="68580" tIns="34290" rIns="68580" bIns="34290" numCol="1" rtlCol="0" anchor="ctr" anchorCtr="0" compatLnSpc="1">
            <a:prstTxWarp prst="textNoShape">
              <a:avLst/>
            </a:prstTxWarp>
            <a:normAutofit/>
          </a:bodyPr>
          <a:lstStyle/>
          <a:p>
            <a:pPr algn="ctr"/>
            <a:r>
              <a:rPr lang="en-US" sz="4000" dirty="0">
                <a:latin typeface="Avenir Book" panose="02000503020000020003" pitchFamily="2" charset="0"/>
                <a:ea typeface="Palatino" pitchFamily="2" charset="77"/>
              </a:rPr>
              <a:t>Part One: </a:t>
            </a:r>
            <a:r>
              <a:rPr lang="en-US" sz="4000" dirty="0">
                <a:solidFill>
                  <a:srgbClr val="0070C0"/>
                </a:solidFill>
                <a:latin typeface="Avenir Book" panose="02000503020000020003" pitchFamily="2" charset="0"/>
                <a:ea typeface="Palatino" pitchFamily="2" charset="77"/>
              </a:rPr>
              <a:t>Preserving Our Peace</a:t>
            </a:r>
          </a:p>
        </p:txBody>
      </p:sp>
      <p:pic>
        <p:nvPicPr>
          <p:cNvPr id="7" name="Picture 6">
            <a:extLst>
              <a:ext uri="{FF2B5EF4-FFF2-40B4-BE49-F238E27FC236}">
                <a16:creationId xmlns:a16="http://schemas.microsoft.com/office/drawing/2014/main" id="{1D046136-1325-F84D-8471-181FA5297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9100"/>
            <a:ext cx="91551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071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A NPS Adminitrators Session January 6th " id="{4DD1200A-D8DC-FB49-931A-D2DF4F5F7A6B}" vid="{75A9B4B4-7E4C-2E45-8B42-36E3A0C3D8A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TotalTime>
  <Words>2177</Words>
  <Application>Microsoft Macintosh PowerPoint</Application>
  <PresentationFormat>On-screen Show (4:3)</PresentationFormat>
  <Paragraphs>374</Paragraphs>
  <Slides>63</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63</vt:i4>
      </vt:variant>
    </vt:vector>
  </HeadingPairs>
  <TitlesOfParts>
    <vt:vector size="75" baseType="lpstr">
      <vt:lpstr>Arial</vt:lpstr>
      <vt:lpstr>Avenir Book</vt:lpstr>
      <vt:lpstr>Calibri</vt:lpstr>
      <vt:lpstr>Calibri Light</vt:lpstr>
      <vt:lpstr>Century</vt:lpstr>
      <vt:lpstr>Lucida Grande</vt:lpstr>
      <vt:lpstr>Lyon</vt:lpstr>
      <vt:lpstr>Palatino</vt:lpstr>
      <vt:lpstr>Papyrus</vt:lpstr>
      <vt:lpstr>Tahoma</vt:lpstr>
      <vt:lpstr>Wingdings</vt:lpstr>
      <vt:lpstr>Office Theme</vt:lpstr>
      <vt:lpstr>  Signs of Our Times (3 hours; 3 Focus Areas)   </vt:lpstr>
      <vt:lpstr>Today: In 3 Parts</vt:lpstr>
      <vt:lpstr>For the Good of the Group</vt:lpstr>
      <vt:lpstr>Who’s in the Room? </vt:lpstr>
      <vt:lpstr>Type # and then add a word, phrase or statement that expresses  what you are thinking, feeling, connecting to in that moment.</vt:lpstr>
      <vt:lpstr>The Power of the Collective</vt:lpstr>
      <vt:lpstr>Introductions</vt:lpstr>
      <vt:lpstr>Today’s Flow</vt:lpstr>
      <vt:lpstr>Part One: Preserving Our Peace</vt:lpstr>
      <vt:lpstr>Introductions</vt:lpstr>
      <vt:lpstr>Introductions</vt:lpstr>
      <vt:lpstr>Introductions</vt:lpstr>
      <vt:lpstr>@ the Foundation</vt:lpstr>
      <vt:lpstr>PowerPoint Presentation</vt:lpstr>
      <vt:lpstr>PowerPoint Presentation</vt:lpstr>
      <vt:lpstr>On Building Relationships</vt:lpstr>
      <vt:lpstr>Community Builder</vt:lpstr>
      <vt:lpstr>I Know For Sure- The Steps</vt:lpstr>
      <vt:lpstr>I Know For Sure- An Example</vt:lpstr>
      <vt:lpstr>I Know For Sure- The Discussion</vt:lpstr>
      <vt:lpstr>Introductions</vt:lpstr>
      <vt:lpstr>Switch! </vt:lpstr>
      <vt:lpstr>@ the Foundation</vt:lpstr>
      <vt:lpstr>NUA-Why We Do It</vt:lpstr>
      <vt:lpstr>NUA-What We Do</vt:lpstr>
      <vt:lpstr>Introductions</vt:lpstr>
      <vt:lpstr>PowerPoint Presentation</vt:lpstr>
      <vt:lpstr>PowerPoint Presentation</vt:lpstr>
      <vt:lpstr>PowerPoint Presentation</vt:lpstr>
      <vt:lpstr>Meet in Breakout Rooms</vt:lpstr>
      <vt:lpstr>PowerPoint Presentation</vt:lpstr>
      <vt:lpstr>PowerPoint Presentation</vt:lpstr>
      <vt:lpstr>Introductions</vt:lpstr>
      <vt:lpstr>Community Builder </vt:lpstr>
      <vt:lpstr>Who’s Coming With You?</vt:lpstr>
      <vt:lpstr>I am bringing Nelson Mandela because he reminds me to believe in the “power of the collective”.</vt:lpstr>
      <vt:lpstr>Meet in Breakout Rooms</vt:lpstr>
      <vt:lpstr>Introductions</vt:lpstr>
      <vt:lpstr>Part Two: Surrounding Our Students</vt:lpstr>
      <vt:lpstr>PowerPoint Presentation</vt:lpstr>
      <vt:lpstr>Switch! </vt:lpstr>
      <vt:lpstr>Text-Based Discussion Pre-Session Reading </vt:lpstr>
      <vt:lpstr>Powerful Words – The Preparation</vt:lpstr>
      <vt:lpstr>Powerful Words – The Conversation </vt:lpstr>
      <vt:lpstr>PowerPoint Presentation</vt:lpstr>
      <vt:lpstr>Introductions</vt:lpstr>
      <vt:lpstr>Introductions</vt:lpstr>
      <vt:lpstr>Switch! </vt:lpstr>
      <vt:lpstr>View &amp; Capture</vt:lpstr>
      <vt:lpstr>View &amp; Capture Frame</vt:lpstr>
      <vt:lpstr>View and Capture</vt:lpstr>
      <vt:lpstr>View &amp; Capture Frame</vt:lpstr>
      <vt:lpstr>Introductions</vt:lpstr>
      <vt:lpstr>PowerPoint Presentation</vt:lpstr>
      <vt:lpstr>Introductions</vt:lpstr>
      <vt:lpstr>Switch! </vt:lpstr>
      <vt:lpstr>Part Three: Lifting All Voices</vt:lpstr>
      <vt:lpstr>“There is no one easy answer. Not everything works for every student or every teacher or in every classroom. I am not an expert in your classroom or your students (or an expert in anything, actually!). This is not a conversation that needs to or should be relegated to only Social Studies and English Language Arts classrooms.”</vt:lpstr>
      <vt:lpstr>Group Process – Steps Involved</vt:lpstr>
      <vt:lpstr>Who’s in the Room?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Signs of Our Times (3 hours; 3 Focus Areas)   </dc:title>
  <dc:creator>Stefanie Rome</dc:creator>
  <cp:lastModifiedBy>Stefanie Rome</cp:lastModifiedBy>
  <cp:revision>56</cp:revision>
  <dcterms:created xsi:type="dcterms:W3CDTF">2021-01-14T23:10:47Z</dcterms:created>
  <dcterms:modified xsi:type="dcterms:W3CDTF">2021-01-16T18:26:30Z</dcterms:modified>
</cp:coreProperties>
</file>