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7" r:id="rId2"/>
    <p:sldId id="1741" r:id="rId3"/>
    <p:sldId id="471" r:id="rId4"/>
    <p:sldId id="2597" r:id="rId5"/>
    <p:sldId id="499" r:id="rId6"/>
    <p:sldId id="513" r:id="rId7"/>
    <p:sldId id="2617" r:id="rId8"/>
    <p:sldId id="1636" r:id="rId9"/>
    <p:sldId id="1635" r:id="rId10"/>
    <p:sldId id="1634" r:id="rId11"/>
    <p:sldId id="262" r:id="rId12"/>
    <p:sldId id="1632" r:id="rId13"/>
    <p:sldId id="1633" r:id="rId14"/>
    <p:sldId id="2680" r:id="rId15"/>
    <p:sldId id="2716" r:id="rId16"/>
    <p:sldId id="2698" r:id="rId17"/>
    <p:sldId id="560" r:id="rId18"/>
    <p:sldId id="2700" r:id="rId19"/>
    <p:sldId id="2709" r:id="rId20"/>
    <p:sldId id="576" r:id="rId21"/>
    <p:sldId id="561" r:id="rId22"/>
    <p:sldId id="562" r:id="rId23"/>
    <p:sldId id="563" r:id="rId24"/>
    <p:sldId id="564" r:id="rId25"/>
    <p:sldId id="565" r:id="rId26"/>
    <p:sldId id="566" r:id="rId27"/>
    <p:sldId id="567" r:id="rId28"/>
    <p:sldId id="568" r:id="rId29"/>
    <p:sldId id="569" r:id="rId30"/>
    <p:sldId id="570" r:id="rId31"/>
    <p:sldId id="571" r:id="rId32"/>
    <p:sldId id="2482" r:id="rId33"/>
    <p:sldId id="2715" r:id="rId34"/>
    <p:sldId id="2705" r:id="rId35"/>
    <p:sldId id="2695" r:id="rId36"/>
    <p:sldId id="2697" r:id="rId37"/>
    <p:sldId id="2679" r:id="rId38"/>
    <p:sldId id="2721" r:id="rId39"/>
    <p:sldId id="1980" r:id="rId40"/>
    <p:sldId id="588" r:id="rId41"/>
    <p:sldId id="2699" r:id="rId42"/>
    <p:sldId id="2682" r:id="rId43"/>
    <p:sldId id="2685" r:id="rId44"/>
    <p:sldId id="2686" r:id="rId45"/>
    <p:sldId id="2687" r:id="rId46"/>
    <p:sldId id="2723" r:id="rId47"/>
    <p:sldId id="2724" r:id="rId48"/>
    <p:sldId id="2711" r:id="rId49"/>
    <p:sldId id="2714" r:id="rId50"/>
    <p:sldId id="2712" r:id="rId51"/>
    <p:sldId id="2713" r:id="rId52"/>
    <p:sldId id="2689" r:id="rId53"/>
    <p:sldId id="2691" r:id="rId54"/>
    <p:sldId id="2684" r:id="rId55"/>
    <p:sldId id="1938" r:id="rId56"/>
    <p:sldId id="2678" r:id="rId57"/>
    <p:sldId id="2719" r:id="rId58"/>
    <p:sldId id="2720" r:id="rId59"/>
    <p:sldId id="2613" r:id="rId60"/>
    <p:sldId id="2702" r:id="rId61"/>
    <p:sldId id="2722" r:id="rId62"/>
    <p:sldId id="2706" r:id="rId63"/>
    <p:sldId id="1728" r:id="rId64"/>
    <p:sldId id="172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6208"/>
  </p:normalViewPr>
  <p:slideViewPr>
    <p:cSldViewPr snapToGrid="0" snapToObjects="1">
      <p:cViewPr varScale="1">
        <p:scale>
          <a:sx n="115" d="100"/>
          <a:sy n="115" d="100"/>
        </p:scale>
        <p:origin x="232" y="39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982EE-CE3E-434C-81A8-477A5578C509}" type="datetimeFigureOut">
              <a:rPr lang="en-US" smtClean="0"/>
              <a:t>4/17/21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58577-3524-3845-9A03-829ACA531006}" type="slidenum">
              <a:rPr lang="en-US" smtClean="0"/>
              <a:t>‹#›</a:t>
            </a:fld>
            <a:endParaRPr lang="en-US"/>
          </a:p>
        </p:txBody>
      </p:sp>
    </p:spTree>
    <p:extLst>
      <p:ext uri="{BB962C8B-B14F-4D97-AF65-F5344CB8AC3E}">
        <p14:creationId xmlns:p14="http://schemas.microsoft.com/office/powerpoint/2010/main" val="373635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42B7034B-4B63-9743-BF3C-A753D9CBCDEA}"/>
              </a:ext>
            </a:extLst>
          </p:cNvPr>
          <p:cNvSpPr>
            <a:spLocks noGrp="1" noRot="1" noChangeAspect="1" noChangeArrowheads="1"/>
          </p:cNvSpPr>
          <p:nvPr>
            <p:ph type="sldImg"/>
          </p:nvPr>
        </p:nvSpPr>
        <p:spPr>
          <a:solidFill>
            <a:srgbClr val="FFFFFF"/>
          </a:solidFill>
          <a:ln/>
        </p:spPr>
      </p:sp>
      <p:sp>
        <p:nvSpPr>
          <p:cNvPr id="5122" name="Rectangle 2">
            <a:extLst>
              <a:ext uri="{FF2B5EF4-FFF2-40B4-BE49-F238E27FC236}">
                <a16:creationId xmlns:a16="http://schemas.microsoft.com/office/drawing/2014/main" id="{72DA0FD8-2165-D24C-9B02-E02B1DDE9976}"/>
              </a:ext>
            </a:extLst>
          </p:cNvPr>
          <p:cNvSpPr>
            <a:spLocks noGrp="1" noChangeArrowheads="1"/>
          </p:cNvSpPr>
          <p:nvPr>
            <p:ph type="body" idx="1"/>
          </p:nvPr>
        </p:nvSpPr>
        <p:spPr>
          <a:ln/>
        </p:spPr>
        <p:txBody>
          <a:bodyPr/>
          <a:lstStyle/>
          <a:p>
            <a:pPr marL="39688" eaLnBrk="1" hangingPunct="1">
              <a:spcBef>
                <a:spcPts val="413"/>
              </a:spcBef>
              <a:defRPr/>
            </a:pPr>
            <a:endPar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506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DD8CEE07-EE9A-F743-82D0-5025FCF13A0F}" type="slidenum">
              <a:rPr lang="en-US" altLang="x-none" sz="1200">
                <a:solidFill>
                  <a:schemeClr val="tx1"/>
                </a:solidFill>
                <a:latin typeface="Arial" charset="0"/>
              </a:rPr>
              <a:pPr/>
              <a:t>24</a:t>
            </a:fld>
            <a:endParaRPr lang="en-US" altLang="x-none" sz="1200">
              <a:solidFill>
                <a:schemeClr val="tx1"/>
              </a:solidFill>
              <a:latin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	When you have decided on your content and on the basic learning activities, you also need to decide what research references you will include in your seminar. For example, you may mention research as an aside during your presentation, or you may post memorable quotes from researchers, or you may summarize research on a handout. When thinking about this aspect of the seminar, it’s a good idea to cite research from the books the participants have been given.</a:t>
            </a:r>
          </a:p>
          <a:p>
            <a:pPr eaLnBrk="1" hangingPunct="1"/>
            <a:r>
              <a:rPr lang="en-US" altLang="x-none">
                <a:latin typeface="Arial" charset="0"/>
              </a:rPr>
              <a:t>	Also consider how you will connect your seminar to NUA frameworks and concepts, e.g., Culture/Language/Cognition, High Intellectual Performance, The Pedagogy of Confidence, etc. You may at this point want to redesign some of your activities to incorporate more of this material.</a:t>
            </a:r>
          </a:p>
        </p:txBody>
      </p:sp>
    </p:spTree>
    <p:extLst>
      <p:ext uri="{BB962C8B-B14F-4D97-AF65-F5344CB8AC3E}">
        <p14:creationId xmlns:p14="http://schemas.microsoft.com/office/powerpoint/2010/main" val="81565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D7A1D2EA-A13C-2547-B20B-5C84ED48BE0F}" type="slidenum">
              <a:rPr lang="en-US" altLang="x-none" sz="1200">
                <a:solidFill>
                  <a:schemeClr val="tx1"/>
                </a:solidFill>
                <a:latin typeface="Arial" charset="0"/>
              </a:rPr>
              <a:pPr/>
              <a:t>25</a:t>
            </a:fld>
            <a:endParaRPr lang="en-US" altLang="x-none" sz="1200">
              <a:solidFill>
                <a:schemeClr val="tx1"/>
              </a:solidFill>
              <a:latin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After decisions are made about CONTENT and PEDAGOGY, the next step is to start thinking more deliberately about the flow of activities. That is, what you want learners to do first, what to have them do after that, and so on throughout the allotted time.</a:t>
            </a:r>
          </a:p>
        </p:txBody>
      </p:sp>
    </p:spTree>
    <p:extLst>
      <p:ext uri="{BB962C8B-B14F-4D97-AF65-F5344CB8AC3E}">
        <p14:creationId xmlns:p14="http://schemas.microsoft.com/office/powerpoint/2010/main" val="76983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A92AD1AB-1CF3-3E4E-A6A9-4BFA3DBA4BC6}" type="slidenum">
              <a:rPr lang="en-US" altLang="x-none" sz="1200">
                <a:solidFill>
                  <a:schemeClr val="tx1"/>
                </a:solidFill>
                <a:latin typeface="Arial" charset="0"/>
              </a:rPr>
              <a:pPr/>
              <a:t>26</a:t>
            </a:fld>
            <a:endParaRPr lang="en-US" altLang="x-none" sz="1200">
              <a:solidFill>
                <a:schemeClr val="tx1"/>
              </a:solidFill>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Transitions can be simple statements that move participants from one activity to the next, e.g., “Now that you have some questions in mind, let’s read the text to see if we can find some answers.” Or transitions can move from one activity to another while also commenting on the preceding activity, e.g., “Jensen’s book stresses the importance of priming, which is the purpose of the activity we just finished…”  Effective transitions give participants the sense of moving seamlessly from one activity to the next.</a:t>
            </a:r>
          </a:p>
        </p:txBody>
      </p:sp>
    </p:spTree>
    <p:extLst>
      <p:ext uri="{BB962C8B-B14F-4D97-AF65-F5344CB8AC3E}">
        <p14:creationId xmlns:p14="http://schemas.microsoft.com/office/powerpoint/2010/main" val="225364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E189C482-A927-3D48-9611-2ECCCE579019}" type="slidenum">
              <a:rPr lang="en-US" altLang="x-none" sz="1200">
                <a:solidFill>
                  <a:schemeClr val="tx1"/>
                </a:solidFill>
                <a:latin typeface="Arial" charset="0"/>
              </a:rPr>
              <a:pPr/>
              <a:t>27</a:t>
            </a:fld>
            <a:endParaRPr lang="en-US" altLang="x-none" sz="1200">
              <a:solidFill>
                <a:schemeClr val="tx1"/>
              </a:solidFill>
              <a:latin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It’s important to allow several opportunities for reflection during the seminar. Participants can can talk in pairs about what they’ve learned, write in their notebooks, generate a Thinking Map, or engage in other such activities that will help them internalize what they are learning. Reflection activities should be planned carefully and introduced strategically to provide a change of pace as well as time for internalizing.</a:t>
            </a:r>
          </a:p>
        </p:txBody>
      </p:sp>
    </p:spTree>
    <p:extLst>
      <p:ext uri="{BB962C8B-B14F-4D97-AF65-F5344CB8AC3E}">
        <p14:creationId xmlns:p14="http://schemas.microsoft.com/office/powerpoint/2010/main" val="313232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FFCFEC83-5D77-C645-8628-1ADFA9A79679}" type="slidenum">
              <a:rPr lang="en-US" altLang="x-none" sz="1200">
                <a:solidFill>
                  <a:schemeClr val="tx1"/>
                </a:solidFill>
                <a:latin typeface="Arial" charset="0"/>
              </a:rPr>
              <a:pPr/>
              <a:t>28</a:t>
            </a:fld>
            <a:endParaRPr lang="en-US" altLang="x-none" sz="1200">
              <a:solidFill>
                <a:schemeClr val="tx1"/>
              </a:solidFill>
              <a:latin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Assessment can be as simple as a standard evaluation form handed out at the end or may include other forms of evaluation during the seminar or at the end, e.g., learning log entries, self-assessments, Thinking Maps, or quizzes.</a:t>
            </a:r>
          </a:p>
        </p:txBody>
      </p:sp>
    </p:spTree>
    <p:extLst>
      <p:ext uri="{BB962C8B-B14F-4D97-AF65-F5344CB8AC3E}">
        <p14:creationId xmlns:p14="http://schemas.microsoft.com/office/powerpoint/2010/main" val="73663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A82C1C63-B0DC-0A48-BECA-C35C2190C4ED}" type="slidenum">
              <a:rPr lang="en-US" altLang="x-none" sz="1200">
                <a:solidFill>
                  <a:schemeClr val="tx1"/>
                </a:solidFill>
                <a:latin typeface="Arial" charset="0"/>
              </a:rPr>
              <a:pPr/>
              <a:t>29</a:t>
            </a:fld>
            <a:endParaRPr lang="en-US" altLang="x-none" sz="1200">
              <a:solidFill>
                <a:schemeClr val="tx1"/>
              </a:solidFill>
              <a:latin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You may not have any information about your seminar room until you see it the day of the seminar. However, you can give thought to how you want the room to look and what you will have to prepare for the room.</a:t>
            </a:r>
          </a:p>
        </p:txBody>
      </p:sp>
    </p:spTree>
    <p:extLst>
      <p:ext uri="{BB962C8B-B14F-4D97-AF65-F5344CB8AC3E}">
        <p14:creationId xmlns:p14="http://schemas.microsoft.com/office/powerpoint/2010/main" val="288245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latin typeface="Arial" charset="0"/>
            </a:endParaRPr>
          </a:p>
        </p:txBody>
      </p:sp>
      <p:sp>
        <p:nvSpPr>
          <p:cNvPr id="84995" name="Slide Number Placeholder 3"/>
          <p:cNvSpPr>
            <a:spLocks noGrp="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041CA606-922C-F444-A3D3-C61CEFCAB1BB}" type="slidenum">
              <a:rPr lang="en-US" altLang="x-none" sz="1200">
                <a:solidFill>
                  <a:schemeClr val="tx1"/>
                </a:solidFill>
                <a:latin typeface="Arial" charset="0"/>
              </a:rPr>
              <a:pPr/>
              <a:t>30</a:t>
            </a:fld>
            <a:endParaRPr lang="en-US" altLang="x-none" sz="1200">
              <a:solidFill>
                <a:schemeClr val="tx1"/>
              </a:solidFill>
              <a:latin typeface="Arial" charset="0"/>
            </a:endParaRPr>
          </a:p>
        </p:txBody>
      </p:sp>
    </p:spTree>
    <p:extLst>
      <p:ext uri="{BB962C8B-B14F-4D97-AF65-F5344CB8AC3E}">
        <p14:creationId xmlns:p14="http://schemas.microsoft.com/office/powerpoint/2010/main" val="3092787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95BBB84B-A96C-2848-A2CD-76BBD6FE719B}" type="slidenum">
              <a:rPr lang="en-US" altLang="x-none" sz="1200">
                <a:solidFill>
                  <a:schemeClr val="tx1"/>
                </a:solidFill>
                <a:latin typeface="Arial" charset="0"/>
              </a:rPr>
              <a:pPr/>
              <a:t>31</a:t>
            </a:fld>
            <a:endParaRPr lang="en-US" altLang="x-none" sz="1200">
              <a:solidFill>
                <a:schemeClr val="tx1"/>
              </a:solidFill>
              <a:latin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Summary of decisions in a Flow Map</a:t>
            </a:r>
          </a:p>
        </p:txBody>
      </p:sp>
    </p:spTree>
    <p:extLst>
      <p:ext uri="{BB962C8B-B14F-4D97-AF65-F5344CB8AC3E}">
        <p14:creationId xmlns:p14="http://schemas.microsoft.com/office/powerpoint/2010/main" val="222634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47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Pairing: Put numbers</a:t>
            </a:r>
            <a:r>
              <a:rPr lang="en-US" baseline="0" dirty="0"/>
              <a:t> on the back of the CLEAR handout and have the teachers find their partners in the room for the Cultural Pizza activity.</a:t>
            </a:r>
            <a:endParaRPr lang="en-US" dirty="0"/>
          </a:p>
        </p:txBody>
      </p:sp>
    </p:spTree>
    <p:extLst>
      <p:ext uri="{BB962C8B-B14F-4D97-AF65-F5344CB8AC3E}">
        <p14:creationId xmlns:p14="http://schemas.microsoft.com/office/powerpoint/2010/main" val="53746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3608251-272E-4B41-ABB4-9663AAB7AEAA}"/>
              </a:ext>
            </a:extLst>
          </p:cNvPr>
          <p:cNvSpPr>
            <a:spLocks noGrp="1" noRot="1" noChangeAspect="1" noChangeArrowheads="1"/>
          </p:cNvSpPr>
          <p:nvPr>
            <p:ph type="sldImg"/>
          </p:nvPr>
        </p:nvSpPr>
        <p:spPr>
          <a:solidFill>
            <a:srgbClr val="FFFFFF"/>
          </a:solidFill>
          <a:ln/>
        </p:spPr>
      </p:sp>
      <p:sp>
        <p:nvSpPr>
          <p:cNvPr id="21507" name="Rectangle 3">
            <a:extLst>
              <a:ext uri="{FF2B5EF4-FFF2-40B4-BE49-F238E27FC236}">
                <a16:creationId xmlns:a16="http://schemas.microsoft.com/office/drawing/2014/main" id="{F82575E0-8DF3-2D40-8E41-33ED35BCC63C}"/>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658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ceholder 2">
            <a:extLst>
              <a:ext uri="{FF2B5EF4-FFF2-40B4-BE49-F238E27FC236}">
                <a16:creationId xmlns:a16="http://schemas.microsoft.com/office/drawing/2014/main" id="{175F85AC-EDA8-AA46-9D05-BF1A41205220}"/>
              </a:ext>
            </a:extLst>
          </p:cNvPr>
          <p:cNvSpPr>
            <a:spLocks noGrp="1" noRot="1" noChangeAspect="1" noChangeArrowheads="1" noTextEdit="1"/>
          </p:cNvSpPr>
          <p:nvPr>
            <p:ph type="sldImg"/>
          </p:nvPr>
        </p:nvSpPr>
        <p:spPr>
          <a:solidFill>
            <a:srgbClr val="FFFFFF"/>
          </a:solidFill>
          <a:ln/>
        </p:spPr>
      </p:sp>
      <p:sp>
        <p:nvSpPr>
          <p:cNvPr id="23555" name="Placeholder 3">
            <a:extLst>
              <a:ext uri="{FF2B5EF4-FFF2-40B4-BE49-F238E27FC236}">
                <a16:creationId xmlns:a16="http://schemas.microsoft.com/office/drawing/2014/main" id="{D3D9E9AB-D55D-274F-89B6-C258DD2ACA9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5926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052A972E-797C-1C46-93DB-CE945FB70074}" type="slidenum">
              <a:rPr lang="en-US" altLang="x-none" sz="1200">
                <a:solidFill>
                  <a:schemeClr val="tx1"/>
                </a:solidFill>
                <a:latin typeface="Arial" charset="0"/>
              </a:rPr>
              <a:pPr/>
              <a:t>17</a:t>
            </a:fld>
            <a:endParaRPr lang="en-US" altLang="x-none" sz="1200">
              <a:solidFill>
                <a:schemeClr val="tx1"/>
              </a:solidFill>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	This is a revision of a document first used at the COS planning meeting in September 2006. </a:t>
            </a:r>
          </a:p>
          <a:p>
            <a:pPr eaLnBrk="1" hangingPunct="1"/>
            <a:r>
              <a:rPr lang="en-US" altLang="x-none">
                <a:latin typeface="Arial" charset="0"/>
              </a:rPr>
              <a:t>	The intent of the revision is to provide a framework for mentors as they plan their seminars and other activities. The structure allows a range of choices as they make their decisions.</a:t>
            </a:r>
          </a:p>
          <a:p>
            <a:pPr eaLnBrk="1" hangingPunct="1"/>
            <a:r>
              <a:rPr lang="en-US" altLang="x-none">
                <a:latin typeface="Arial" charset="0"/>
              </a:rPr>
              <a:t>	The assumption here is that it’s best to have a lesson-oriented session built around a text of some sort, which might be print, pictorial, and/or video. Such a lesson-oriented session is best planned within a before-during-after framework so that it simulates what teachers might actually do in their classrooms. </a:t>
            </a:r>
          </a:p>
        </p:txBody>
      </p:sp>
    </p:spTree>
    <p:extLst>
      <p:ext uri="{BB962C8B-B14F-4D97-AF65-F5344CB8AC3E}">
        <p14:creationId xmlns:p14="http://schemas.microsoft.com/office/powerpoint/2010/main" val="256412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052A972E-797C-1C46-93DB-CE945FB70074}" type="slidenum">
              <a:rPr lang="en-US" altLang="x-none" sz="1200">
                <a:solidFill>
                  <a:schemeClr val="tx1"/>
                </a:solidFill>
                <a:latin typeface="Arial" charset="0"/>
              </a:rPr>
              <a:pPr/>
              <a:t>19</a:t>
            </a:fld>
            <a:endParaRPr lang="en-US" altLang="x-none" sz="1200">
              <a:solidFill>
                <a:schemeClr val="tx1"/>
              </a:solidFill>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	This is a revision of a document first used at the COS planning meeting in September 2006. </a:t>
            </a:r>
          </a:p>
          <a:p>
            <a:pPr eaLnBrk="1" hangingPunct="1"/>
            <a:r>
              <a:rPr lang="en-US" altLang="x-none">
                <a:latin typeface="Arial" charset="0"/>
              </a:rPr>
              <a:t>	The intent of the revision is to provide a framework for mentors as they plan their seminars and other activities. The structure allows a range of choices as they make their decisions.</a:t>
            </a:r>
          </a:p>
          <a:p>
            <a:pPr eaLnBrk="1" hangingPunct="1"/>
            <a:r>
              <a:rPr lang="en-US" altLang="x-none">
                <a:latin typeface="Arial" charset="0"/>
              </a:rPr>
              <a:t>	The assumption here is that it’s best to have a lesson-oriented session built around a text of some sort, which might be print, pictorial, and/or video. Such a lesson-oriented session is best planned within a before-during-after framework so that it simulates what teachers might actually do in their classrooms. </a:t>
            </a:r>
          </a:p>
        </p:txBody>
      </p:sp>
    </p:spTree>
    <p:extLst>
      <p:ext uri="{BB962C8B-B14F-4D97-AF65-F5344CB8AC3E}">
        <p14:creationId xmlns:p14="http://schemas.microsoft.com/office/powerpoint/2010/main" val="386494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257102FA-6F30-8D46-9EAD-2DE37F4BBA3A}" type="slidenum">
              <a:rPr lang="en-US" altLang="x-none" sz="1200">
                <a:solidFill>
                  <a:schemeClr val="tx1"/>
                </a:solidFill>
                <a:latin typeface="Arial" charset="0"/>
              </a:rPr>
              <a:pPr/>
              <a:t>21</a:t>
            </a:fld>
            <a:endParaRPr lang="en-US" altLang="x-none" sz="1200">
              <a:solidFill>
                <a:schemeClr val="tx1"/>
              </a:solidFill>
              <a:latin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Times New Roman" charset="0"/>
              </a:rPr>
              <a:t>The first step in designing a lesson-oriented seminar is to make a series of closely-related decisions about the CONTENT, that is, the WHAT of the workshop. The five ovals here represent content decisions. Your thinking will go back and forth among these decision points, which are interrelated and are made by experienced mentors almost simultaneously. </a:t>
            </a:r>
          </a:p>
          <a:p>
            <a:pPr eaLnBrk="1" hangingPunct="1"/>
            <a:r>
              <a:rPr lang="en-US" altLang="x-none">
                <a:latin typeface="Times New Roman" charset="0"/>
              </a:rPr>
              <a:t>	For example, you may first make decisions about your skill focus, such as deciding that you want to concentrate on vocabulary, perhaps with particular attention to English language learners (ELLs). If this is your starting point, you then need to think about what text you will use to demonstrate how to develop vocabulary, what discipline is associated with that text, what information is contained in that text that will be a focus in the workshop, and what concept will provide the context for the vocabulary lesson. </a:t>
            </a:r>
          </a:p>
          <a:p>
            <a:pPr eaLnBrk="1" hangingPunct="1"/>
            <a:r>
              <a:rPr lang="en-US" altLang="x-none">
                <a:latin typeface="Times New Roman" charset="0"/>
              </a:rPr>
              <a:t>	OR, you may first make decisions about what information to focus on within a particular discipline. This is a typical starting point for teachers, e.g., the events leading up to the writing of the Declaration of Independence or the causes of thunderstorms or the characteristics of a genre or literature. If this is your starting point, you then need to think about what text(s) you will use to convey that information, what concept you will hook the information to, and what skills to address.</a:t>
            </a:r>
          </a:p>
          <a:p>
            <a:pPr eaLnBrk="1" hangingPunct="1"/>
            <a:r>
              <a:rPr lang="en-US" altLang="x-none">
                <a:latin typeface="Times New Roman" charset="0"/>
              </a:rPr>
              <a:t>	OR, you may first make decisions about the text you want to use. This, too, is a starting point for many teachers, especially those who rely heavily on their textbook. Once you select your text and decide what discipline is most closely associated with it, you then need to decide what the information focus will be, what concept you will hook the information to, and what skills you will address.</a:t>
            </a:r>
          </a:p>
          <a:p>
            <a:pPr eaLnBrk="1" hangingPunct="1"/>
            <a:r>
              <a:rPr lang="en-US" altLang="x-none">
                <a:latin typeface="Times New Roman" charset="0"/>
              </a:rPr>
              <a:t>	Using this schematic to represent the thinking that goes into the CONTENT of a workshop enables everyone to begin at their most comfortable starting point. Some people, both mentors and the teachers with whom they work, think in terms of skills first; others start with information to be covered; others prefer starting with a broad concept or theme; others start with a text; others think in terms of doing “a language arts workshop” or “a math workshop” or “an ELL workshop.” It doesn’t matter where you start as long as you make deliberate decisions in each of the five areas.</a:t>
            </a:r>
          </a:p>
          <a:p>
            <a:pPr eaLnBrk="1" hangingPunct="1"/>
            <a:endParaRPr lang="en-US" altLang="x-none">
              <a:latin typeface="Times New Roman" charset="0"/>
            </a:endParaRPr>
          </a:p>
          <a:p>
            <a:pPr eaLnBrk="1" hangingPunct="1"/>
            <a:endParaRPr lang="en-US" altLang="x-none">
              <a:latin typeface="Times New Roman" charset="0"/>
            </a:endParaRPr>
          </a:p>
          <a:p>
            <a:pPr eaLnBrk="1" hangingPunct="1"/>
            <a:endParaRPr lang="en-US" altLang="x-none">
              <a:latin typeface="Times New Roman" charset="0"/>
            </a:endParaRPr>
          </a:p>
          <a:p>
            <a:pPr eaLnBrk="1" hangingPunct="1"/>
            <a:endParaRPr lang="en-US" altLang="x-none">
              <a:latin typeface="Times New Roman" charset="0"/>
            </a:endParaRPr>
          </a:p>
          <a:p>
            <a:pPr eaLnBrk="1" hangingPunct="1"/>
            <a:endParaRPr lang="en-US" altLang="x-none">
              <a:latin typeface="Arial" charset="0"/>
            </a:endParaRPr>
          </a:p>
          <a:p>
            <a:pPr eaLnBrk="1" hangingPunct="1"/>
            <a:endParaRPr lang="en-US" altLang="x-none">
              <a:latin typeface="Arial" charset="0"/>
            </a:endParaRPr>
          </a:p>
        </p:txBody>
      </p:sp>
    </p:spTree>
    <p:extLst>
      <p:ext uri="{BB962C8B-B14F-4D97-AF65-F5344CB8AC3E}">
        <p14:creationId xmlns:p14="http://schemas.microsoft.com/office/powerpoint/2010/main" val="176247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86C5E945-C5E6-6F47-BDAE-651E054D478B}" type="slidenum">
              <a:rPr lang="en-US" altLang="x-none" sz="1200">
                <a:solidFill>
                  <a:schemeClr val="tx1"/>
                </a:solidFill>
                <a:latin typeface="Arial" charset="0"/>
              </a:rPr>
              <a:pPr/>
              <a:t>22</a:t>
            </a:fld>
            <a:endParaRPr lang="en-US" altLang="x-none" sz="1200">
              <a:solidFill>
                <a:schemeClr val="tx1"/>
              </a:solidFill>
              <a:latin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	When you have decided on your content, the next step is to decide HOW you will teach the content, that is, what PEDAGOGY you will use to demonstrate effective instruction. This is the time to use the before-during-after framework and to focus on the activities that will most effectively make the points you want to make about learning and teaching. </a:t>
            </a:r>
          </a:p>
          <a:p>
            <a:pPr eaLnBrk="1" hangingPunct="1"/>
            <a:r>
              <a:rPr lang="en-US" altLang="x-none">
                <a:latin typeface="Arial" charset="0"/>
              </a:rPr>
              <a:t>	A focus of NUA workshops is the ongoing connection of content and activities to the learners’ frames of reference, which includes their personal histories, their culture, their language, their interests, their preferences, and so on. So in deciding on activities, keep that focus in mind. For example, if the workshop is to have a focus on ELLs, then the before-, during-, and after-learning activities should illustrate good pedagogy for ELLs.</a:t>
            </a:r>
          </a:p>
          <a:p>
            <a:pPr eaLnBrk="1" hangingPunct="1"/>
            <a:r>
              <a:rPr lang="en-US" altLang="x-none">
                <a:latin typeface="Arial" charset="0"/>
              </a:rPr>
              <a:t>	You are not actually doing a Flow Map of the workshop at this point but are simply thinking of what strategies you want to use in the workshop and making tentative decisions about which ones you will use before, during, and after the learners engage with the content.</a:t>
            </a:r>
          </a:p>
        </p:txBody>
      </p:sp>
    </p:spTree>
    <p:extLst>
      <p:ext uri="{BB962C8B-B14F-4D97-AF65-F5344CB8AC3E}">
        <p14:creationId xmlns:p14="http://schemas.microsoft.com/office/powerpoint/2010/main" val="211562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fld id="{24999987-7E86-A24E-A70C-38C24EEBA554}" type="slidenum">
              <a:rPr lang="en-US" altLang="x-none" sz="1200">
                <a:solidFill>
                  <a:schemeClr val="tx1"/>
                </a:solidFill>
                <a:latin typeface="Arial" charset="0"/>
              </a:rPr>
              <a:pPr/>
              <a:t>23</a:t>
            </a:fld>
            <a:endParaRPr lang="en-US" altLang="x-none" sz="1200">
              <a:solidFill>
                <a:schemeClr val="tx1"/>
              </a:solidFill>
              <a:latin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rPr>
              <a:t>For example, as you think about the CONTENT of the workshop, you also need to think about the learners who will be involved with this content. They will be different, with different strengths and needs, so you need to consider how your instruction will be differentiated.</a:t>
            </a:r>
          </a:p>
          <a:p>
            <a:pPr eaLnBrk="1" hangingPunct="1"/>
            <a:r>
              <a:rPr lang="en-US" altLang="x-none">
                <a:latin typeface="Arial" charset="0"/>
              </a:rPr>
              <a:t>	You may decide to differentiate the CONTENT by obtaining or preparing different texts on the same topic, written on different reading levels, so that you can demonstrate how learners at different reading levels can read about the same topic at the same time. You might also have a video text or a graphic text as an alternative to written texts.</a:t>
            </a:r>
          </a:p>
          <a:p>
            <a:pPr eaLnBrk="1" hangingPunct="1"/>
            <a:r>
              <a:rPr lang="en-US" altLang="x-none">
                <a:latin typeface="Arial" charset="0"/>
              </a:rPr>
              <a:t>	OR you may decide to let groups choose the PROCESS they will use to learn or to represent their learning. For example, you might invite learners to choose between writing or drawing or talking in order to represent their learning at different points in the lesson. If a focus of the workshop is ELLs, then you will almost certainly want to differentiate the processes to illustrate how teachers can adapt their instruction to the needs of ELLs.</a:t>
            </a:r>
          </a:p>
          <a:p>
            <a:pPr eaLnBrk="1" hangingPunct="1"/>
            <a:r>
              <a:rPr lang="en-US" altLang="x-none">
                <a:latin typeface="Arial" charset="0"/>
              </a:rPr>
              <a:t>	OR you may decide to give different groups different PRODUCTS to generate to demonstrate their learning, e.g., a skit that they write and perform, or a series of illustrations to represent the information, or a written and spoken poem. This, too, is a good way of differentiating learning when ELLs are among the learners.</a:t>
            </a:r>
          </a:p>
        </p:txBody>
      </p:sp>
    </p:spTree>
    <p:extLst>
      <p:ext uri="{BB962C8B-B14F-4D97-AF65-F5344CB8AC3E}">
        <p14:creationId xmlns:p14="http://schemas.microsoft.com/office/powerpoint/2010/main" val="60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9DB1-83E6-B04B-9412-626A34B2C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B74F48-6601-A943-B2F2-E9E3A7528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4A6232-38F6-7A4C-AEDD-67DFF3294E7A}"/>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5" name="Footer Placeholder 4">
            <a:extLst>
              <a:ext uri="{FF2B5EF4-FFF2-40B4-BE49-F238E27FC236}">
                <a16:creationId xmlns:a16="http://schemas.microsoft.com/office/drawing/2014/main" id="{DF89EB0F-C1D0-CE4C-812E-80389F9B5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C638B-9819-5C48-8803-C2D155E55AD8}"/>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282584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EB6F-744A-024B-BFEE-166C440BF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89B61D-1914-C245-8FC7-D9CABCF11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469D9-939F-AB40-8C19-CA8043EC639A}"/>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5" name="Footer Placeholder 4">
            <a:extLst>
              <a:ext uri="{FF2B5EF4-FFF2-40B4-BE49-F238E27FC236}">
                <a16:creationId xmlns:a16="http://schemas.microsoft.com/office/drawing/2014/main" id="{91FA19E9-DFD6-1347-8398-2F61FD473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8B51-7D53-FA43-A717-F8E7DEF3360D}"/>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123917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1DC946-A750-1640-9A01-88F5A01D0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A277A4-68A8-F44E-9C81-120BC36B0A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3B7A3-5FD1-E844-A708-AB44E850BF75}"/>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5" name="Footer Placeholder 4">
            <a:extLst>
              <a:ext uri="{FF2B5EF4-FFF2-40B4-BE49-F238E27FC236}">
                <a16:creationId xmlns:a16="http://schemas.microsoft.com/office/drawing/2014/main" id="{9E0E1648-D8CC-7844-8198-3A450B48A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B68B1-58E9-2144-AE31-8FA04EC433D1}"/>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109564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5249-E309-7643-BCB2-160368A7D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6B83C-7ADF-9D43-8D8F-52DCA3A310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220A3-9FF7-3F44-8714-9B29BD4D307D}"/>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5" name="Footer Placeholder 4">
            <a:extLst>
              <a:ext uri="{FF2B5EF4-FFF2-40B4-BE49-F238E27FC236}">
                <a16:creationId xmlns:a16="http://schemas.microsoft.com/office/drawing/2014/main" id="{7D5055FA-681A-084A-94E0-3951F8E3F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8FD26-35A5-D849-8DDF-D669340691FD}"/>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93164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46CC-ADCF-2544-9265-BF4692687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BE809F-6F26-E642-9F1C-963B170D0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0555A1-B5B2-9E4F-927D-CF69D2AEBB03}"/>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5" name="Footer Placeholder 4">
            <a:extLst>
              <a:ext uri="{FF2B5EF4-FFF2-40B4-BE49-F238E27FC236}">
                <a16:creationId xmlns:a16="http://schemas.microsoft.com/office/drawing/2014/main" id="{225D47D1-114D-AE4A-8C26-C1DEE8A5E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4BD2B-0D07-9D4F-AD9A-187EFC47893C}"/>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1670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FB99-1162-8B4D-9988-7B74C16C0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D53E1-A5BA-F44A-9D64-4AF494E144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AAAD26-2534-1443-A94E-E8D155B91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8D22F6-9301-8948-8920-A9B53FD30730}"/>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6" name="Footer Placeholder 5">
            <a:extLst>
              <a:ext uri="{FF2B5EF4-FFF2-40B4-BE49-F238E27FC236}">
                <a16:creationId xmlns:a16="http://schemas.microsoft.com/office/drawing/2014/main" id="{8089CEFE-113A-9248-B3A9-696C009BF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DE5D5-5E35-5B40-A3EC-187AE2024867}"/>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201326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34054-321C-364F-A747-36A9E00153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D37AAD-FB38-0649-AB2F-DC722F2D0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2C849-83AC-BB41-AD24-134D509DDB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8F25D-2982-F04B-8157-CD3E92E55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C0A7A1-7DC8-1E4F-B206-65E537203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F2065-880D-094B-8A7D-44F891C88B95}"/>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8" name="Footer Placeholder 7">
            <a:extLst>
              <a:ext uri="{FF2B5EF4-FFF2-40B4-BE49-F238E27FC236}">
                <a16:creationId xmlns:a16="http://schemas.microsoft.com/office/drawing/2014/main" id="{FBF9F9B9-1129-FF4A-A170-125B032337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C0700-A714-5047-BDF1-CB15DF2D2E30}"/>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394799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0A6F-78E8-4043-B14F-C29D1027A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E66EF-A21E-C843-87D4-E84A4926D07A}"/>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4" name="Footer Placeholder 3">
            <a:extLst>
              <a:ext uri="{FF2B5EF4-FFF2-40B4-BE49-F238E27FC236}">
                <a16:creationId xmlns:a16="http://schemas.microsoft.com/office/drawing/2014/main" id="{4C71AD7B-847A-F945-A7C5-65008DB28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7852BD-43A7-DA47-948A-AA3DE5E4EC8E}"/>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246104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10992-4428-7F4F-A21A-185F380148A0}"/>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3" name="Footer Placeholder 2">
            <a:extLst>
              <a:ext uri="{FF2B5EF4-FFF2-40B4-BE49-F238E27FC236}">
                <a16:creationId xmlns:a16="http://schemas.microsoft.com/office/drawing/2014/main" id="{19E26C7C-A165-4C43-9FE2-F4273E9A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BC15D-1765-0F4F-B912-48A7ED4C391A}"/>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99047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1AA1-6F38-3445-9678-6560F332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14CD0E-C6AD-5E45-BE84-56F3EF33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87D92C-C821-484B-9FDF-192B58A2F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A000F-34BD-BF4F-99DD-A1DF9564CEDD}"/>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6" name="Footer Placeholder 5">
            <a:extLst>
              <a:ext uri="{FF2B5EF4-FFF2-40B4-BE49-F238E27FC236}">
                <a16:creationId xmlns:a16="http://schemas.microsoft.com/office/drawing/2014/main" id="{9F8CAD35-B9B6-D34E-8787-885162B79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557F6-E25E-0144-8F87-C5DE38748327}"/>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369788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9D9-1AB3-FE45-A3D4-DA8120FFF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E341C-9E5F-D347-8ACD-6BDEE40F8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7223F-F59B-3146-B47D-D53601E3E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56B7C-D2AC-2445-A0A2-2FC2536C2DC0}"/>
              </a:ext>
            </a:extLst>
          </p:cNvPr>
          <p:cNvSpPr>
            <a:spLocks noGrp="1"/>
          </p:cNvSpPr>
          <p:nvPr>
            <p:ph type="dt" sz="half" idx="10"/>
          </p:nvPr>
        </p:nvSpPr>
        <p:spPr/>
        <p:txBody>
          <a:bodyPr/>
          <a:lstStyle/>
          <a:p>
            <a:fld id="{4D4582EE-4114-AF4D-A2B3-C2738C946425}" type="datetimeFigureOut">
              <a:rPr lang="en-US" smtClean="0"/>
              <a:t>4/17/21</a:t>
            </a:fld>
            <a:endParaRPr lang="en-US"/>
          </a:p>
        </p:txBody>
      </p:sp>
      <p:sp>
        <p:nvSpPr>
          <p:cNvPr id="6" name="Footer Placeholder 5">
            <a:extLst>
              <a:ext uri="{FF2B5EF4-FFF2-40B4-BE49-F238E27FC236}">
                <a16:creationId xmlns:a16="http://schemas.microsoft.com/office/drawing/2014/main" id="{C73DD604-03EA-804A-8B4B-EA09E37B9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63711-47EC-4D4C-AE29-0E5917450CFC}"/>
              </a:ext>
            </a:extLst>
          </p:cNvPr>
          <p:cNvSpPr>
            <a:spLocks noGrp="1"/>
          </p:cNvSpPr>
          <p:nvPr>
            <p:ph type="sldNum" sz="quarter" idx="12"/>
          </p:nvPr>
        </p:nvSpPr>
        <p:spPr/>
        <p:txBody>
          <a:bodyPr/>
          <a:lstStyle/>
          <a:p>
            <a:fld id="{EA7870EC-2A91-D74D-94EC-F047DAD73C61}" type="slidenum">
              <a:rPr lang="en-US" smtClean="0"/>
              <a:t>‹#›</a:t>
            </a:fld>
            <a:endParaRPr lang="en-US"/>
          </a:p>
        </p:txBody>
      </p:sp>
    </p:spTree>
    <p:extLst>
      <p:ext uri="{BB962C8B-B14F-4D97-AF65-F5344CB8AC3E}">
        <p14:creationId xmlns:p14="http://schemas.microsoft.com/office/powerpoint/2010/main" val="326781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9D43F-6E25-9040-9468-4E2DBC543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BCDC9-ABBF-704B-AB48-8CB0D123C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0E21C-3ACD-E04F-A6F1-C4402B3AB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582EE-4114-AF4D-A2B3-C2738C946425}" type="datetimeFigureOut">
              <a:rPr lang="en-US" smtClean="0"/>
              <a:t>4/17/21</a:t>
            </a:fld>
            <a:endParaRPr lang="en-US"/>
          </a:p>
        </p:txBody>
      </p:sp>
      <p:sp>
        <p:nvSpPr>
          <p:cNvPr id="5" name="Footer Placeholder 4">
            <a:extLst>
              <a:ext uri="{FF2B5EF4-FFF2-40B4-BE49-F238E27FC236}">
                <a16:creationId xmlns:a16="http://schemas.microsoft.com/office/drawing/2014/main" id="{4FFF448B-CB24-D241-872A-8233AA249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1C3E7-F1A6-1F4B-8071-6D3D3A8C8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870EC-2A91-D74D-94EC-F047DAD73C61}" type="slidenum">
              <a:rPr lang="en-US" smtClean="0"/>
              <a:t>‹#›</a:t>
            </a:fld>
            <a:endParaRPr lang="en-US"/>
          </a:p>
        </p:txBody>
      </p:sp>
    </p:spTree>
    <p:extLst>
      <p:ext uri="{BB962C8B-B14F-4D97-AF65-F5344CB8AC3E}">
        <p14:creationId xmlns:p14="http://schemas.microsoft.com/office/powerpoint/2010/main" val="849556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dutopia.org/video/meditation-helps-lower-truancy-and-suspensions" TargetMode="External"/><Relationship Id="rId2" Type="http://schemas.openxmlformats.org/officeDocument/2006/relationships/hyperlink" Target="https://www.risemagazine.org/2020/11/healing-centered-school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 name="Rectangle 106">
            <a:extLst>
              <a:ext uri="{FF2B5EF4-FFF2-40B4-BE49-F238E27FC236}">
                <a16:creationId xmlns:a16="http://schemas.microsoft.com/office/drawing/2014/main" id="{E62AAFD8-A61A-794E-BD4B-4097AA3DDCAB}"/>
              </a:ext>
            </a:extLst>
          </p:cNvPr>
          <p:cNvSpPr>
            <a:spLocks noGrp="1" noChangeArrowheads="1"/>
          </p:cNvSpPr>
          <p:nvPr>
            <p:ph type="title"/>
          </p:nvPr>
        </p:nvSpPr>
        <p:spPr>
          <a:xfrm>
            <a:off x="1600200" y="2431150"/>
            <a:ext cx="9144000" cy="1371600"/>
          </a:xfrm>
        </p:spPr>
        <p:txBody>
          <a:bodyPr vert="horz" lIns="91440" tIns="45720" rIns="132080" bIns="45720" rtlCol="0" anchor="b">
            <a:normAutofit fontScale="90000"/>
          </a:bodyPr>
          <a:lstStyle/>
          <a:p>
            <a:pPr algn="ctr">
              <a:defRPr/>
            </a:pPr>
            <a:b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br>
            <a:b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br>
            <a: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t>Signs of Our Times</a:t>
            </a:r>
            <a:br>
              <a:rPr lang="en-US" altLang="en-US" sz="4800" dirty="0">
                <a:effectLst>
                  <a:outerShdw blurRad="38100" dist="38100" dir="2700000" algn="tl">
                    <a:srgbClr val="000000"/>
                  </a:outerShdw>
                </a:effectLst>
                <a:latin typeface="Avenir Book" panose="02000503020000020003" pitchFamily="2" charset="0"/>
                <a:sym typeface="Arial" charset="0"/>
              </a:rPr>
            </a:br>
            <a:r>
              <a:rPr lang="en-US" sz="2700" dirty="0">
                <a:latin typeface="Avenir Book" panose="02000503020000020003" pitchFamily="2" charset="0"/>
              </a:rPr>
              <a:t>(3 hours; 3 Power Circles)</a:t>
            </a:r>
            <a:br>
              <a:rPr lang="en-US" sz="2200" dirty="0">
                <a:latin typeface="Avenir Book" panose="02000503020000020003" pitchFamily="2" charset="0"/>
              </a:rPr>
            </a:br>
            <a:r>
              <a:rPr lang="en-US" b="1" dirty="0">
                <a:latin typeface="Avenir Book" panose="02000503020000020003" pitchFamily="2" charset="0"/>
              </a:rPr>
              <a:t> </a:t>
            </a:r>
            <a:br>
              <a:rPr lang="en-US" dirty="0">
                <a:latin typeface="Avenir Book" panose="02000503020000020003" pitchFamily="2" charset="0"/>
              </a:rPr>
            </a:br>
            <a:endParaRPr lang="en-US" altLang="en-US" sz="3600" dirty="0">
              <a:effectLst>
                <a:outerShdw blurRad="38100" dist="38100" dir="2700000" algn="tl">
                  <a:srgbClr val="000000"/>
                </a:outerShdw>
              </a:effectLst>
              <a:latin typeface="Avenir Book" panose="02000503020000020003" pitchFamily="2" charset="0"/>
              <a:sym typeface="Arial" charset="0"/>
            </a:endParaRPr>
          </a:p>
        </p:txBody>
      </p:sp>
      <p:sp>
        <p:nvSpPr>
          <p:cNvPr id="3179" name="Rectangle 107">
            <a:extLst>
              <a:ext uri="{FF2B5EF4-FFF2-40B4-BE49-F238E27FC236}">
                <a16:creationId xmlns:a16="http://schemas.microsoft.com/office/drawing/2014/main" id="{F3360C95-5684-174A-96FF-63D1332A55F7}"/>
              </a:ext>
            </a:extLst>
          </p:cNvPr>
          <p:cNvSpPr>
            <a:spLocks noGrp="1" noChangeArrowheads="1"/>
          </p:cNvSpPr>
          <p:nvPr>
            <p:ph idx="1"/>
          </p:nvPr>
        </p:nvSpPr>
        <p:spPr>
          <a:xfrm>
            <a:off x="1651000" y="3103067"/>
            <a:ext cx="8991600" cy="2544763"/>
          </a:xfrm>
        </p:spPr>
        <p:txBody>
          <a:bodyPr vert="horz" lIns="91440" tIns="45720" rIns="132080" bIns="45720" rtlCol="0">
            <a:normAutofit/>
          </a:bodyPr>
          <a:lstStyle/>
          <a:p>
            <a:pPr marL="39688" indent="0" algn="ctr">
              <a:buNone/>
              <a:defRPr/>
            </a:pPr>
            <a:endParaRPr lang="en-US" sz="2400" b="1" dirty="0">
              <a:latin typeface="Avenir Book" panose="02000503020000020003" pitchFamily="2" charset="0"/>
              <a:sym typeface="Tahoma" charset="0"/>
            </a:endParaRPr>
          </a:p>
          <a:p>
            <a:pPr marL="39688" indent="0" algn="ctr">
              <a:buNone/>
              <a:defRPr/>
            </a:pPr>
            <a:r>
              <a:rPr lang="en-US" sz="2400" b="1" dirty="0">
                <a:latin typeface="Avenir Book" panose="02000503020000020003" pitchFamily="2" charset="0"/>
                <a:sym typeface="Tahoma" charset="0"/>
              </a:rPr>
              <a:t>Session Collaborators</a:t>
            </a:r>
          </a:p>
          <a:p>
            <a:pPr marL="39688" indent="0" algn="ctr">
              <a:buNone/>
              <a:defRPr/>
            </a:pPr>
            <a:r>
              <a:rPr lang="en-US" sz="2000" dirty="0">
                <a:latin typeface="Avenir Book" panose="02000503020000020003" pitchFamily="2" charset="0"/>
                <a:sym typeface="Tahoma" charset="0"/>
              </a:rPr>
              <a:t>Maureen Araya-Osseo Area Schools</a:t>
            </a:r>
          </a:p>
          <a:p>
            <a:pPr marL="39688" indent="0" algn="ctr">
              <a:buNone/>
              <a:defRPr/>
            </a:pPr>
            <a:r>
              <a:rPr lang="en-US" sz="2000" dirty="0">
                <a:latin typeface="Avenir Book" panose="02000503020000020003" pitchFamily="2" charset="0"/>
                <a:sym typeface="Tahoma" charset="0"/>
              </a:rPr>
              <a:t>Stefanie Rome-NUA</a:t>
            </a:r>
          </a:p>
          <a:p>
            <a:pPr marL="39688" indent="0" algn="ctr">
              <a:buNone/>
              <a:defRPr/>
            </a:pPr>
            <a:r>
              <a:rPr lang="en-US" sz="2000" dirty="0">
                <a:latin typeface="Avenir Book" panose="02000503020000020003" pitchFamily="2" charset="0"/>
                <a:sym typeface="Tahoma" charset="0"/>
              </a:rPr>
              <a:t>Ann Schwartz-NUA</a:t>
            </a:r>
          </a:p>
          <a:p>
            <a:pPr marL="39688" indent="0" algn="ctr">
              <a:buNone/>
              <a:defRPr/>
            </a:pPr>
            <a:endParaRPr lang="en-US" sz="2400" dirty="0">
              <a:latin typeface="Avenir Book" panose="02000503020000020003" pitchFamily="2" charset="0"/>
              <a:sym typeface="Tahoma" charset="0"/>
            </a:endParaRPr>
          </a:p>
        </p:txBody>
      </p:sp>
      <p:sp>
        <p:nvSpPr>
          <p:cNvPr id="2" name="Rectangle 1">
            <a:extLst>
              <a:ext uri="{FF2B5EF4-FFF2-40B4-BE49-F238E27FC236}">
                <a16:creationId xmlns:a16="http://schemas.microsoft.com/office/drawing/2014/main" id="{A87D4413-764C-1741-9242-6667F328ECDE}"/>
              </a:ext>
            </a:extLst>
          </p:cNvPr>
          <p:cNvSpPr/>
          <p:nvPr/>
        </p:nvSpPr>
        <p:spPr>
          <a:xfrm>
            <a:off x="1905000" y="314946"/>
            <a:ext cx="8229600" cy="1569660"/>
          </a:xfrm>
          <a:prstGeom prst="rect">
            <a:avLst/>
          </a:prstGeom>
          <a:noFill/>
        </p:spPr>
        <p:txBody>
          <a:bodyPr wrap="square" lIns="91440" tIns="45720" rIns="91440" bIns="45720">
            <a:spAutoFit/>
          </a:bodyPr>
          <a:lstStyle/>
          <a:p>
            <a:pPr marL="39688" algn="ctr">
              <a:defRPr/>
            </a:pPr>
            <a:r>
              <a:rPr lang="en-US" altLang="en-US" sz="3200" dirty="0">
                <a:ln w="0"/>
                <a:effectLst>
                  <a:outerShdw blurRad="38100" dist="19050" dir="2700000" algn="tl" rotWithShape="0">
                    <a:schemeClr val="dk1">
                      <a:alpha val="40000"/>
                    </a:schemeClr>
                  </a:outerShdw>
                </a:effectLst>
                <a:latin typeface="Avenir Book" panose="02000503020000020003" pitchFamily="2" charset="0"/>
                <a:sym typeface="Tahoma" charset="0"/>
              </a:rPr>
              <a:t>NUA/CLEAR Instructional Mediators Forum April 17, 2021</a:t>
            </a:r>
          </a:p>
          <a:p>
            <a:pPr marL="39688" algn="ctr">
              <a:defRPr/>
            </a:pPr>
            <a:endParaRPr lang="en-US" sz="3200" dirty="0">
              <a:ln w="0"/>
              <a:effectLst>
                <a:outerShdw blurRad="38100" dist="19050" dir="2700000" algn="tl" rotWithShape="0">
                  <a:schemeClr val="dk1">
                    <a:alpha val="40000"/>
                  </a:schemeClr>
                </a:outerShdw>
              </a:effectLst>
              <a:latin typeface="Avenir Book" panose="02000503020000020003" pitchFamily="2" charset="0"/>
            </a:endParaRPr>
          </a:p>
        </p:txBody>
      </p:sp>
      <p:pic>
        <p:nvPicPr>
          <p:cNvPr id="5" name="Picture 4">
            <a:extLst>
              <a:ext uri="{FF2B5EF4-FFF2-40B4-BE49-F238E27FC236}">
                <a16:creationId xmlns:a16="http://schemas.microsoft.com/office/drawing/2014/main" id="{AD745764-44B5-EE4D-8DB4-180A7F590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31019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6C130F51-FF2E-7844-9BE9-AF920FA5AD55}"/>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z="4000" dirty="0">
                <a:solidFill>
                  <a:srgbClr val="0070C0"/>
                </a:solidFill>
                <a:latin typeface="Avenir Book" panose="02000503020000020003" pitchFamily="2" charset="0"/>
                <a:ea typeface="ＭＳ Ｐゴシック" panose="020B0600070205080204" pitchFamily="34" charset="-128"/>
              </a:rPr>
              <a:t>Signs of My Times</a:t>
            </a:r>
            <a:endParaRPr lang="en-US" altLang="en-US" dirty="0">
              <a:solidFill>
                <a:srgbClr val="0070C0"/>
              </a:solidFill>
              <a:effectLst/>
              <a:latin typeface="Avenir Book" panose="02000503020000020003" pitchFamily="2" charset="0"/>
              <a:ea typeface="ＭＳ Ｐゴシック" panose="020B0600070205080204" pitchFamily="34" charset="-128"/>
            </a:endParaRPr>
          </a:p>
        </p:txBody>
      </p:sp>
      <p:sp>
        <p:nvSpPr>
          <p:cNvPr id="19459" name="Rectangle 4">
            <a:extLst>
              <a:ext uri="{FF2B5EF4-FFF2-40B4-BE49-F238E27FC236}">
                <a16:creationId xmlns:a16="http://schemas.microsoft.com/office/drawing/2014/main" id="{C65B9624-4D1D-364E-AA96-E735C857E591}"/>
              </a:ext>
            </a:extLst>
          </p:cNvPr>
          <p:cNvSpPr>
            <a:spLocks noGrp="1" noChangeArrowheads="1"/>
          </p:cNvSpPr>
          <p:nvPr>
            <p:ph type="ctrTitle"/>
          </p:nvPr>
        </p:nvSpPr>
        <p:spPr>
          <a:xfrm>
            <a:off x="2209800" y="2286000"/>
            <a:ext cx="7772400" cy="1143000"/>
          </a:xfrm>
          <a:noFill/>
          <a:extLst>
            <a:ext uri="{909E8E84-426E-40DD-AFC4-6F175D3DCCD1}">
              <a14:hiddenFill xmlns:a14="http://schemas.microsoft.com/office/drawing/2010/main">
                <a:solidFill>
                  <a:srgbClr val="FFFFFF"/>
                </a:solidFill>
              </a14:hiddenFill>
            </a:ext>
          </a:extLst>
        </p:spPr>
        <p:txBody>
          <a:bodyPr/>
          <a:lstStyle/>
          <a:p>
            <a:r>
              <a:rPr lang="en-US" altLang="en-US" sz="4800" dirty="0">
                <a:latin typeface="Avenir Book" panose="02000503020000020003" pitchFamily="2" charset="0"/>
                <a:ea typeface="ＭＳ Ｐゴシック" panose="020B0600070205080204" pitchFamily="34" charset="-128"/>
              </a:rPr>
              <a:t>Community Builder</a:t>
            </a:r>
            <a:endParaRPr lang="en-US" altLang="en-US" dirty="0">
              <a:effectLst/>
              <a:latin typeface="Avenir Book" panose="02000503020000020003" pitchFamily="2"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C18F6C94-A640-984E-8754-89AE20265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65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Line 2">
            <a:extLst>
              <a:ext uri="{FF2B5EF4-FFF2-40B4-BE49-F238E27FC236}">
                <a16:creationId xmlns:a16="http://schemas.microsoft.com/office/drawing/2014/main" id="{9C7E62AB-942B-5C4F-A7EC-E7B3620C2BD1}"/>
              </a:ext>
            </a:extLst>
          </p:cNvPr>
          <p:cNvSpPr>
            <a:spLocks noChangeShapeType="1"/>
          </p:cNvSpPr>
          <p:nvPr/>
        </p:nvSpPr>
        <p:spPr bwMode="auto">
          <a:xfrm>
            <a:off x="4495800" y="15240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18" name="Line 3">
            <a:extLst>
              <a:ext uri="{FF2B5EF4-FFF2-40B4-BE49-F238E27FC236}">
                <a16:creationId xmlns:a16="http://schemas.microsoft.com/office/drawing/2014/main" id="{666D44E6-707D-9A46-AD21-47795FB6B4B2}"/>
              </a:ext>
            </a:extLst>
          </p:cNvPr>
          <p:cNvSpPr>
            <a:spLocks noChangeShapeType="1"/>
          </p:cNvSpPr>
          <p:nvPr/>
        </p:nvSpPr>
        <p:spPr bwMode="auto">
          <a:xfrm>
            <a:off x="6172200" y="1524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19" name="Line 4">
            <a:extLst>
              <a:ext uri="{FF2B5EF4-FFF2-40B4-BE49-F238E27FC236}">
                <a16:creationId xmlns:a16="http://schemas.microsoft.com/office/drawing/2014/main" id="{BF4B6126-9DF5-944D-B398-4C0A5B2568BB}"/>
              </a:ext>
            </a:extLst>
          </p:cNvPr>
          <p:cNvSpPr>
            <a:spLocks noChangeShapeType="1"/>
          </p:cNvSpPr>
          <p:nvPr/>
        </p:nvSpPr>
        <p:spPr bwMode="auto">
          <a:xfrm>
            <a:off x="2133600" y="1981200"/>
            <a:ext cx="792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0" name="Line 5">
            <a:extLst>
              <a:ext uri="{FF2B5EF4-FFF2-40B4-BE49-F238E27FC236}">
                <a16:creationId xmlns:a16="http://schemas.microsoft.com/office/drawing/2014/main" id="{E430A39A-1B49-A945-B248-1CF4070AF632}"/>
              </a:ext>
            </a:extLst>
          </p:cNvPr>
          <p:cNvSpPr>
            <a:spLocks noChangeShapeType="1"/>
          </p:cNvSpPr>
          <p:nvPr/>
        </p:nvSpPr>
        <p:spPr bwMode="auto">
          <a:xfrm>
            <a:off x="3124200" y="1981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1" name="Line 7">
            <a:extLst>
              <a:ext uri="{FF2B5EF4-FFF2-40B4-BE49-F238E27FC236}">
                <a16:creationId xmlns:a16="http://schemas.microsoft.com/office/drawing/2014/main" id="{1D68C86D-B763-F24C-810E-7FC4FE6A5266}"/>
              </a:ext>
            </a:extLst>
          </p:cNvPr>
          <p:cNvSpPr>
            <a:spLocks noChangeShapeType="1"/>
          </p:cNvSpPr>
          <p:nvPr/>
        </p:nvSpPr>
        <p:spPr bwMode="auto">
          <a:xfrm>
            <a:off x="6324600" y="1981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2" name="Line 8">
            <a:extLst>
              <a:ext uri="{FF2B5EF4-FFF2-40B4-BE49-F238E27FC236}">
                <a16:creationId xmlns:a16="http://schemas.microsoft.com/office/drawing/2014/main" id="{F321E324-540B-F04E-8FD7-BD31A83BA5C7}"/>
              </a:ext>
            </a:extLst>
          </p:cNvPr>
          <p:cNvSpPr>
            <a:spLocks noChangeShapeType="1"/>
          </p:cNvSpPr>
          <p:nvPr/>
        </p:nvSpPr>
        <p:spPr bwMode="auto">
          <a:xfrm>
            <a:off x="9067800" y="19812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3" name="Line 9">
            <a:extLst>
              <a:ext uri="{FF2B5EF4-FFF2-40B4-BE49-F238E27FC236}">
                <a16:creationId xmlns:a16="http://schemas.microsoft.com/office/drawing/2014/main" id="{56595010-6DE3-B44E-91DB-96EF0B5F5BE3}"/>
              </a:ext>
            </a:extLst>
          </p:cNvPr>
          <p:cNvSpPr>
            <a:spLocks noChangeShapeType="1"/>
          </p:cNvSpPr>
          <p:nvPr/>
        </p:nvSpPr>
        <p:spPr bwMode="auto">
          <a:xfrm>
            <a:off x="1981200" y="29718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4" name="Line 10">
            <a:extLst>
              <a:ext uri="{FF2B5EF4-FFF2-40B4-BE49-F238E27FC236}">
                <a16:creationId xmlns:a16="http://schemas.microsoft.com/office/drawing/2014/main" id="{5D64D429-46F8-024F-96BE-DC1D3DB4D668}"/>
              </a:ext>
            </a:extLst>
          </p:cNvPr>
          <p:cNvSpPr>
            <a:spLocks noChangeShapeType="1"/>
          </p:cNvSpPr>
          <p:nvPr/>
        </p:nvSpPr>
        <p:spPr bwMode="auto">
          <a:xfrm>
            <a:off x="5105400" y="29718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5" name="Line 11">
            <a:extLst>
              <a:ext uri="{FF2B5EF4-FFF2-40B4-BE49-F238E27FC236}">
                <a16:creationId xmlns:a16="http://schemas.microsoft.com/office/drawing/2014/main" id="{B6B24295-6EBC-BA4C-A6DE-DB4CA1759D09}"/>
              </a:ext>
            </a:extLst>
          </p:cNvPr>
          <p:cNvSpPr>
            <a:spLocks noChangeShapeType="1"/>
          </p:cNvSpPr>
          <p:nvPr/>
        </p:nvSpPr>
        <p:spPr bwMode="auto">
          <a:xfrm>
            <a:off x="8001000" y="2971800"/>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6" name="Line 12">
            <a:extLst>
              <a:ext uri="{FF2B5EF4-FFF2-40B4-BE49-F238E27FC236}">
                <a16:creationId xmlns:a16="http://schemas.microsoft.com/office/drawing/2014/main" id="{7B8AEEF2-D58D-2046-AB48-0AA6D9F220FB}"/>
              </a:ext>
            </a:extLst>
          </p:cNvPr>
          <p:cNvSpPr>
            <a:spLocks noChangeShapeType="1"/>
          </p:cNvSpPr>
          <p:nvPr/>
        </p:nvSpPr>
        <p:spPr bwMode="auto">
          <a:xfrm>
            <a:off x="3124200" y="2971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7" name="Line 13">
            <a:extLst>
              <a:ext uri="{FF2B5EF4-FFF2-40B4-BE49-F238E27FC236}">
                <a16:creationId xmlns:a16="http://schemas.microsoft.com/office/drawing/2014/main" id="{7049CA35-203D-3046-9F55-35B6C4B2B4CC}"/>
              </a:ext>
            </a:extLst>
          </p:cNvPr>
          <p:cNvSpPr>
            <a:spLocks noChangeShapeType="1"/>
          </p:cNvSpPr>
          <p:nvPr/>
        </p:nvSpPr>
        <p:spPr bwMode="auto">
          <a:xfrm>
            <a:off x="9144000" y="2971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4">
            <a:extLst>
              <a:ext uri="{FF2B5EF4-FFF2-40B4-BE49-F238E27FC236}">
                <a16:creationId xmlns:a16="http://schemas.microsoft.com/office/drawing/2014/main" id="{7E7CADD9-6C3C-AE48-B955-2701E51BED85}"/>
              </a:ext>
            </a:extLst>
          </p:cNvPr>
          <p:cNvSpPr>
            <a:spLocks noChangeShapeType="1"/>
          </p:cNvSpPr>
          <p:nvPr/>
        </p:nvSpPr>
        <p:spPr bwMode="auto">
          <a:xfrm>
            <a:off x="6172200" y="2971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9" name="Line 15">
            <a:extLst>
              <a:ext uri="{FF2B5EF4-FFF2-40B4-BE49-F238E27FC236}">
                <a16:creationId xmlns:a16="http://schemas.microsoft.com/office/drawing/2014/main" id="{130741C5-8E05-1F4C-9EC6-B7674A00EF80}"/>
              </a:ext>
            </a:extLst>
          </p:cNvPr>
          <p:cNvSpPr>
            <a:spLocks noChangeShapeType="1"/>
          </p:cNvSpPr>
          <p:nvPr/>
        </p:nvSpPr>
        <p:spPr bwMode="auto">
          <a:xfrm>
            <a:off x="2133600" y="3886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0" name="Line 17">
            <a:extLst>
              <a:ext uri="{FF2B5EF4-FFF2-40B4-BE49-F238E27FC236}">
                <a16:creationId xmlns:a16="http://schemas.microsoft.com/office/drawing/2014/main" id="{1421297D-0F6A-8148-8F47-7790F67122CB}"/>
              </a:ext>
            </a:extLst>
          </p:cNvPr>
          <p:cNvSpPr>
            <a:spLocks noChangeShapeType="1"/>
          </p:cNvSpPr>
          <p:nvPr/>
        </p:nvSpPr>
        <p:spPr bwMode="auto">
          <a:xfrm>
            <a:off x="2133600" y="4495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1" name="Line 18">
            <a:extLst>
              <a:ext uri="{FF2B5EF4-FFF2-40B4-BE49-F238E27FC236}">
                <a16:creationId xmlns:a16="http://schemas.microsoft.com/office/drawing/2014/main" id="{4CAB3CDA-1512-FF47-92E0-C2430CA1F95E}"/>
              </a:ext>
            </a:extLst>
          </p:cNvPr>
          <p:cNvSpPr>
            <a:spLocks noChangeShapeType="1"/>
          </p:cNvSpPr>
          <p:nvPr/>
        </p:nvSpPr>
        <p:spPr bwMode="auto">
          <a:xfrm>
            <a:off x="2209800" y="5334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2" name="Line 19">
            <a:extLst>
              <a:ext uri="{FF2B5EF4-FFF2-40B4-BE49-F238E27FC236}">
                <a16:creationId xmlns:a16="http://schemas.microsoft.com/office/drawing/2014/main" id="{28565916-AD24-3849-B99B-767A1BBAB5CA}"/>
              </a:ext>
            </a:extLst>
          </p:cNvPr>
          <p:cNvSpPr>
            <a:spLocks noChangeShapeType="1"/>
          </p:cNvSpPr>
          <p:nvPr/>
        </p:nvSpPr>
        <p:spPr bwMode="auto">
          <a:xfrm>
            <a:off x="2209800" y="6096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3" name="Line 20">
            <a:extLst>
              <a:ext uri="{FF2B5EF4-FFF2-40B4-BE49-F238E27FC236}">
                <a16:creationId xmlns:a16="http://schemas.microsoft.com/office/drawing/2014/main" id="{F569D9EA-94AF-414A-8091-9CC2DDB85E55}"/>
              </a:ext>
            </a:extLst>
          </p:cNvPr>
          <p:cNvSpPr>
            <a:spLocks noChangeShapeType="1"/>
          </p:cNvSpPr>
          <p:nvPr/>
        </p:nvSpPr>
        <p:spPr bwMode="auto">
          <a:xfrm>
            <a:off x="5257800" y="6172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21">
            <a:extLst>
              <a:ext uri="{FF2B5EF4-FFF2-40B4-BE49-F238E27FC236}">
                <a16:creationId xmlns:a16="http://schemas.microsoft.com/office/drawing/2014/main" id="{F43F8177-18AE-B942-8F64-DAFFBBFB8DB7}"/>
              </a:ext>
            </a:extLst>
          </p:cNvPr>
          <p:cNvSpPr>
            <a:spLocks noChangeShapeType="1"/>
          </p:cNvSpPr>
          <p:nvPr/>
        </p:nvSpPr>
        <p:spPr bwMode="auto">
          <a:xfrm>
            <a:off x="5257800" y="5410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22">
            <a:extLst>
              <a:ext uri="{FF2B5EF4-FFF2-40B4-BE49-F238E27FC236}">
                <a16:creationId xmlns:a16="http://schemas.microsoft.com/office/drawing/2014/main" id="{EF721ED2-26CD-5646-8D7A-335EB0B10E16}"/>
              </a:ext>
            </a:extLst>
          </p:cNvPr>
          <p:cNvSpPr>
            <a:spLocks noChangeShapeType="1"/>
          </p:cNvSpPr>
          <p:nvPr/>
        </p:nvSpPr>
        <p:spPr bwMode="auto">
          <a:xfrm>
            <a:off x="5181600" y="4572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23">
            <a:extLst>
              <a:ext uri="{FF2B5EF4-FFF2-40B4-BE49-F238E27FC236}">
                <a16:creationId xmlns:a16="http://schemas.microsoft.com/office/drawing/2014/main" id="{8BEF16BD-FBAE-3A48-85D2-1430A601C3E2}"/>
              </a:ext>
            </a:extLst>
          </p:cNvPr>
          <p:cNvSpPr>
            <a:spLocks noChangeShapeType="1"/>
          </p:cNvSpPr>
          <p:nvPr/>
        </p:nvSpPr>
        <p:spPr bwMode="auto">
          <a:xfrm>
            <a:off x="5181600" y="3886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4">
            <a:extLst>
              <a:ext uri="{FF2B5EF4-FFF2-40B4-BE49-F238E27FC236}">
                <a16:creationId xmlns:a16="http://schemas.microsoft.com/office/drawing/2014/main" id="{9971481A-2431-FA4F-93FF-1FEF3AE779D4}"/>
              </a:ext>
            </a:extLst>
          </p:cNvPr>
          <p:cNvSpPr>
            <a:spLocks noChangeShapeType="1"/>
          </p:cNvSpPr>
          <p:nvPr/>
        </p:nvSpPr>
        <p:spPr bwMode="auto">
          <a:xfrm>
            <a:off x="8153400" y="6096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5">
            <a:extLst>
              <a:ext uri="{FF2B5EF4-FFF2-40B4-BE49-F238E27FC236}">
                <a16:creationId xmlns:a16="http://schemas.microsoft.com/office/drawing/2014/main" id="{C7DD5FB5-F46A-4B45-89B3-393CB5BCBD16}"/>
              </a:ext>
            </a:extLst>
          </p:cNvPr>
          <p:cNvSpPr>
            <a:spLocks noChangeShapeType="1"/>
          </p:cNvSpPr>
          <p:nvPr/>
        </p:nvSpPr>
        <p:spPr bwMode="auto">
          <a:xfrm>
            <a:off x="8229600" y="5334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6">
            <a:extLst>
              <a:ext uri="{FF2B5EF4-FFF2-40B4-BE49-F238E27FC236}">
                <a16:creationId xmlns:a16="http://schemas.microsoft.com/office/drawing/2014/main" id="{611EA22A-8E23-FC4D-836D-D8ED99AD7FDA}"/>
              </a:ext>
            </a:extLst>
          </p:cNvPr>
          <p:cNvSpPr>
            <a:spLocks noChangeShapeType="1"/>
          </p:cNvSpPr>
          <p:nvPr/>
        </p:nvSpPr>
        <p:spPr bwMode="auto">
          <a:xfrm>
            <a:off x="8153400" y="4572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0" name="Line 27">
            <a:extLst>
              <a:ext uri="{FF2B5EF4-FFF2-40B4-BE49-F238E27FC236}">
                <a16:creationId xmlns:a16="http://schemas.microsoft.com/office/drawing/2014/main" id="{B0A56C29-6560-D04E-A361-58D65483C0A2}"/>
              </a:ext>
            </a:extLst>
          </p:cNvPr>
          <p:cNvSpPr>
            <a:spLocks noChangeShapeType="1"/>
          </p:cNvSpPr>
          <p:nvPr/>
        </p:nvSpPr>
        <p:spPr bwMode="auto">
          <a:xfrm>
            <a:off x="8153400" y="3886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a:extLst>
              <a:ext uri="{FF2B5EF4-FFF2-40B4-BE49-F238E27FC236}">
                <a16:creationId xmlns:a16="http://schemas.microsoft.com/office/drawing/2014/main" id="{32EAEDF7-F0F6-D041-8A4C-7FF9C685F34D}"/>
              </a:ext>
            </a:extLst>
          </p:cNvPr>
          <p:cNvSpPr txBox="1"/>
          <p:nvPr/>
        </p:nvSpPr>
        <p:spPr>
          <a:xfrm>
            <a:off x="1905000" y="152401"/>
            <a:ext cx="2286000" cy="646331"/>
          </a:xfrm>
          <a:prstGeom prst="rect">
            <a:avLst/>
          </a:prstGeom>
          <a:noFill/>
        </p:spPr>
        <p:txBody>
          <a:bodyPr wrap="square" rtlCol="0">
            <a:spAutoFit/>
          </a:bodyPr>
          <a:lstStyle/>
          <a:p>
            <a:r>
              <a:rPr lang="en-US" sz="3600" dirty="0"/>
              <a:t>Tree Map</a:t>
            </a:r>
          </a:p>
        </p:txBody>
      </p:sp>
    </p:spTree>
    <p:extLst>
      <p:ext uri="{BB962C8B-B14F-4D97-AF65-F5344CB8AC3E}">
        <p14:creationId xmlns:p14="http://schemas.microsoft.com/office/powerpoint/2010/main" val="242463179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9AA5CF-EFAD-F449-9287-935A0E77619D}"/>
              </a:ext>
            </a:extLst>
          </p:cNvPr>
          <p:cNvSpPr>
            <a:spLocks noGrp="1" noChangeArrowheads="1"/>
          </p:cNvSpPr>
          <p:nvPr>
            <p:ph type="title"/>
          </p:nvPr>
        </p:nvSpPr>
        <p:spPr>
          <a:xfrm>
            <a:off x="1695450" y="30957"/>
            <a:ext cx="7886700" cy="807245"/>
          </a:xfrm>
          <a:noFill/>
          <a:extLst>
            <a:ext uri="{909E8E84-426E-40DD-AFC4-6F175D3DCCD1}">
              <a14:hiddenFill xmlns:a14="http://schemas.microsoft.com/office/drawing/2010/main">
                <a:solidFill>
                  <a:srgbClr val="FFFFFF"/>
                </a:solidFill>
              </a14:hiddenFill>
            </a:ext>
          </a:extLst>
        </p:spPr>
        <p:txBody>
          <a:bodyPr/>
          <a:lstStyle/>
          <a:p>
            <a:r>
              <a:rPr lang="en-US" altLang="en-US" dirty="0">
                <a:effectLst/>
                <a:latin typeface="Avenir Book" panose="02000503020000020003" pitchFamily="2" charset="0"/>
                <a:ea typeface="ＭＳ Ｐゴシック" panose="020B0600070205080204" pitchFamily="34" charset="-128"/>
              </a:rPr>
              <a:t>Signs of My Times</a:t>
            </a:r>
          </a:p>
        </p:txBody>
      </p:sp>
      <p:sp>
        <p:nvSpPr>
          <p:cNvPr id="24579" name="Rectangle 3">
            <a:extLst>
              <a:ext uri="{FF2B5EF4-FFF2-40B4-BE49-F238E27FC236}">
                <a16:creationId xmlns:a16="http://schemas.microsoft.com/office/drawing/2014/main" id="{2E750309-9C18-E547-AC1F-7CE988B96ED7}"/>
              </a:ext>
            </a:extLst>
          </p:cNvPr>
          <p:cNvSpPr>
            <a:spLocks noGrp="1" noChangeArrowheads="1"/>
          </p:cNvSpPr>
          <p:nvPr>
            <p:ph type="body" idx="1"/>
          </p:nvPr>
        </p:nvSpPr>
        <p:spPr>
          <a:xfrm>
            <a:off x="1524000" y="952500"/>
            <a:ext cx="9144000" cy="5257800"/>
          </a:xfrm>
          <a:noFill/>
          <a:extLst>
            <a:ext uri="{909E8E84-426E-40DD-AFC4-6F175D3DCCD1}">
              <a14:hiddenFill xmlns:a14="http://schemas.microsoft.com/office/drawing/2010/main">
                <a:solidFill>
                  <a:srgbClr val="FFFFFF"/>
                </a:solidFill>
              </a14:hiddenFill>
            </a:ext>
          </a:extLst>
        </p:spPr>
        <p:txBody>
          <a:bodyPr/>
          <a:lstStyle/>
          <a:p>
            <a:pPr marL="0" indent="0">
              <a:buNone/>
            </a:pPr>
            <a:r>
              <a:rPr lang="en-US" altLang="en-US" sz="2000" dirty="0">
                <a:latin typeface="Avenir Book" panose="02000503020000020003" pitchFamily="2" charset="0"/>
                <a:ea typeface="ＭＳ Ｐゴシック" panose="020B0600070205080204" pitchFamily="34" charset="-128"/>
              </a:rPr>
              <a:t>Create a Tree Map in your notebook with the following categories:</a:t>
            </a:r>
          </a:p>
          <a:p>
            <a:pPr>
              <a:buFont typeface="Wingdings" pitchFamily="2" charset="2"/>
              <a:buNone/>
            </a:pPr>
            <a:endParaRPr lang="en-US" altLang="en-US" dirty="0">
              <a:effectLst/>
              <a:latin typeface="Avenir Book" panose="02000503020000020003" pitchFamily="2" charset="0"/>
              <a:ea typeface="ＭＳ Ｐゴシック" panose="020B0600070205080204" pitchFamily="34" charset="-128"/>
            </a:endParaRPr>
          </a:p>
          <a:p>
            <a:pPr>
              <a:buFont typeface="Wingdings" pitchFamily="2" charset="2"/>
              <a:buNone/>
            </a:pPr>
            <a:endParaRPr lang="en-US" altLang="en-US" dirty="0">
              <a:effectLst/>
              <a:ea typeface="ＭＳ Ｐゴシック" panose="020B0600070205080204" pitchFamily="34" charset="-128"/>
            </a:endParaRPr>
          </a:p>
          <a:p>
            <a:pPr>
              <a:buFont typeface="Wingdings" pitchFamily="2" charset="2"/>
              <a:buNone/>
            </a:pPr>
            <a:endParaRPr lang="en-US" altLang="en-US" dirty="0">
              <a:effectLst/>
              <a:ea typeface="ＭＳ Ｐゴシック" panose="020B0600070205080204" pitchFamily="34" charset="-128"/>
            </a:endParaRPr>
          </a:p>
          <a:p>
            <a:pPr>
              <a:buFont typeface="Wingdings" pitchFamily="2" charset="2"/>
              <a:buNone/>
            </a:pPr>
            <a:endParaRPr lang="en-US" altLang="en-US" dirty="0">
              <a:effectLst/>
              <a:ea typeface="ＭＳ Ｐゴシック" panose="020B0600070205080204" pitchFamily="34" charset="-128"/>
            </a:endParaRPr>
          </a:p>
          <a:p>
            <a:pPr>
              <a:buFont typeface="Wingdings" pitchFamily="2" charset="2"/>
              <a:buNone/>
            </a:pPr>
            <a:endParaRPr lang="en-US" altLang="en-US" dirty="0">
              <a:effectLst/>
              <a:ea typeface="ＭＳ Ｐゴシック" panose="020B0600070205080204" pitchFamily="34" charset="-128"/>
            </a:endParaRPr>
          </a:p>
          <a:p>
            <a:endParaRPr lang="en-US" altLang="en-US" dirty="0">
              <a:effectLst/>
              <a:ea typeface="ＭＳ Ｐゴシック" panose="020B0600070205080204" pitchFamily="34" charset="-128"/>
            </a:endParaRPr>
          </a:p>
        </p:txBody>
      </p:sp>
      <p:sp>
        <p:nvSpPr>
          <p:cNvPr id="24580" name="Line 5">
            <a:extLst>
              <a:ext uri="{FF2B5EF4-FFF2-40B4-BE49-F238E27FC236}">
                <a16:creationId xmlns:a16="http://schemas.microsoft.com/office/drawing/2014/main" id="{4BCF18EE-F414-594A-BFFA-1763A9656642}"/>
              </a:ext>
            </a:extLst>
          </p:cNvPr>
          <p:cNvSpPr>
            <a:spLocks noChangeShapeType="1"/>
          </p:cNvSpPr>
          <p:nvPr/>
        </p:nvSpPr>
        <p:spPr bwMode="auto">
          <a:xfrm>
            <a:off x="2057400" y="32766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6">
            <a:extLst>
              <a:ext uri="{FF2B5EF4-FFF2-40B4-BE49-F238E27FC236}">
                <a16:creationId xmlns:a16="http://schemas.microsoft.com/office/drawing/2014/main" id="{41D612D1-18FB-704B-B663-D35BB20EA2DD}"/>
              </a:ext>
            </a:extLst>
          </p:cNvPr>
          <p:cNvSpPr>
            <a:spLocks noChangeShapeType="1"/>
          </p:cNvSpPr>
          <p:nvPr/>
        </p:nvSpPr>
        <p:spPr bwMode="auto">
          <a:xfrm>
            <a:off x="3810000" y="28956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2" name="Line 7">
            <a:extLst>
              <a:ext uri="{FF2B5EF4-FFF2-40B4-BE49-F238E27FC236}">
                <a16:creationId xmlns:a16="http://schemas.microsoft.com/office/drawing/2014/main" id="{3D9779FE-AEC2-5D4F-8EE2-0299DD5E1D7D}"/>
              </a:ext>
            </a:extLst>
          </p:cNvPr>
          <p:cNvSpPr>
            <a:spLocks noChangeShapeType="1"/>
          </p:cNvSpPr>
          <p:nvPr/>
        </p:nvSpPr>
        <p:spPr bwMode="auto">
          <a:xfrm>
            <a:off x="6248400" y="2895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3" name="Line 8">
            <a:extLst>
              <a:ext uri="{FF2B5EF4-FFF2-40B4-BE49-F238E27FC236}">
                <a16:creationId xmlns:a16="http://schemas.microsoft.com/office/drawing/2014/main" id="{7804E85B-919C-604F-8E5F-B53CE234E415}"/>
              </a:ext>
            </a:extLst>
          </p:cNvPr>
          <p:cNvSpPr>
            <a:spLocks noChangeShapeType="1"/>
          </p:cNvSpPr>
          <p:nvPr/>
        </p:nvSpPr>
        <p:spPr bwMode="auto">
          <a:xfrm>
            <a:off x="21336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10">
            <a:extLst>
              <a:ext uri="{FF2B5EF4-FFF2-40B4-BE49-F238E27FC236}">
                <a16:creationId xmlns:a16="http://schemas.microsoft.com/office/drawing/2014/main" id="{B121C38D-0704-3A4C-ACA7-BB82DAFF41BF}"/>
              </a:ext>
            </a:extLst>
          </p:cNvPr>
          <p:cNvSpPr>
            <a:spLocks noChangeShapeType="1"/>
          </p:cNvSpPr>
          <p:nvPr/>
        </p:nvSpPr>
        <p:spPr bwMode="auto">
          <a:xfrm>
            <a:off x="35052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11">
            <a:extLst>
              <a:ext uri="{FF2B5EF4-FFF2-40B4-BE49-F238E27FC236}">
                <a16:creationId xmlns:a16="http://schemas.microsoft.com/office/drawing/2014/main" id="{9B926016-E96B-7941-8697-5CAF6AA4E6A1}"/>
              </a:ext>
            </a:extLst>
          </p:cNvPr>
          <p:cNvSpPr>
            <a:spLocks noChangeShapeType="1"/>
          </p:cNvSpPr>
          <p:nvPr/>
        </p:nvSpPr>
        <p:spPr bwMode="auto">
          <a:xfrm>
            <a:off x="49530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12">
            <a:extLst>
              <a:ext uri="{FF2B5EF4-FFF2-40B4-BE49-F238E27FC236}">
                <a16:creationId xmlns:a16="http://schemas.microsoft.com/office/drawing/2014/main" id="{ABCB4845-5104-B241-A07C-23D1D20ED985}"/>
              </a:ext>
            </a:extLst>
          </p:cNvPr>
          <p:cNvSpPr>
            <a:spLocks noChangeShapeType="1"/>
          </p:cNvSpPr>
          <p:nvPr/>
        </p:nvSpPr>
        <p:spPr bwMode="auto">
          <a:xfrm>
            <a:off x="64008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13">
            <a:extLst>
              <a:ext uri="{FF2B5EF4-FFF2-40B4-BE49-F238E27FC236}">
                <a16:creationId xmlns:a16="http://schemas.microsoft.com/office/drawing/2014/main" id="{8FB3D6D2-348F-B546-B27A-26D37793872D}"/>
              </a:ext>
            </a:extLst>
          </p:cNvPr>
          <p:cNvSpPr>
            <a:spLocks noChangeShapeType="1"/>
          </p:cNvSpPr>
          <p:nvPr/>
        </p:nvSpPr>
        <p:spPr bwMode="auto">
          <a:xfrm>
            <a:off x="78486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4">
            <a:extLst>
              <a:ext uri="{FF2B5EF4-FFF2-40B4-BE49-F238E27FC236}">
                <a16:creationId xmlns:a16="http://schemas.microsoft.com/office/drawing/2014/main" id="{7515662E-FC4C-5548-A3C4-9356719CB6C8}"/>
              </a:ext>
            </a:extLst>
          </p:cNvPr>
          <p:cNvSpPr>
            <a:spLocks noChangeShapeType="1"/>
          </p:cNvSpPr>
          <p:nvPr/>
        </p:nvSpPr>
        <p:spPr bwMode="auto">
          <a:xfrm>
            <a:off x="92202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WordArt 15">
            <a:extLst>
              <a:ext uri="{FF2B5EF4-FFF2-40B4-BE49-F238E27FC236}">
                <a16:creationId xmlns:a16="http://schemas.microsoft.com/office/drawing/2014/main" id="{D5652048-74E5-F048-96CE-9AC1755C795F}"/>
              </a:ext>
            </a:extLst>
          </p:cNvPr>
          <p:cNvSpPr>
            <a:spLocks noChangeArrowheads="1" noChangeShapeType="1" noTextEdit="1"/>
          </p:cNvSpPr>
          <p:nvPr/>
        </p:nvSpPr>
        <p:spPr bwMode="auto">
          <a:xfrm>
            <a:off x="5181600" y="2590800"/>
            <a:ext cx="19431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Signs of My Times</a:t>
            </a:r>
          </a:p>
        </p:txBody>
      </p:sp>
      <p:sp>
        <p:nvSpPr>
          <p:cNvPr id="24590" name="Line 16">
            <a:extLst>
              <a:ext uri="{FF2B5EF4-FFF2-40B4-BE49-F238E27FC236}">
                <a16:creationId xmlns:a16="http://schemas.microsoft.com/office/drawing/2014/main" id="{2A1BC9FF-DF27-F84B-8A49-9CF0BA1E315A}"/>
              </a:ext>
            </a:extLst>
          </p:cNvPr>
          <p:cNvSpPr>
            <a:spLocks noChangeShapeType="1"/>
          </p:cNvSpPr>
          <p:nvPr/>
        </p:nvSpPr>
        <p:spPr bwMode="auto">
          <a:xfrm>
            <a:off x="26670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7">
            <a:extLst>
              <a:ext uri="{FF2B5EF4-FFF2-40B4-BE49-F238E27FC236}">
                <a16:creationId xmlns:a16="http://schemas.microsoft.com/office/drawing/2014/main" id="{7D88E346-1A7B-CC48-A04E-210F555D6A9F}"/>
              </a:ext>
            </a:extLst>
          </p:cNvPr>
          <p:cNvSpPr>
            <a:spLocks noChangeShapeType="1"/>
          </p:cNvSpPr>
          <p:nvPr/>
        </p:nvSpPr>
        <p:spPr bwMode="auto">
          <a:xfrm>
            <a:off x="39624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8">
            <a:extLst>
              <a:ext uri="{FF2B5EF4-FFF2-40B4-BE49-F238E27FC236}">
                <a16:creationId xmlns:a16="http://schemas.microsoft.com/office/drawing/2014/main" id="{F75C2F52-6AE7-8744-9AB6-85B29A15D7AD}"/>
              </a:ext>
            </a:extLst>
          </p:cNvPr>
          <p:cNvSpPr>
            <a:spLocks noChangeShapeType="1"/>
          </p:cNvSpPr>
          <p:nvPr/>
        </p:nvSpPr>
        <p:spPr bwMode="auto">
          <a:xfrm>
            <a:off x="54102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9">
            <a:extLst>
              <a:ext uri="{FF2B5EF4-FFF2-40B4-BE49-F238E27FC236}">
                <a16:creationId xmlns:a16="http://schemas.microsoft.com/office/drawing/2014/main" id="{8FEE93C8-16AD-E34D-9510-549D7DAD049D}"/>
              </a:ext>
            </a:extLst>
          </p:cNvPr>
          <p:cNvSpPr>
            <a:spLocks noChangeShapeType="1"/>
          </p:cNvSpPr>
          <p:nvPr/>
        </p:nvSpPr>
        <p:spPr bwMode="auto">
          <a:xfrm>
            <a:off x="68580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20">
            <a:extLst>
              <a:ext uri="{FF2B5EF4-FFF2-40B4-BE49-F238E27FC236}">
                <a16:creationId xmlns:a16="http://schemas.microsoft.com/office/drawing/2014/main" id="{9B09B0C2-04BB-8543-A9D6-49610280B5A7}"/>
              </a:ext>
            </a:extLst>
          </p:cNvPr>
          <p:cNvSpPr>
            <a:spLocks noChangeShapeType="1"/>
          </p:cNvSpPr>
          <p:nvPr/>
        </p:nvSpPr>
        <p:spPr bwMode="auto">
          <a:xfrm>
            <a:off x="83820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21">
            <a:extLst>
              <a:ext uri="{FF2B5EF4-FFF2-40B4-BE49-F238E27FC236}">
                <a16:creationId xmlns:a16="http://schemas.microsoft.com/office/drawing/2014/main" id="{5DABE23E-5686-B84B-BD04-DA1BF659A0B6}"/>
              </a:ext>
            </a:extLst>
          </p:cNvPr>
          <p:cNvSpPr>
            <a:spLocks noChangeShapeType="1"/>
          </p:cNvSpPr>
          <p:nvPr/>
        </p:nvSpPr>
        <p:spPr bwMode="auto">
          <a:xfrm>
            <a:off x="96012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WordArt 22">
            <a:extLst>
              <a:ext uri="{FF2B5EF4-FFF2-40B4-BE49-F238E27FC236}">
                <a16:creationId xmlns:a16="http://schemas.microsoft.com/office/drawing/2014/main" id="{7ED50715-2E64-9F4A-AE4E-0103C4926D6A}"/>
              </a:ext>
            </a:extLst>
          </p:cNvPr>
          <p:cNvSpPr>
            <a:spLocks noChangeArrowheads="1" noChangeShapeType="1" noTextEdit="1"/>
          </p:cNvSpPr>
          <p:nvPr/>
        </p:nvSpPr>
        <p:spPr bwMode="auto">
          <a:xfrm>
            <a:off x="2286000" y="3581400"/>
            <a:ext cx="7112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Events</a:t>
            </a:r>
          </a:p>
        </p:txBody>
      </p:sp>
      <p:sp>
        <p:nvSpPr>
          <p:cNvPr id="24597" name="WordArt 23">
            <a:extLst>
              <a:ext uri="{FF2B5EF4-FFF2-40B4-BE49-F238E27FC236}">
                <a16:creationId xmlns:a16="http://schemas.microsoft.com/office/drawing/2014/main" id="{A3104886-13DA-534B-9EBD-704F41623B6A}"/>
              </a:ext>
            </a:extLst>
          </p:cNvPr>
          <p:cNvSpPr>
            <a:spLocks noChangeArrowheads="1" noChangeShapeType="1" noTextEdit="1"/>
          </p:cNvSpPr>
          <p:nvPr/>
        </p:nvSpPr>
        <p:spPr bwMode="auto">
          <a:xfrm>
            <a:off x="3581400" y="3581400"/>
            <a:ext cx="7112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People</a:t>
            </a:r>
          </a:p>
        </p:txBody>
      </p:sp>
      <p:sp>
        <p:nvSpPr>
          <p:cNvPr id="24598" name="WordArt 24">
            <a:extLst>
              <a:ext uri="{FF2B5EF4-FFF2-40B4-BE49-F238E27FC236}">
                <a16:creationId xmlns:a16="http://schemas.microsoft.com/office/drawing/2014/main" id="{6236828D-08E8-8C49-A517-1FB6F517FFB0}"/>
              </a:ext>
            </a:extLst>
          </p:cNvPr>
          <p:cNvSpPr>
            <a:spLocks noChangeArrowheads="1" noChangeShapeType="1" noTextEdit="1"/>
          </p:cNvSpPr>
          <p:nvPr/>
        </p:nvSpPr>
        <p:spPr bwMode="auto">
          <a:xfrm>
            <a:off x="5105400" y="3581400"/>
            <a:ext cx="7112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Things</a:t>
            </a:r>
          </a:p>
        </p:txBody>
      </p:sp>
      <p:sp>
        <p:nvSpPr>
          <p:cNvPr id="24599" name="WordArt 25">
            <a:extLst>
              <a:ext uri="{FF2B5EF4-FFF2-40B4-BE49-F238E27FC236}">
                <a16:creationId xmlns:a16="http://schemas.microsoft.com/office/drawing/2014/main" id="{CB2EF9A8-595E-CA41-936E-D03BE5A7CD89}"/>
              </a:ext>
            </a:extLst>
          </p:cNvPr>
          <p:cNvSpPr>
            <a:spLocks noChangeArrowheads="1" noChangeShapeType="1" noTextEdit="1"/>
          </p:cNvSpPr>
          <p:nvPr/>
        </p:nvSpPr>
        <p:spPr bwMode="auto">
          <a:xfrm>
            <a:off x="6553200" y="3581400"/>
            <a:ext cx="7112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Music</a:t>
            </a:r>
          </a:p>
        </p:txBody>
      </p:sp>
      <p:sp>
        <p:nvSpPr>
          <p:cNvPr id="24600" name="WordArt 26">
            <a:extLst>
              <a:ext uri="{FF2B5EF4-FFF2-40B4-BE49-F238E27FC236}">
                <a16:creationId xmlns:a16="http://schemas.microsoft.com/office/drawing/2014/main" id="{29E78185-937A-F34B-AE9B-2FDEEFBE9615}"/>
              </a:ext>
            </a:extLst>
          </p:cNvPr>
          <p:cNvSpPr>
            <a:spLocks noChangeArrowheads="1" noChangeShapeType="1" noTextEdit="1"/>
          </p:cNvSpPr>
          <p:nvPr/>
        </p:nvSpPr>
        <p:spPr bwMode="auto">
          <a:xfrm>
            <a:off x="8001000" y="3581400"/>
            <a:ext cx="7112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Slogans</a:t>
            </a:r>
          </a:p>
        </p:txBody>
      </p:sp>
      <p:sp>
        <p:nvSpPr>
          <p:cNvPr id="24601" name="WordArt 27">
            <a:extLst>
              <a:ext uri="{FF2B5EF4-FFF2-40B4-BE49-F238E27FC236}">
                <a16:creationId xmlns:a16="http://schemas.microsoft.com/office/drawing/2014/main" id="{4EE5EAA8-4647-4742-A433-78CCC38C64B2}"/>
              </a:ext>
            </a:extLst>
          </p:cNvPr>
          <p:cNvSpPr>
            <a:spLocks noChangeArrowheads="1" noChangeShapeType="1" noTextEdit="1"/>
          </p:cNvSpPr>
          <p:nvPr/>
        </p:nvSpPr>
        <p:spPr bwMode="auto">
          <a:xfrm>
            <a:off x="9296400" y="3581400"/>
            <a:ext cx="711200" cy="317500"/>
          </a:xfrm>
          <a:prstGeom prst="rect">
            <a:avLst/>
          </a:prstGeom>
        </p:spPr>
        <p:txBody>
          <a:bodyPr wrap="none" fromWordArt="1">
            <a:prstTxWarp prst="textPlain">
              <a:avLst>
                <a:gd name="adj" fmla="val 50000"/>
              </a:avLst>
            </a:prstTxWarp>
          </a:bodyPr>
          <a:lstStyle/>
          <a:p>
            <a:pPr algn="ctr"/>
            <a:r>
              <a:rPr lang="en-US" kern="10" dirty="0">
                <a:ln w="9525">
                  <a:solidFill>
                    <a:schemeClr val="tx1"/>
                  </a:solidFill>
                  <a:round/>
                  <a:headEnd/>
                  <a:tailEnd/>
                </a:ln>
                <a:latin typeface="Avenir Book" panose="02000503020000020003" pitchFamily="2" charset="0"/>
              </a:rPr>
              <a:t>Sayings</a:t>
            </a:r>
          </a:p>
        </p:txBody>
      </p:sp>
      <p:sp>
        <p:nvSpPr>
          <p:cNvPr id="24602" name="Line 29">
            <a:extLst>
              <a:ext uri="{FF2B5EF4-FFF2-40B4-BE49-F238E27FC236}">
                <a16:creationId xmlns:a16="http://schemas.microsoft.com/office/drawing/2014/main" id="{0FCD825B-1FE9-D141-A340-5DA5E58FA25C}"/>
              </a:ext>
            </a:extLst>
          </p:cNvPr>
          <p:cNvSpPr>
            <a:spLocks noChangeShapeType="1"/>
          </p:cNvSpPr>
          <p:nvPr/>
        </p:nvSpPr>
        <p:spPr bwMode="auto">
          <a:xfrm>
            <a:off x="25908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3" name="Line 30">
            <a:extLst>
              <a:ext uri="{FF2B5EF4-FFF2-40B4-BE49-F238E27FC236}">
                <a16:creationId xmlns:a16="http://schemas.microsoft.com/office/drawing/2014/main" id="{381A46F9-5D7C-854B-BC68-CE7A6140ACBB}"/>
              </a:ext>
            </a:extLst>
          </p:cNvPr>
          <p:cNvSpPr>
            <a:spLocks noChangeShapeType="1"/>
          </p:cNvSpPr>
          <p:nvPr/>
        </p:nvSpPr>
        <p:spPr bwMode="auto">
          <a:xfrm>
            <a:off x="39624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4" name="Line 31">
            <a:extLst>
              <a:ext uri="{FF2B5EF4-FFF2-40B4-BE49-F238E27FC236}">
                <a16:creationId xmlns:a16="http://schemas.microsoft.com/office/drawing/2014/main" id="{3652BA17-56BE-1340-AEEA-5D9DF4C13BBC}"/>
              </a:ext>
            </a:extLst>
          </p:cNvPr>
          <p:cNvSpPr>
            <a:spLocks noChangeShapeType="1"/>
          </p:cNvSpPr>
          <p:nvPr/>
        </p:nvSpPr>
        <p:spPr bwMode="auto">
          <a:xfrm>
            <a:off x="68580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5" name="Line 32">
            <a:extLst>
              <a:ext uri="{FF2B5EF4-FFF2-40B4-BE49-F238E27FC236}">
                <a16:creationId xmlns:a16="http://schemas.microsoft.com/office/drawing/2014/main" id="{15FC5E92-5792-E641-B071-03778670FA29}"/>
              </a:ext>
            </a:extLst>
          </p:cNvPr>
          <p:cNvSpPr>
            <a:spLocks noChangeShapeType="1"/>
          </p:cNvSpPr>
          <p:nvPr/>
        </p:nvSpPr>
        <p:spPr bwMode="auto">
          <a:xfrm>
            <a:off x="54864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6" name="Line 33">
            <a:extLst>
              <a:ext uri="{FF2B5EF4-FFF2-40B4-BE49-F238E27FC236}">
                <a16:creationId xmlns:a16="http://schemas.microsoft.com/office/drawing/2014/main" id="{2AA6E3EA-A9CE-0349-8B1E-EE1167E6E037}"/>
              </a:ext>
            </a:extLst>
          </p:cNvPr>
          <p:cNvSpPr>
            <a:spLocks noChangeShapeType="1"/>
          </p:cNvSpPr>
          <p:nvPr/>
        </p:nvSpPr>
        <p:spPr bwMode="auto">
          <a:xfrm>
            <a:off x="83820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7" name="Line 34">
            <a:extLst>
              <a:ext uri="{FF2B5EF4-FFF2-40B4-BE49-F238E27FC236}">
                <a16:creationId xmlns:a16="http://schemas.microsoft.com/office/drawing/2014/main" id="{F17F278F-3D18-9C45-8C21-2C4D5F1FB582}"/>
              </a:ext>
            </a:extLst>
          </p:cNvPr>
          <p:cNvSpPr>
            <a:spLocks noChangeShapeType="1"/>
          </p:cNvSpPr>
          <p:nvPr/>
        </p:nvSpPr>
        <p:spPr bwMode="auto">
          <a:xfrm>
            <a:off x="9677400" y="3962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8" name="Line 35">
            <a:extLst>
              <a:ext uri="{FF2B5EF4-FFF2-40B4-BE49-F238E27FC236}">
                <a16:creationId xmlns:a16="http://schemas.microsoft.com/office/drawing/2014/main" id="{A61F2D19-DAC5-B540-9699-940E0D18D48B}"/>
              </a:ext>
            </a:extLst>
          </p:cNvPr>
          <p:cNvSpPr>
            <a:spLocks noChangeShapeType="1"/>
          </p:cNvSpPr>
          <p:nvPr/>
        </p:nvSpPr>
        <p:spPr bwMode="auto">
          <a:xfrm>
            <a:off x="3581400" y="4572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6">
            <a:extLst>
              <a:ext uri="{FF2B5EF4-FFF2-40B4-BE49-F238E27FC236}">
                <a16:creationId xmlns:a16="http://schemas.microsoft.com/office/drawing/2014/main" id="{05819D25-FCA6-2541-BF7F-413484B5225E}"/>
              </a:ext>
            </a:extLst>
          </p:cNvPr>
          <p:cNvSpPr>
            <a:spLocks noChangeShapeType="1"/>
          </p:cNvSpPr>
          <p:nvPr/>
        </p:nvSpPr>
        <p:spPr bwMode="auto">
          <a:xfrm>
            <a:off x="5029200" y="4953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Line 37">
            <a:extLst>
              <a:ext uri="{FF2B5EF4-FFF2-40B4-BE49-F238E27FC236}">
                <a16:creationId xmlns:a16="http://schemas.microsoft.com/office/drawing/2014/main" id="{80DDA230-6FBC-F740-9ACE-CB7763BF2948}"/>
              </a:ext>
            </a:extLst>
          </p:cNvPr>
          <p:cNvSpPr>
            <a:spLocks noChangeShapeType="1"/>
          </p:cNvSpPr>
          <p:nvPr/>
        </p:nvSpPr>
        <p:spPr bwMode="auto">
          <a:xfrm>
            <a:off x="5029200" y="4572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1" name="Line 38">
            <a:extLst>
              <a:ext uri="{FF2B5EF4-FFF2-40B4-BE49-F238E27FC236}">
                <a16:creationId xmlns:a16="http://schemas.microsoft.com/office/drawing/2014/main" id="{27B213F5-C5CF-024F-ACAC-9C00C887E654}"/>
              </a:ext>
            </a:extLst>
          </p:cNvPr>
          <p:cNvSpPr>
            <a:spLocks noChangeShapeType="1"/>
          </p:cNvSpPr>
          <p:nvPr/>
        </p:nvSpPr>
        <p:spPr bwMode="auto">
          <a:xfrm>
            <a:off x="2133600" y="4572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2" name="Line 39">
            <a:extLst>
              <a:ext uri="{FF2B5EF4-FFF2-40B4-BE49-F238E27FC236}">
                <a16:creationId xmlns:a16="http://schemas.microsoft.com/office/drawing/2014/main" id="{EEBB25AB-CC64-9644-95DA-0D73C8206EAB}"/>
              </a:ext>
            </a:extLst>
          </p:cNvPr>
          <p:cNvSpPr>
            <a:spLocks noChangeShapeType="1"/>
          </p:cNvSpPr>
          <p:nvPr/>
        </p:nvSpPr>
        <p:spPr bwMode="auto">
          <a:xfrm>
            <a:off x="9220200" y="4495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3" name="Line 40">
            <a:extLst>
              <a:ext uri="{FF2B5EF4-FFF2-40B4-BE49-F238E27FC236}">
                <a16:creationId xmlns:a16="http://schemas.microsoft.com/office/drawing/2014/main" id="{B023D50C-7FA3-8E4E-8E89-3E12A1089FA0}"/>
              </a:ext>
            </a:extLst>
          </p:cNvPr>
          <p:cNvSpPr>
            <a:spLocks noChangeShapeType="1"/>
          </p:cNvSpPr>
          <p:nvPr/>
        </p:nvSpPr>
        <p:spPr bwMode="auto">
          <a:xfrm>
            <a:off x="7924800" y="44958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4" name="Line 41">
            <a:extLst>
              <a:ext uri="{FF2B5EF4-FFF2-40B4-BE49-F238E27FC236}">
                <a16:creationId xmlns:a16="http://schemas.microsoft.com/office/drawing/2014/main" id="{588290F2-1DF9-2C45-8FEB-65D30C496CA7}"/>
              </a:ext>
            </a:extLst>
          </p:cNvPr>
          <p:cNvSpPr>
            <a:spLocks noChangeShapeType="1"/>
          </p:cNvSpPr>
          <p:nvPr/>
        </p:nvSpPr>
        <p:spPr bwMode="auto">
          <a:xfrm>
            <a:off x="6400800" y="4572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5" name="Line 42">
            <a:extLst>
              <a:ext uri="{FF2B5EF4-FFF2-40B4-BE49-F238E27FC236}">
                <a16:creationId xmlns:a16="http://schemas.microsoft.com/office/drawing/2014/main" id="{C6D9758C-19E4-5345-9A0C-C8C0CA180584}"/>
              </a:ext>
            </a:extLst>
          </p:cNvPr>
          <p:cNvSpPr>
            <a:spLocks noChangeShapeType="1"/>
          </p:cNvSpPr>
          <p:nvPr/>
        </p:nvSpPr>
        <p:spPr bwMode="auto">
          <a:xfrm>
            <a:off x="2133600" y="4953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6" name="Line 43">
            <a:extLst>
              <a:ext uri="{FF2B5EF4-FFF2-40B4-BE49-F238E27FC236}">
                <a16:creationId xmlns:a16="http://schemas.microsoft.com/office/drawing/2014/main" id="{96061DF9-3D34-E544-8361-576F5192287C}"/>
              </a:ext>
            </a:extLst>
          </p:cNvPr>
          <p:cNvSpPr>
            <a:spLocks noChangeShapeType="1"/>
          </p:cNvSpPr>
          <p:nvPr/>
        </p:nvSpPr>
        <p:spPr bwMode="auto">
          <a:xfrm>
            <a:off x="3581400" y="4953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7" name="Line 44">
            <a:extLst>
              <a:ext uri="{FF2B5EF4-FFF2-40B4-BE49-F238E27FC236}">
                <a16:creationId xmlns:a16="http://schemas.microsoft.com/office/drawing/2014/main" id="{3E4BDEEE-C8A3-7648-AF98-FB4DFD101300}"/>
              </a:ext>
            </a:extLst>
          </p:cNvPr>
          <p:cNvSpPr>
            <a:spLocks noChangeShapeType="1"/>
          </p:cNvSpPr>
          <p:nvPr/>
        </p:nvSpPr>
        <p:spPr bwMode="auto">
          <a:xfrm>
            <a:off x="6400800" y="4953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8" name="Line 45">
            <a:extLst>
              <a:ext uri="{FF2B5EF4-FFF2-40B4-BE49-F238E27FC236}">
                <a16:creationId xmlns:a16="http://schemas.microsoft.com/office/drawing/2014/main" id="{743E5CBC-79BE-BE47-B036-1C2B1202984A}"/>
              </a:ext>
            </a:extLst>
          </p:cNvPr>
          <p:cNvSpPr>
            <a:spLocks noChangeShapeType="1"/>
          </p:cNvSpPr>
          <p:nvPr/>
        </p:nvSpPr>
        <p:spPr bwMode="auto">
          <a:xfrm>
            <a:off x="7924800" y="4953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9" name="Line 46">
            <a:extLst>
              <a:ext uri="{FF2B5EF4-FFF2-40B4-BE49-F238E27FC236}">
                <a16:creationId xmlns:a16="http://schemas.microsoft.com/office/drawing/2014/main" id="{6A249EDF-015A-D343-ADB3-94DB182F9044}"/>
              </a:ext>
            </a:extLst>
          </p:cNvPr>
          <p:cNvSpPr>
            <a:spLocks noChangeShapeType="1"/>
          </p:cNvSpPr>
          <p:nvPr/>
        </p:nvSpPr>
        <p:spPr bwMode="auto">
          <a:xfrm>
            <a:off x="9220200" y="4953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0" name="Line 47">
            <a:extLst>
              <a:ext uri="{FF2B5EF4-FFF2-40B4-BE49-F238E27FC236}">
                <a16:creationId xmlns:a16="http://schemas.microsoft.com/office/drawing/2014/main" id="{0B6BC6FB-5986-E04E-939B-07490C1C2502}"/>
              </a:ext>
            </a:extLst>
          </p:cNvPr>
          <p:cNvSpPr>
            <a:spLocks noChangeShapeType="1"/>
          </p:cNvSpPr>
          <p:nvPr/>
        </p:nvSpPr>
        <p:spPr bwMode="auto">
          <a:xfrm>
            <a:off x="2133600" y="5334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1" name="Line 48">
            <a:extLst>
              <a:ext uri="{FF2B5EF4-FFF2-40B4-BE49-F238E27FC236}">
                <a16:creationId xmlns:a16="http://schemas.microsoft.com/office/drawing/2014/main" id="{E11D3EBD-F4E8-3540-8D7C-FCE0F0A8025A}"/>
              </a:ext>
            </a:extLst>
          </p:cNvPr>
          <p:cNvSpPr>
            <a:spLocks noChangeShapeType="1"/>
          </p:cNvSpPr>
          <p:nvPr/>
        </p:nvSpPr>
        <p:spPr bwMode="auto">
          <a:xfrm>
            <a:off x="5029200" y="5334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2" name="Line 49">
            <a:extLst>
              <a:ext uri="{FF2B5EF4-FFF2-40B4-BE49-F238E27FC236}">
                <a16:creationId xmlns:a16="http://schemas.microsoft.com/office/drawing/2014/main" id="{1F2C6C18-5325-FF4F-8790-8277B26E1AF5}"/>
              </a:ext>
            </a:extLst>
          </p:cNvPr>
          <p:cNvSpPr>
            <a:spLocks noChangeShapeType="1"/>
          </p:cNvSpPr>
          <p:nvPr/>
        </p:nvSpPr>
        <p:spPr bwMode="auto">
          <a:xfrm>
            <a:off x="6400800" y="5334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3" name="Line 50">
            <a:extLst>
              <a:ext uri="{FF2B5EF4-FFF2-40B4-BE49-F238E27FC236}">
                <a16:creationId xmlns:a16="http://schemas.microsoft.com/office/drawing/2014/main" id="{8F0FBE84-FD5B-F647-937D-9778D7F77D8D}"/>
              </a:ext>
            </a:extLst>
          </p:cNvPr>
          <p:cNvSpPr>
            <a:spLocks noChangeShapeType="1"/>
          </p:cNvSpPr>
          <p:nvPr/>
        </p:nvSpPr>
        <p:spPr bwMode="auto">
          <a:xfrm>
            <a:off x="7924800" y="5334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4" name="Line 51">
            <a:extLst>
              <a:ext uri="{FF2B5EF4-FFF2-40B4-BE49-F238E27FC236}">
                <a16:creationId xmlns:a16="http://schemas.microsoft.com/office/drawing/2014/main" id="{0099E193-045C-434B-9EFA-8F94DFC0EDE1}"/>
              </a:ext>
            </a:extLst>
          </p:cNvPr>
          <p:cNvSpPr>
            <a:spLocks noChangeShapeType="1"/>
          </p:cNvSpPr>
          <p:nvPr/>
        </p:nvSpPr>
        <p:spPr bwMode="auto">
          <a:xfrm>
            <a:off x="9220200" y="5334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5" name="Line 52">
            <a:extLst>
              <a:ext uri="{FF2B5EF4-FFF2-40B4-BE49-F238E27FC236}">
                <a16:creationId xmlns:a16="http://schemas.microsoft.com/office/drawing/2014/main" id="{ABCC1468-94A8-744E-9B72-DEDD0D3FC01C}"/>
              </a:ext>
            </a:extLst>
          </p:cNvPr>
          <p:cNvSpPr>
            <a:spLocks noChangeShapeType="1"/>
          </p:cNvSpPr>
          <p:nvPr/>
        </p:nvSpPr>
        <p:spPr bwMode="auto">
          <a:xfrm>
            <a:off x="3657600" y="5334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6" name="Line 53">
            <a:extLst>
              <a:ext uri="{FF2B5EF4-FFF2-40B4-BE49-F238E27FC236}">
                <a16:creationId xmlns:a16="http://schemas.microsoft.com/office/drawing/2014/main" id="{D3B1774D-5C41-A541-B96E-A104EC87E765}"/>
              </a:ext>
            </a:extLst>
          </p:cNvPr>
          <p:cNvSpPr>
            <a:spLocks noChangeShapeType="1"/>
          </p:cNvSpPr>
          <p:nvPr/>
        </p:nvSpPr>
        <p:spPr bwMode="auto">
          <a:xfrm>
            <a:off x="3657600" y="579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7" name="Line 54">
            <a:extLst>
              <a:ext uri="{FF2B5EF4-FFF2-40B4-BE49-F238E27FC236}">
                <a16:creationId xmlns:a16="http://schemas.microsoft.com/office/drawing/2014/main" id="{0F09C8ED-07FF-5849-BC7A-B469206D31D4}"/>
              </a:ext>
            </a:extLst>
          </p:cNvPr>
          <p:cNvSpPr>
            <a:spLocks noChangeShapeType="1"/>
          </p:cNvSpPr>
          <p:nvPr/>
        </p:nvSpPr>
        <p:spPr bwMode="auto">
          <a:xfrm>
            <a:off x="2133600" y="579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8" name="Line 55">
            <a:extLst>
              <a:ext uri="{FF2B5EF4-FFF2-40B4-BE49-F238E27FC236}">
                <a16:creationId xmlns:a16="http://schemas.microsoft.com/office/drawing/2014/main" id="{DABD8176-A12D-4B4B-AA55-94D41823CF34}"/>
              </a:ext>
            </a:extLst>
          </p:cNvPr>
          <p:cNvSpPr>
            <a:spLocks noChangeShapeType="1"/>
          </p:cNvSpPr>
          <p:nvPr/>
        </p:nvSpPr>
        <p:spPr bwMode="auto">
          <a:xfrm>
            <a:off x="5029200" y="579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29" name="Line 56">
            <a:extLst>
              <a:ext uri="{FF2B5EF4-FFF2-40B4-BE49-F238E27FC236}">
                <a16:creationId xmlns:a16="http://schemas.microsoft.com/office/drawing/2014/main" id="{51F36294-676C-204D-AF41-B13A04DBE20B}"/>
              </a:ext>
            </a:extLst>
          </p:cNvPr>
          <p:cNvSpPr>
            <a:spLocks noChangeShapeType="1"/>
          </p:cNvSpPr>
          <p:nvPr/>
        </p:nvSpPr>
        <p:spPr bwMode="auto">
          <a:xfrm>
            <a:off x="6400800" y="579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0" name="Line 57">
            <a:extLst>
              <a:ext uri="{FF2B5EF4-FFF2-40B4-BE49-F238E27FC236}">
                <a16:creationId xmlns:a16="http://schemas.microsoft.com/office/drawing/2014/main" id="{F3774EF4-D82D-FB4C-887A-3C3F967D1F4D}"/>
              </a:ext>
            </a:extLst>
          </p:cNvPr>
          <p:cNvSpPr>
            <a:spLocks noChangeShapeType="1"/>
          </p:cNvSpPr>
          <p:nvPr/>
        </p:nvSpPr>
        <p:spPr bwMode="auto">
          <a:xfrm>
            <a:off x="7924800" y="579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31" name="Line 58">
            <a:extLst>
              <a:ext uri="{FF2B5EF4-FFF2-40B4-BE49-F238E27FC236}">
                <a16:creationId xmlns:a16="http://schemas.microsoft.com/office/drawing/2014/main" id="{0BF40D95-8F58-4449-AD31-1376A7DA03B2}"/>
              </a:ext>
            </a:extLst>
          </p:cNvPr>
          <p:cNvSpPr>
            <a:spLocks noChangeShapeType="1"/>
          </p:cNvSpPr>
          <p:nvPr/>
        </p:nvSpPr>
        <p:spPr bwMode="auto">
          <a:xfrm>
            <a:off x="9296400" y="579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654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a:extLst>
              <a:ext uri="{FF2B5EF4-FFF2-40B4-BE49-F238E27FC236}">
                <a16:creationId xmlns:a16="http://schemas.microsoft.com/office/drawing/2014/main" id="{3F630C5D-EDD3-6840-9533-F26D600A7191}"/>
              </a:ext>
            </a:extLst>
          </p:cNvPr>
          <p:cNvSpPr>
            <a:spLocks noGrp="1" noChangeArrowheads="1"/>
          </p:cNvSpPr>
          <p:nvPr>
            <p:ph type="body" idx="1"/>
          </p:nvPr>
        </p:nvSpPr>
        <p:spPr>
          <a:xfrm>
            <a:off x="1676400" y="1295400"/>
            <a:ext cx="8991600" cy="6629400"/>
          </a:xfrm>
          <a:noFill/>
          <a:extLst>
            <a:ext uri="{909E8E84-426E-40DD-AFC4-6F175D3DCCD1}">
              <a14:hiddenFill xmlns:a14="http://schemas.microsoft.com/office/drawing/2010/main">
                <a:solidFill>
                  <a:srgbClr val="FFFFFF"/>
                </a:solidFill>
              </a14:hiddenFill>
            </a:ext>
          </a:extLst>
        </p:spPr>
        <p:txBody>
          <a:bodyPr/>
          <a:lstStyle/>
          <a:p>
            <a:r>
              <a:rPr lang="en-US" altLang="en-US" dirty="0">
                <a:latin typeface="Avenir Book" panose="02000503020000020003" pitchFamily="2" charset="0"/>
                <a:ea typeface="ＭＳ Ｐゴシック" panose="020B0600070205080204" pitchFamily="34" charset="-128"/>
              </a:rPr>
              <a:t>Think about the adolescent phase of your life </a:t>
            </a:r>
            <a:r>
              <a:rPr lang="en-US" altLang="en-US" sz="1100" i="1" dirty="0">
                <a:solidFill>
                  <a:srgbClr val="0070C0"/>
                </a:solidFill>
                <a:latin typeface="Avenir Book" panose="02000503020000020003" pitchFamily="2" charset="0"/>
                <a:ea typeface="ＭＳ Ｐゴシック" panose="020B0600070205080204" pitchFamily="34" charset="-128"/>
              </a:rPr>
              <a:t>(your teenage years). </a:t>
            </a:r>
          </a:p>
          <a:p>
            <a:r>
              <a:rPr lang="en-US" altLang="en-US" dirty="0">
                <a:latin typeface="Avenir Book" panose="02000503020000020003" pitchFamily="2" charset="0"/>
                <a:ea typeface="ＭＳ Ｐゴシック" panose="020B0600070205080204" pitchFamily="34" charset="-128"/>
              </a:rPr>
              <a:t>Reflect on the factors that influenced your life during that time, specifically as it relates to any significant:  </a:t>
            </a:r>
            <a:r>
              <a:rPr lang="en-US" altLang="en-US" dirty="0">
                <a:solidFill>
                  <a:srgbClr val="0070C0"/>
                </a:solidFill>
                <a:latin typeface="Avenir Book" panose="02000503020000020003" pitchFamily="2" charset="0"/>
                <a:ea typeface="ＭＳ Ｐゴシック" panose="020B0600070205080204" pitchFamily="34" charset="-128"/>
              </a:rPr>
              <a:t>events, people, things, music, slogans </a:t>
            </a:r>
            <a:r>
              <a:rPr lang="en-US" altLang="en-US" dirty="0">
                <a:latin typeface="Avenir Book" panose="02000503020000020003" pitchFamily="2" charset="0"/>
                <a:ea typeface="ＭＳ Ｐゴシック" panose="020B0600070205080204" pitchFamily="34" charset="-128"/>
              </a:rPr>
              <a:t>and</a:t>
            </a:r>
            <a:r>
              <a:rPr lang="en-US" altLang="en-US" dirty="0">
                <a:solidFill>
                  <a:schemeClr val="tx2"/>
                </a:solidFill>
                <a:latin typeface="Avenir Book" panose="02000503020000020003" pitchFamily="2" charset="0"/>
                <a:ea typeface="ＭＳ Ｐゴシック" panose="020B0600070205080204" pitchFamily="34" charset="-128"/>
              </a:rPr>
              <a:t> </a:t>
            </a:r>
            <a:r>
              <a:rPr lang="en-US" altLang="en-US" dirty="0">
                <a:solidFill>
                  <a:srgbClr val="0070C0"/>
                </a:solidFill>
                <a:latin typeface="Avenir Book" panose="02000503020000020003" pitchFamily="2" charset="0"/>
                <a:ea typeface="ＭＳ Ｐゴシック" panose="020B0600070205080204" pitchFamily="34" charset="-128"/>
              </a:rPr>
              <a:t>sayings</a:t>
            </a:r>
            <a:r>
              <a:rPr lang="en-US" altLang="en-US" dirty="0">
                <a:latin typeface="Avenir Book" panose="02000503020000020003" pitchFamily="2" charset="0"/>
                <a:ea typeface="ＭＳ Ｐゴシック" panose="020B0600070205080204" pitchFamily="34" charset="-128"/>
              </a:rPr>
              <a:t>.</a:t>
            </a:r>
          </a:p>
          <a:p>
            <a:r>
              <a:rPr lang="en-US" altLang="en-US" dirty="0">
                <a:latin typeface="Avenir Book" panose="02000503020000020003" pitchFamily="2" charset="0"/>
                <a:ea typeface="ＭＳ Ｐゴシック" panose="020B0600070205080204" pitchFamily="34" charset="-128"/>
              </a:rPr>
              <a:t> Add that information to your Tree Map.</a:t>
            </a:r>
          </a:p>
          <a:p>
            <a:pPr marL="0" indent="0">
              <a:buNone/>
            </a:pPr>
            <a:endParaRPr lang="en-US" altLang="en-US" dirty="0">
              <a:latin typeface="Avenir Book" panose="02000503020000020003" pitchFamily="2" charset="0"/>
              <a:ea typeface="ＭＳ Ｐゴシック" panose="020B0600070205080204" pitchFamily="34" charset="-128"/>
            </a:endParaRPr>
          </a:p>
        </p:txBody>
      </p:sp>
      <p:sp>
        <p:nvSpPr>
          <p:cNvPr id="3" name="Title 1">
            <a:extLst>
              <a:ext uri="{FF2B5EF4-FFF2-40B4-BE49-F238E27FC236}">
                <a16:creationId xmlns:a16="http://schemas.microsoft.com/office/drawing/2014/main" id="{F7076D12-38E6-6842-AE15-3C1AE77DBDCC}"/>
              </a:ext>
            </a:extLst>
          </p:cNvPr>
          <p:cNvSpPr>
            <a:spLocks noGrp="1"/>
          </p:cNvSpPr>
          <p:nvPr>
            <p:ph type="title"/>
          </p:nvPr>
        </p:nvSpPr>
        <p:spPr>
          <a:xfrm>
            <a:off x="1676400" y="285750"/>
            <a:ext cx="7886700" cy="1028700"/>
          </a:xfrm>
        </p:spPr>
        <p:txBody>
          <a:bodyPr/>
          <a:lstStyle/>
          <a:p>
            <a:pPr algn="ctr"/>
            <a:r>
              <a:rPr lang="en-US" dirty="0"/>
              <a:t>Signs of My Times</a:t>
            </a:r>
          </a:p>
        </p:txBody>
      </p:sp>
      <p:pic>
        <p:nvPicPr>
          <p:cNvPr id="4" name="Picture 3">
            <a:extLst>
              <a:ext uri="{FF2B5EF4-FFF2-40B4-BE49-F238E27FC236}">
                <a16:creationId xmlns:a16="http://schemas.microsoft.com/office/drawing/2014/main" id="{5E95818B-1B6A-CF43-A89E-2C6261C21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536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fade">
                                      <p:cBhvr>
                                        <p:cTn id="7" dur="500"/>
                                        <p:tgtEl>
                                          <p:spTgt spid="280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0579">
                                            <p:txEl>
                                              <p:pRg st="1" end="1"/>
                                            </p:txEl>
                                          </p:spTgt>
                                        </p:tgtEl>
                                        <p:attrNameLst>
                                          <p:attrName>style.visibility</p:attrName>
                                        </p:attrNameLst>
                                      </p:cBhvr>
                                      <p:to>
                                        <p:strVal val="visible"/>
                                      </p:to>
                                    </p:set>
                                    <p:animEffect transition="in" filter="fade">
                                      <p:cBhvr>
                                        <p:cTn id="12" dur="500"/>
                                        <p:tgtEl>
                                          <p:spTgt spid="280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0579">
                                            <p:txEl>
                                              <p:pRg st="2" end="2"/>
                                            </p:txEl>
                                          </p:spTgt>
                                        </p:tgtEl>
                                        <p:attrNameLst>
                                          <p:attrName>style.visibility</p:attrName>
                                        </p:attrNameLst>
                                      </p:cBhvr>
                                      <p:to>
                                        <p:strVal val="visible"/>
                                      </p:to>
                                    </p:set>
                                    <p:animEffect transition="in" filter="fade">
                                      <p:cBhvr>
                                        <p:cTn id="17" dur="500"/>
                                        <p:tgtEl>
                                          <p:spTgt spid="280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D243-1873-EA42-A622-E0B20AC51BEA}"/>
              </a:ext>
            </a:extLst>
          </p:cNvPr>
          <p:cNvSpPr>
            <a:spLocks noGrp="1"/>
          </p:cNvSpPr>
          <p:nvPr>
            <p:ph type="title"/>
          </p:nvPr>
        </p:nvSpPr>
        <p:spPr/>
        <p:txBody>
          <a:bodyPr/>
          <a:lstStyle/>
          <a:p>
            <a:pPr algn="ctr"/>
            <a:r>
              <a:rPr lang="en-US" dirty="0"/>
              <a:t>Signs of My Times</a:t>
            </a:r>
          </a:p>
        </p:txBody>
      </p:sp>
      <p:sp>
        <p:nvSpPr>
          <p:cNvPr id="3" name="Content Placeholder 2">
            <a:extLst>
              <a:ext uri="{FF2B5EF4-FFF2-40B4-BE49-F238E27FC236}">
                <a16:creationId xmlns:a16="http://schemas.microsoft.com/office/drawing/2014/main" id="{BF69A48F-BC88-5447-BF91-676693245F7F}"/>
              </a:ext>
            </a:extLst>
          </p:cNvPr>
          <p:cNvSpPr>
            <a:spLocks noGrp="1"/>
          </p:cNvSpPr>
          <p:nvPr>
            <p:ph idx="1"/>
          </p:nvPr>
        </p:nvSpPr>
        <p:spPr/>
        <p:txBody>
          <a:bodyPr/>
          <a:lstStyle/>
          <a:p>
            <a:r>
              <a:rPr lang="en-US" altLang="en-US" sz="2400" dirty="0">
                <a:latin typeface="Avenir Book" panose="02000503020000020003" pitchFamily="2" charset="0"/>
                <a:ea typeface="ＭＳ Ｐゴシック" panose="020B0600070205080204" pitchFamily="34" charset="-128"/>
              </a:rPr>
              <a:t>Share the information on your Tree Map with your group members.</a:t>
            </a:r>
          </a:p>
          <a:p>
            <a:r>
              <a:rPr lang="en-US" altLang="en-US" sz="2400" dirty="0">
                <a:latin typeface="Avenir Book" panose="02000503020000020003" pitchFamily="2" charset="0"/>
                <a:ea typeface="ＭＳ Ｐゴシック" panose="020B0600070205080204" pitchFamily="34" charset="-128"/>
              </a:rPr>
              <a:t>Identify one item from your Tree Map that is particularly significant and try adding something to your Zoom box/name that represents that item.</a:t>
            </a:r>
          </a:p>
          <a:p>
            <a:r>
              <a:rPr lang="en-US" altLang="en-US" sz="2400" i="1" dirty="0">
                <a:latin typeface="Avenir Book" panose="02000503020000020003" pitchFamily="2" charset="0"/>
                <a:ea typeface="ＭＳ Ｐゴシック" panose="020B0600070205080204" pitchFamily="34" charset="-128"/>
              </a:rPr>
              <a:t>If it is your destiny</a:t>
            </a:r>
            <a:r>
              <a:rPr lang="en-US" altLang="en-US" sz="2400" dirty="0">
                <a:latin typeface="Avenir Book" panose="02000503020000020003" pitchFamily="2" charset="0"/>
                <a:ea typeface="ＭＳ Ｐゴシック" panose="020B0600070205080204" pitchFamily="34" charset="-128"/>
              </a:rPr>
              <a:t>, share what you added to your Zoom box, and why it is significant, with the whole group.</a:t>
            </a:r>
          </a:p>
          <a:p>
            <a:endParaRPr lang="en-US" dirty="0"/>
          </a:p>
        </p:txBody>
      </p:sp>
      <p:pic>
        <p:nvPicPr>
          <p:cNvPr id="5" name="Picture 4">
            <a:extLst>
              <a:ext uri="{FF2B5EF4-FFF2-40B4-BE49-F238E27FC236}">
                <a16:creationId xmlns:a16="http://schemas.microsoft.com/office/drawing/2014/main" id="{43D29EE6-F508-8249-B715-914C52B17F30}"/>
              </a:ext>
            </a:extLst>
          </p:cNvPr>
          <p:cNvPicPr>
            <a:picLocks noChangeAspect="1"/>
          </p:cNvPicPr>
          <p:nvPr/>
        </p:nvPicPr>
        <p:blipFill>
          <a:blip r:embed="rId2"/>
          <a:stretch>
            <a:fillRect/>
          </a:stretch>
        </p:blipFill>
        <p:spPr>
          <a:xfrm>
            <a:off x="9509125" y="138906"/>
            <a:ext cx="2172495" cy="1551782"/>
          </a:xfrm>
          <a:prstGeom prst="rect">
            <a:avLst/>
          </a:prstGeom>
        </p:spPr>
      </p:pic>
      <p:pic>
        <p:nvPicPr>
          <p:cNvPr id="6" name="Picture 5">
            <a:extLst>
              <a:ext uri="{FF2B5EF4-FFF2-40B4-BE49-F238E27FC236}">
                <a16:creationId xmlns:a16="http://schemas.microsoft.com/office/drawing/2014/main" id="{C5080E41-AA4A-DF42-B2EC-60C9165A6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1905000" y="152401"/>
            <a:ext cx="7886700" cy="1325563"/>
          </a:xfrm>
        </p:spPr>
        <p:txBody>
          <a:bodyPr>
            <a:normAutofit/>
          </a:bodyPr>
          <a:lstStyle/>
          <a:p>
            <a:r>
              <a:rPr lang="en-US" sz="5400"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1557081" y="2044458"/>
            <a:ext cx="7886700" cy="4351338"/>
          </a:xfrm>
        </p:spPr>
        <p:txBody>
          <a:bodyPr>
            <a:normAutofit/>
          </a:bodyPr>
          <a:lstStyle/>
          <a:p>
            <a:pPr marL="0" indent="0">
              <a:buNone/>
            </a:pPr>
            <a:r>
              <a:rPr lang="en-US" sz="3600" dirty="0"/>
              <a:t>Signs of My Times</a:t>
            </a:r>
          </a:p>
        </p:txBody>
      </p:sp>
      <p:pic>
        <p:nvPicPr>
          <p:cNvPr id="4" name="Picture 3">
            <a:extLst>
              <a:ext uri="{FF2B5EF4-FFF2-40B4-BE49-F238E27FC236}">
                <a16:creationId xmlns:a16="http://schemas.microsoft.com/office/drawing/2014/main" id="{5FDB129B-FD4E-8B42-93E5-F8D14C042AE7}"/>
              </a:ext>
            </a:extLst>
          </p:cNvPr>
          <p:cNvPicPr>
            <a:picLocks noChangeAspect="1"/>
          </p:cNvPicPr>
          <p:nvPr/>
        </p:nvPicPr>
        <p:blipFill>
          <a:blip r:embed="rId2"/>
          <a:stretch>
            <a:fillRect/>
          </a:stretch>
        </p:blipFill>
        <p:spPr>
          <a:xfrm rot="1088301">
            <a:off x="8003439" y="974751"/>
            <a:ext cx="1805992" cy="2139415"/>
          </a:xfrm>
          <a:prstGeom prst="rect">
            <a:avLst/>
          </a:prstGeom>
        </p:spPr>
      </p:pic>
    </p:spTree>
    <p:extLst>
      <p:ext uri="{BB962C8B-B14F-4D97-AF65-F5344CB8AC3E}">
        <p14:creationId xmlns:p14="http://schemas.microsoft.com/office/powerpoint/2010/main" val="145716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41A7-3731-2A45-A3C2-7DCD9810FC01}"/>
              </a:ext>
            </a:extLst>
          </p:cNvPr>
          <p:cNvSpPr>
            <a:spLocks noGrp="1"/>
          </p:cNvSpPr>
          <p:nvPr>
            <p:ph type="title"/>
          </p:nvPr>
        </p:nvSpPr>
        <p:spPr>
          <a:xfrm>
            <a:off x="242888" y="152401"/>
            <a:ext cx="11187112" cy="1325563"/>
          </a:xfrm>
        </p:spPr>
        <p:txBody>
          <a:bodyPr/>
          <a:lstStyle/>
          <a:p>
            <a:pPr algn="ctr"/>
            <a:r>
              <a:rPr lang="en-US" dirty="0"/>
              <a:t>	Session Analysis &amp; Deconstruction</a:t>
            </a:r>
          </a:p>
        </p:txBody>
      </p:sp>
      <p:pic>
        <p:nvPicPr>
          <p:cNvPr id="3" name="Picture 2">
            <a:extLst>
              <a:ext uri="{FF2B5EF4-FFF2-40B4-BE49-F238E27FC236}">
                <a16:creationId xmlns:a16="http://schemas.microsoft.com/office/drawing/2014/main" id="{718AB14A-64A9-C64D-B329-ED8C129043CA}"/>
              </a:ext>
            </a:extLst>
          </p:cNvPr>
          <p:cNvPicPr>
            <a:picLocks noChangeAspect="1"/>
          </p:cNvPicPr>
          <p:nvPr/>
        </p:nvPicPr>
        <p:blipFill>
          <a:blip r:embed="rId2"/>
          <a:stretch>
            <a:fillRect/>
          </a:stretch>
        </p:blipFill>
        <p:spPr>
          <a:xfrm>
            <a:off x="4581525" y="1347261"/>
            <a:ext cx="3028950" cy="4888099"/>
          </a:xfrm>
          <a:prstGeom prst="rect">
            <a:avLst/>
          </a:prstGeom>
        </p:spPr>
      </p:pic>
    </p:spTree>
    <p:extLst>
      <p:ext uri="{BB962C8B-B14F-4D97-AF65-F5344CB8AC3E}">
        <p14:creationId xmlns:p14="http://schemas.microsoft.com/office/powerpoint/2010/main" val="386792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1752600" y="1676400"/>
            <a:ext cx="9067800" cy="685800"/>
          </a:xfrm>
        </p:spPr>
        <p:txBody>
          <a:bodyPr>
            <a:noAutofit/>
          </a:bodyPr>
          <a:lstStyle/>
          <a:p>
            <a:r>
              <a:rPr lang="en-US" altLang="x-none" sz="3000" dirty="0">
                <a:latin typeface="+mn-lt"/>
              </a:rPr>
              <a:t>Designing and Planning for Effective Instruction</a:t>
            </a:r>
          </a:p>
        </p:txBody>
      </p:sp>
      <p:sp>
        <p:nvSpPr>
          <p:cNvPr id="63490" name="Rectangle 3"/>
          <p:cNvSpPr>
            <a:spLocks noGrp="1" noChangeArrowheads="1"/>
          </p:cNvSpPr>
          <p:nvPr>
            <p:ph type="subTitle" idx="1"/>
          </p:nvPr>
        </p:nvSpPr>
        <p:spPr>
          <a:xfrm>
            <a:off x="2514600" y="2671901"/>
            <a:ext cx="7162800" cy="569132"/>
          </a:xfrm>
        </p:spPr>
        <p:txBody>
          <a:bodyPr anchor="t">
            <a:normAutofit/>
          </a:bodyPr>
          <a:lstStyle/>
          <a:p>
            <a:pPr eaLnBrk="1" hangingPunct="1"/>
            <a:r>
              <a:rPr lang="en-US" altLang="x-none" sz="2100" dirty="0"/>
              <a:t>A Guide for Teachers &amp; Facilitators</a:t>
            </a:r>
          </a:p>
        </p:txBody>
      </p:sp>
      <p:sp>
        <p:nvSpPr>
          <p:cNvPr id="2" name="TextBox 1">
            <a:extLst>
              <a:ext uri="{FF2B5EF4-FFF2-40B4-BE49-F238E27FC236}">
                <a16:creationId xmlns:a16="http://schemas.microsoft.com/office/drawing/2014/main" id="{383AF880-0CCB-0645-934D-77DCB082BF58}"/>
              </a:ext>
            </a:extLst>
          </p:cNvPr>
          <p:cNvSpPr txBox="1"/>
          <p:nvPr/>
        </p:nvSpPr>
        <p:spPr>
          <a:xfrm>
            <a:off x="6558777" y="2956467"/>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36983B32-E151-014A-8C48-3FE91223D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3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9CF4-2B3B-FB47-A972-C12EA14D61BA}"/>
              </a:ext>
            </a:extLst>
          </p:cNvPr>
          <p:cNvSpPr>
            <a:spLocks noGrp="1"/>
          </p:cNvSpPr>
          <p:nvPr>
            <p:ph type="title"/>
          </p:nvPr>
        </p:nvSpPr>
        <p:spPr>
          <a:xfrm>
            <a:off x="2152650" y="156531"/>
            <a:ext cx="7886700" cy="623793"/>
          </a:xfrm>
        </p:spPr>
        <p:txBody>
          <a:bodyPr>
            <a:normAutofit fontScale="90000"/>
          </a:bodyPr>
          <a:lstStyle/>
          <a:p>
            <a:pPr algn="ctr"/>
            <a:r>
              <a:rPr lang="en-US" dirty="0"/>
              <a:t>Pedagogical Considerations Crosswalk</a:t>
            </a:r>
          </a:p>
        </p:txBody>
      </p:sp>
      <p:pic>
        <p:nvPicPr>
          <p:cNvPr id="7" name="Picture 6">
            <a:extLst>
              <a:ext uri="{FF2B5EF4-FFF2-40B4-BE49-F238E27FC236}">
                <a16:creationId xmlns:a16="http://schemas.microsoft.com/office/drawing/2014/main" id="{11C203D4-F67B-6548-9E3D-18BBD324526F}"/>
              </a:ext>
            </a:extLst>
          </p:cNvPr>
          <p:cNvPicPr>
            <a:picLocks noChangeAspect="1"/>
          </p:cNvPicPr>
          <p:nvPr/>
        </p:nvPicPr>
        <p:blipFill>
          <a:blip r:embed="rId2"/>
          <a:stretch>
            <a:fillRect/>
          </a:stretch>
        </p:blipFill>
        <p:spPr>
          <a:xfrm rot="20898838">
            <a:off x="390524" y="1197073"/>
            <a:ext cx="3810000" cy="2003707"/>
          </a:xfrm>
          <a:prstGeom prst="rect">
            <a:avLst/>
          </a:prstGeom>
          <a:ln w="38100">
            <a:solidFill>
              <a:srgbClr val="BF2AC4"/>
            </a:solidFill>
          </a:ln>
        </p:spPr>
      </p:pic>
      <p:pic>
        <p:nvPicPr>
          <p:cNvPr id="8" name="Picture 7">
            <a:extLst>
              <a:ext uri="{FF2B5EF4-FFF2-40B4-BE49-F238E27FC236}">
                <a16:creationId xmlns:a16="http://schemas.microsoft.com/office/drawing/2014/main" id="{5B6501F2-920C-F643-B4C8-4DA61E8442ED}"/>
              </a:ext>
            </a:extLst>
          </p:cNvPr>
          <p:cNvPicPr>
            <a:picLocks noChangeAspect="1"/>
          </p:cNvPicPr>
          <p:nvPr/>
        </p:nvPicPr>
        <p:blipFill>
          <a:blip r:embed="rId3"/>
          <a:stretch>
            <a:fillRect/>
          </a:stretch>
        </p:blipFill>
        <p:spPr>
          <a:xfrm>
            <a:off x="4611801" y="2035986"/>
            <a:ext cx="7202913" cy="4721238"/>
          </a:xfrm>
          <a:prstGeom prst="rect">
            <a:avLst/>
          </a:prstGeom>
          <a:ln w="19050">
            <a:solidFill>
              <a:srgbClr val="002060"/>
            </a:solidFill>
          </a:ln>
        </p:spPr>
      </p:pic>
      <p:sp>
        <p:nvSpPr>
          <p:cNvPr id="9" name="TextBox 8">
            <a:extLst>
              <a:ext uri="{FF2B5EF4-FFF2-40B4-BE49-F238E27FC236}">
                <a16:creationId xmlns:a16="http://schemas.microsoft.com/office/drawing/2014/main" id="{75DF8FB7-BD98-024E-90E4-FFFB43AAC669}"/>
              </a:ext>
            </a:extLst>
          </p:cNvPr>
          <p:cNvSpPr txBox="1"/>
          <p:nvPr/>
        </p:nvSpPr>
        <p:spPr>
          <a:xfrm>
            <a:off x="4476262" y="938422"/>
            <a:ext cx="7473989" cy="707886"/>
          </a:xfrm>
          <a:prstGeom prst="rect">
            <a:avLst/>
          </a:prstGeom>
          <a:noFill/>
          <a:ln w="38100">
            <a:solidFill>
              <a:schemeClr val="tx1">
                <a:lumMod val="95000"/>
                <a:lumOff val="5000"/>
              </a:schemeClr>
            </a:solidFill>
          </a:ln>
        </p:spPr>
        <p:txBody>
          <a:bodyPr wrap="square" rtlCol="0">
            <a:spAutoFit/>
          </a:bodyPr>
          <a:lstStyle/>
          <a:p>
            <a:r>
              <a:rPr lang="en-US" sz="2000" dirty="0"/>
              <a:t>Let’s </a:t>
            </a:r>
            <a:r>
              <a:rPr lang="en-US" sz="2000" i="1" dirty="0"/>
              <a:t>examine</a:t>
            </a:r>
            <a:r>
              <a:rPr lang="en-US" sz="2000" dirty="0"/>
              <a:t> pedagogy development </a:t>
            </a:r>
            <a:r>
              <a:rPr lang="en-US" sz="2000" b="1" dirty="0">
                <a:solidFill>
                  <a:srgbClr val="0070C0"/>
                </a:solidFill>
              </a:rPr>
              <a:t>&amp;</a:t>
            </a:r>
            <a:r>
              <a:rPr lang="en-US" sz="2000" dirty="0"/>
              <a:t> </a:t>
            </a:r>
            <a:r>
              <a:rPr lang="en-US" sz="2000" i="1" dirty="0"/>
              <a:t>deconstruct</a:t>
            </a:r>
            <a:r>
              <a:rPr lang="en-US" sz="2000" dirty="0"/>
              <a:t> our session using the System Equity Tools. </a:t>
            </a:r>
            <a:endParaRPr lang="en-US" sz="2000" dirty="0">
              <a:solidFill>
                <a:srgbClr val="0070C0"/>
              </a:solidFill>
            </a:endParaRPr>
          </a:p>
        </p:txBody>
      </p:sp>
      <p:sp>
        <p:nvSpPr>
          <p:cNvPr id="3" name="TextBox 2">
            <a:extLst>
              <a:ext uri="{FF2B5EF4-FFF2-40B4-BE49-F238E27FC236}">
                <a16:creationId xmlns:a16="http://schemas.microsoft.com/office/drawing/2014/main" id="{B74C5C2F-A8D6-9543-8291-BE229A7C3BAF}"/>
              </a:ext>
            </a:extLst>
          </p:cNvPr>
          <p:cNvSpPr txBox="1"/>
          <p:nvPr/>
        </p:nvSpPr>
        <p:spPr>
          <a:xfrm>
            <a:off x="227086" y="3880624"/>
            <a:ext cx="4136876" cy="2308324"/>
          </a:xfrm>
          <a:prstGeom prst="rect">
            <a:avLst/>
          </a:prstGeom>
          <a:noFill/>
          <a:ln w="28575">
            <a:solidFill>
              <a:srgbClr val="C00000"/>
            </a:solidFill>
          </a:ln>
        </p:spPr>
        <p:txBody>
          <a:bodyPr wrap="square" rtlCol="0">
            <a:spAutoFit/>
          </a:bodyPr>
          <a:lstStyle/>
          <a:p>
            <a:r>
              <a:rPr lang="en-US" sz="3600" dirty="0"/>
              <a:t>Pedagogy</a:t>
            </a:r>
            <a:r>
              <a:rPr lang="en-US" dirty="0"/>
              <a:t> </a:t>
            </a:r>
            <a:r>
              <a:rPr lang="en-US" sz="3600" dirty="0"/>
              <a:t>is…</a:t>
            </a:r>
          </a:p>
          <a:p>
            <a:r>
              <a:rPr lang="en-US" sz="3600" dirty="0">
                <a:solidFill>
                  <a:srgbClr val="0070C0"/>
                </a:solidFill>
              </a:rPr>
              <a:t>Environment</a:t>
            </a:r>
          </a:p>
          <a:p>
            <a:r>
              <a:rPr lang="en-US" sz="3600" dirty="0">
                <a:solidFill>
                  <a:srgbClr val="00B050"/>
                </a:solidFill>
              </a:rPr>
              <a:t>Content </a:t>
            </a:r>
          </a:p>
          <a:p>
            <a:r>
              <a:rPr lang="en-US" sz="3600" dirty="0">
                <a:solidFill>
                  <a:srgbClr val="7030A0"/>
                </a:solidFill>
              </a:rPr>
              <a:t>Instruction </a:t>
            </a:r>
          </a:p>
        </p:txBody>
      </p:sp>
    </p:spTree>
    <p:extLst>
      <p:ext uri="{BB962C8B-B14F-4D97-AF65-F5344CB8AC3E}">
        <p14:creationId xmlns:p14="http://schemas.microsoft.com/office/powerpoint/2010/main" val="174057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1676400" y="1828800"/>
            <a:ext cx="8763000" cy="1143000"/>
          </a:xfrm>
        </p:spPr>
        <p:txBody>
          <a:bodyPr>
            <a:normAutofit fontScale="90000"/>
          </a:bodyPr>
          <a:lstStyle/>
          <a:p>
            <a:r>
              <a:rPr lang="en-US" altLang="x-none" dirty="0">
                <a:latin typeface="Avenir Book" panose="02000503020000020003" pitchFamily="2" charset="0"/>
              </a:rPr>
              <a:t>Designing and Planning for Effective Instruction</a:t>
            </a:r>
          </a:p>
        </p:txBody>
      </p:sp>
      <p:sp>
        <p:nvSpPr>
          <p:cNvPr id="63490" name="Rectangle 3"/>
          <p:cNvSpPr>
            <a:spLocks noGrp="1" noChangeArrowheads="1"/>
          </p:cNvSpPr>
          <p:nvPr>
            <p:ph type="subTitle" idx="1"/>
          </p:nvPr>
        </p:nvSpPr>
        <p:spPr>
          <a:xfrm>
            <a:off x="2895600" y="3505200"/>
            <a:ext cx="6400800" cy="762000"/>
          </a:xfrm>
        </p:spPr>
        <p:txBody>
          <a:bodyPr/>
          <a:lstStyle/>
          <a:p>
            <a:pPr eaLnBrk="1" hangingPunct="1"/>
            <a:r>
              <a:rPr lang="en-US" altLang="x-none" dirty="0">
                <a:latin typeface="Avenir Book" panose="02000503020000020003" pitchFamily="2" charset="0"/>
              </a:rPr>
              <a:t>A Guide for Teachers and Facilitators</a:t>
            </a:r>
          </a:p>
        </p:txBody>
      </p:sp>
      <p:pic>
        <p:nvPicPr>
          <p:cNvPr id="5" name="Picture 4">
            <a:extLst>
              <a:ext uri="{FF2B5EF4-FFF2-40B4-BE49-F238E27FC236}">
                <a16:creationId xmlns:a16="http://schemas.microsoft.com/office/drawing/2014/main" id="{7FAD2F18-167C-634D-B216-7F213BC83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8A8A-1158-7747-8BA6-4E0B86CD70F3}"/>
              </a:ext>
            </a:extLst>
          </p:cNvPr>
          <p:cNvSpPr>
            <a:spLocks noGrp="1"/>
          </p:cNvSpPr>
          <p:nvPr>
            <p:ph type="title"/>
          </p:nvPr>
        </p:nvSpPr>
        <p:spPr>
          <a:xfrm>
            <a:off x="1905000" y="533401"/>
            <a:ext cx="7886700" cy="1325563"/>
          </a:xfrm>
        </p:spPr>
        <p:txBody>
          <a:bodyPr/>
          <a:lstStyle/>
          <a:p>
            <a:r>
              <a:rPr lang="en-US" dirty="0">
                <a:latin typeface="Avenir Book" panose="02000503020000020003" pitchFamily="2" charset="0"/>
              </a:rPr>
              <a:t>Who’s in the Room? </a:t>
            </a:r>
          </a:p>
        </p:txBody>
      </p:sp>
      <p:sp>
        <p:nvSpPr>
          <p:cNvPr id="3" name="Content Placeholder 2">
            <a:extLst>
              <a:ext uri="{FF2B5EF4-FFF2-40B4-BE49-F238E27FC236}">
                <a16:creationId xmlns:a16="http://schemas.microsoft.com/office/drawing/2014/main" id="{209EBE78-4299-FB41-8E7B-97862D67D727}"/>
              </a:ext>
            </a:extLst>
          </p:cNvPr>
          <p:cNvSpPr>
            <a:spLocks noGrp="1"/>
          </p:cNvSpPr>
          <p:nvPr>
            <p:ph idx="1"/>
          </p:nvPr>
        </p:nvSpPr>
        <p:spPr>
          <a:xfrm>
            <a:off x="1652587" y="3400426"/>
            <a:ext cx="8991600" cy="841375"/>
          </a:xfrm>
        </p:spPr>
        <p:txBody>
          <a:bodyPr>
            <a:normAutofit lnSpcReduction="10000"/>
          </a:bodyPr>
          <a:lstStyle/>
          <a:p>
            <a:pPr marL="0" indent="0" algn="ctr">
              <a:buNone/>
            </a:pPr>
            <a:r>
              <a:rPr lang="en-US" sz="3000" dirty="0">
                <a:latin typeface="Avenir Book" panose="02000503020000020003" pitchFamily="2" charset="0"/>
                <a:ea typeface="Palatino" pitchFamily="2" charset="77"/>
                <a:cs typeface="Lucida Grande" panose="020B0600040502020204" pitchFamily="34" charset="0"/>
              </a:rPr>
              <a:t>Please type your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first and last name</a:t>
            </a:r>
            <a:r>
              <a:rPr lang="en-US" sz="3000" dirty="0">
                <a:latin typeface="Avenir Book" panose="02000503020000020003" pitchFamily="2" charset="0"/>
                <a:ea typeface="Palatino" pitchFamily="2" charset="77"/>
                <a:cs typeface="Lucida Grande" panose="020B0600040502020204" pitchFamily="34" charset="0"/>
              </a:rPr>
              <a:t>,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role/title </a:t>
            </a:r>
            <a:r>
              <a:rPr lang="en-US" sz="3000" dirty="0">
                <a:latin typeface="Avenir Book" panose="02000503020000020003" pitchFamily="2" charset="0"/>
                <a:ea typeface="Palatino" pitchFamily="2" charset="77"/>
                <a:cs typeface="Lucida Grande" panose="020B0600040502020204" pitchFamily="34" charset="0"/>
              </a:rPr>
              <a:t>and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school</a:t>
            </a:r>
            <a:r>
              <a:rPr lang="en-US" sz="3000" dirty="0">
                <a:latin typeface="Avenir Book" panose="02000503020000020003" pitchFamily="2" charset="0"/>
                <a:ea typeface="Palatino" pitchFamily="2" charset="77"/>
                <a:cs typeface="Lucida Grande" panose="020B0600040502020204" pitchFamily="34" charset="0"/>
              </a:rPr>
              <a:t> in the chat.</a:t>
            </a:r>
          </a:p>
          <a:p>
            <a:pPr marL="0" indent="0">
              <a:buNone/>
            </a:pPr>
            <a:endParaRPr lang="en-US" sz="3200" dirty="0"/>
          </a:p>
        </p:txBody>
      </p:sp>
      <p:pic>
        <p:nvPicPr>
          <p:cNvPr id="4" name="Picture 3">
            <a:extLst>
              <a:ext uri="{FF2B5EF4-FFF2-40B4-BE49-F238E27FC236}">
                <a16:creationId xmlns:a16="http://schemas.microsoft.com/office/drawing/2014/main" id="{9F38E43F-E5A9-0C4E-8660-6392DAC270CF}"/>
              </a:ext>
            </a:extLst>
          </p:cNvPr>
          <p:cNvPicPr>
            <a:picLocks noChangeAspect="1"/>
          </p:cNvPicPr>
          <p:nvPr/>
        </p:nvPicPr>
        <p:blipFill>
          <a:blip r:embed="rId2"/>
          <a:stretch>
            <a:fillRect/>
          </a:stretch>
        </p:blipFill>
        <p:spPr>
          <a:xfrm rot="954329">
            <a:off x="8081962" y="930275"/>
            <a:ext cx="2857500" cy="1054100"/>
          </a:xfrm>
          <a:prstGeom prst="rect">
            <a:avLst/>
          </a:prstGeom>
        </p:spPr>
      </p:pic>
      <p:pic>
        <p:nvPicPr>
          <p:cNvPr id="5" name="Picture 4">
            <a:extLst>
              <a:ext uri="{FF2B5EF4-FFF2-40B4-BE49-F238E27FC236}">
                <a16:creationId xmlns:a16="http://schemas.microsoft.com/office/drawing/2014/main" id="{F29DCF2F-2DC3-6F4B-925F-5E3BCA73B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72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normAutofit/>
          </a:bodyPr>
          <a:lstStyle/>
          <a:p>
            <a:pPr algn="ctr"/>
            <a:r>
              <a:rPr lang="en-US" altLang="x-none" sz="4500" dirty="0">
                <a:latin typeface="Avenir Book" panose="02000503020000020003" pitchFamily="2" charset="0"/>
              </a:rPr>
              <a:t>3 Phases of Learning</a:t>
            </a:r>
          </a:p>
        </p:txBody>
      </p:sp>
      <p:sp>
        <p:nvSpPr>
          <p:cNvPr id="7" name="TextBox 6">
            <a:extLst>
              <a:ext uri="{FF2B5EF4-FFF2-40B4-BE49-F238E27FC236}">
                <a16:creationId xmlns:a16="http://schemas.microsoft.com/office/drawing/2014/main" id="{C0F761C3-4AE3-3344-AC18-4DAFAC277A4E}"/>
              </a:ext>
            </a:extLst>
          </p:cNvPr>
          <p:cNvSpPr txBox="1"/>
          <p:nvPr/>
        </p:nvSpPr>
        <p:spPr>
          <a:xfrm>
            <a:off x="7498557" y="2528753"/>
            <a:ext cx="2997994" cy="1892826"/>
          </a:xfrm>
          <a:prstGeom prst="rect">
            <a:avLst/>
          </a:prstGeom>
          <a:noFill/>
          <a:ln w="38100">
            <a:solidFill>
              <a:schemeClr val="accent1"/>
            </a:solidFill>
          </a:ln>
        </p:spPr>
        <p:txBody>
          <a:bodyPr wrap="square" rtlCol="0">
            <a:spAutoFit/>
          </a:bodyPr>
          <a:lstStyle/>
          <a:p>
            <a:pPr algn="ctr"/>
            <a:r>
              <a:rPr lang="en-US" sz="3300" dirty="0">
                <a:latin typeface="Avenir Book" panose="02000503020000020003" pitchFamily="2" charset="0"/>
              </a:rPr>
              <a:t>Retaining</a:t>
            </a:r>
          </a:p>
          <a:p>
            <a:pPr algn="ctr"/>
            <a:r>
              <a:rPr lang="en-US" sz="3300" dirty="0">
                <a:latin typeface="Avenir Book" panose="02000503020000020003" pitchFamily="2" charset="0"/>
              </a:rPr>
              <a:t>For </a:t>
            </a:r>
          </a:p>
          <a:p>
            <a:pPr algn="ctr"/>
            <a:r>
              <a:rPr lang="en-US" sz="3300" dirty="0">
                <a:latin typeface="Avenir Book" panose="02000503020000020003" pitchFamily="2" charset="0"/>
              </a:rPr>
              <a:t>Understanding</a:t>
            </a:r>
          </a:p>
          <a:p>
            <a:endParaRPr lang="en-US" dirty="0"/>
          </a:p>
        </p:txBody>
      </p:sp>
      <p:sp>
        <p:nvSpPr>
          <p:cNvPr id="9" name="TextBox 8">
            <a:extLst>
              <a:ext uri="{FF2B5EF4-FFF2-40B4-BE49-F238E27FC236}">
                <a16:creationId xmlns:a16="http://schemas.microsoft.com/office/drawing/2014/main" id="{1ED5E7C8-18F4-8F42-BEFA-921E871059A4}"/>
              </a:ext>
            </a:extLst>
          </p:cNvPr>
          <p:cNvSpPr txBox="1"/>
          <p:nvPr/>
        </p:nvSpPr>
        <p:spPr>
          <a:xfrm>
            <a:off x="4572000" y="2550050"/>
            <a:ext cx="2693194" cy="1892826"/>
          </a:xfrm>
          <a:prstGeom prst="rect">
            <a:avLst/>
          </a:prstGeom>
          <a:noFill/>
          <a:ln w="38100">
            <a:solidFill>
              <a:schemeClr val="accent1"/>
            </a:solidFill>
          </a:ln>
        </p:spPr>
        <p:txBody>
          <a:bodyPr wrap="square" rtlCol="0">
            <a:spAutoFit/>
          </a:bodyPr>
          <a:lstStyle/>
          <a:p>
            <a:pPr algn="ctr"/>
            <a:r>
              <a:rPr lang="en-US" sz="3300" dirty="0">
                <a:latin typeface="Avenir Book" panose="02000503020000020003" pitchFamily="2" charset="0"/>
              </a:rPr>
              <a:t>Processing</a:t>
            </a:r>
          </a:p>
          <a:p>
            <a:pPr algn="ctr"/>
            <a:endParaRPr lang="en-US" sz="3300" dirty="0"/>
          </a:p>
          <a:p>
            <a:pPr algn="ctr"/>
            <a:endParaRPr lang="en-US" sz="3300" dirty="0"/>
          </a:p>
          <a:p>
            <a:endParaRPr lang="en-US" dirty="0"/>
          </a:p>
        </p:txBody>
      </p:sp>
      <p:sp>
        <p:nvSpPr>
          <p:cNvPr id="10" name="TextBox 9">
            <a:extLst>
              <a:ext uri="{FF2B5EF4-FFF2-40B4-BE49-F238E27FC236}">
                <a16:creationId xmlns:a16="http://schemas.microsoft.com/office/drawing/2014/main" id="{52C4F4B5-E541-C14D-982D-4552800C40BF}"/>
              </a:ext>
            </a:extLst>
          </p:cNvPr>
          <p:cNvSpPr txBox="1"/>
          <p:nvPr/>
        </p:nvSpPr>
        <p:spPr>
          <a:xfrm>
            <a:off x="1676400" y="2528753"/>
            <a:ext cx="2693194" cy="1892826"/>
          </a:xfrm>
          <a:prstGeom prst="rect">
            <a:avLst/>
          </a:prstGeom>
          <a:noFill/>
          <a:ln w="38100">
            <a:solidFill>
              <a:schemeClr val="accent1"/>
            </a:solidFill>
          </a:ln>
        </p:spPr>
        <p:txBody>
          <a:bodyPr wrap="square" rtlCol="0">
            <a:spAutoFit/>
          </a:bodyPr>
          <a:lstStyle/>
          <a:p>
            <a:pPr algn="ctr"/>
            <a:r>
              <a:rPr lang="en-US" sz="3300" dirty="0">
                <a:latin typeface="Avenir Book" panose="02000503020000020003" pitchFamily="2" charset="0"/>
              </a:rPr>
              <a:t>Priming</a:t>
            </a:r>
          </a:p>
          <a:p>
            <a:pPr algn="ctr"/>
            <a:endParaRPr lang="en-US" sz="3300" dirty="0"/>
          </a:p>
          <a:p>
            <a:pPr algn="ctr"/>
            <a:endParaRPr lang="en-US" sz="3300" dirty="0"/>
          </a:p>
          <a:p>
            <a:endParaRPr lang="en-US" dirty="0"/>
          </a:p>
        </p:txBody>
      </p:sp>
      <p:cxnSp>
        <p:nvCxnSpPr>
          <p:cNvPr id="4" name="Straight Arrow Connector 3">
            <a:extLst>
              <a:ext uri="{FF2B5EF4-FFF2-40B4-BE49-F238E27FC236}">
                <a16:creationId xmlns:a16="http://schemas.microsoft.com/office/drawing/2014/main" id="{AB0606D3-7880-7D4C-9D40-BC4D43AAE677}"/>
              </a:ext>
            </a:extLst>
          </p:cNvPr>
          <p:cNvCxnSpPr>
            <a:cxnSpLocks/>
          </p:cNvCxnSpPr>
          <p:nvPr/>
        </p:nvCxnSpPr>
        <p:spPr>
          <a:xfrm>
            <a:off x="4343400" y="3475166"/>
            <a:ext cx="2286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9323ED-7C65-2641-82BB-E093B71EB006}"/>
              </a:ext>
            </a:extLst>
          </p:cNvPr>
          <p:cNvCxnSpPr>
            <a:cxnSpLocks/>
          </p:cNvCxnSpPr>
          <p:nvPr/>
        </p:nvCxnSpPr>
        <p:spPr>
          <a:xfrm>
            <a:off x="7239001" y="3429000"/>
            <a:ext cx="25955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7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val 70"/>
          <p:cNvSpPr>
            <a:spLocks noChangeArrowheads="1"/>
          </p:cNvSpPr>
          <p:nvPr/>
        </p:nvSpPr>
        <p:spPr bwMode="auto">
          <a:xfrm>
            <a:off x="5010150" y="22288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5538" name="Oval 55"/>
          <p:cNvSpPr>
            <a:spLocks noChangeArrowheads="1"/>
          </p:cNvSpPr>
          <p:nvPr/>
        </p:nvSpPr>
        <p:spPr bwMode="auto">
          <a:xfrm>
            <a:off x="6838950" y="31432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16388" name="Oval 53"/>
          <p:cNvSpPr>
            <a:spLocks noChangeArrowheads="1"/>
          </p:cNvSpPr>
          <p:nvPr/>
        </p:nvSpPr>
        <p:spPr bwMode="auto">
          <a:xfrm>
            <a:off x="3124200" y="3143250"/>
            <a:ext cx="2114550" cy="914400"/>
          </a:xfrm>
          <a:prstGeom prst="ellipse">
            <a:avLst/>
          </a:prstGeom>
          <a:solidFill>
            <a:schemeClr val="accent1">
              <a:lumMod val="50000"/>
              <a:alpha val="50195"/>
            </a:schemeClr>
          </a:solidFill>
          <a:ln w="9525">
            <a:solidFill>
              <a:schemeClr val="tx1"/>
            </a:solidFill>
            <a:round/>
            <a:headEnd/>
            <a:tailEnd/>
          </a:ln>
        </p:spPr>
        <p:txBody>
          <a:bodyPr wrap="none" anchor="ctr"/>
          <a:lstStyle/>
          <a:p>
            <a:pPr algn="ctr">
              <a:defRPr/>
            </a:pPr>
            <a:endParaRPr lang="en-US"/>
          </a:p>
        </p:txBody>
      </p:sp>
      <p:sp>
        <p:nvSpPr>
          <p:cNvPr id="65540" name="Oval 50"/>
          <p:cNvSpPr>
            <a:spLocks noChangeArrowheads="1"/>
          </p:cNvSpPr>
          <p:nvPr/>
        </p:nvSpPr>
        <p:spPr bwMode="auto">
          <a:xfrm>
            <a:off x="6324600" y="44005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65541" name="Oval 45"/>
          <p:cNvSpPr>
            <a:spLocks noChangeArrowheads="1"/>
          </p:cNvSpPr>
          <p:nvPr/>
        </p:nvSpPr>
        <p:spPr bwMode="auto">
          <a:xfrm>
            <a:off x="3810000" y="44005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65542" name="Rectangle 2"/>
          <p:cNvSpPr>
            <a:spLocks noGrp="1" noChangeArrowheads="1"/>
          </p:cNvSpPr>
          <p:nvPr>
            <p:ph type="title"/>
          </p:nvPr>
        </p:nvSpPr>
        <p:spPr>
          <a:xfrm>
            <a:off x="2177653" y="1314451"/>
            <a:ext cx="7843838" cy="445294"/>
          </a:xfrm>
          <a:noFill/>
        </p:spPr>
        <p:txBody>
          <a:bodyPr>
            <a:noAutofit/>
          </a:bodyPr>
          <a:lstStyle/>
          <a:p>
            <a:pPr eaLnBrk="1" hangingPunct="1"/>
            <a:r>
              <a:rPr lang="en-US" altLang="x-none" sz="3000" dirty="0">
                <a:latin typeface="Calibri" panose="020F0502020204030204" pitchFamily="34" charset="0"/>
                <a:cs typeface="Calibri" panose="020F0502020204030204" pitchFamily="34" charset="0"/>
              </a:rPr>
              <a:t>Step 1:  Deciding on Lesson Content</a:t>
            </a:r>
            <a:r>
              <a:rPr lang="en-US" altLang="x-none" sz="3000" b="1" dirty="0">
                <a:latin typeface="Calibri" panose="020F0502020204030204" pitchFamily="34" charset="0"/>
                <a:cs typeface="Calibri" panose="020F0502020204030204" pitchFamily="34" charset="0"/>
              </a:rPr>
              <a:t> </a:t>
            </a:r>
            <a:br>
              <a:rPr lang="en-US" altLang="x-none" sz="3000" b="1" dirty="0">
                <a:latin typeface="Calibri" panose="020F0502020204030204" pitchFamily="34" charset="0"/>
                <a:cs typeface="Calibri" panose="020F0502020204030204" pitchFamily="34" charset="0"/>
              </a:rPr>
            </a:br>
            <a:r>
              <a:rPr lang="en-US" altLang="x-none" sz="3000" dirty="0">
                <a:latin typeface="Calibri" panose="020F0502020204030204" pitchFamily="34" charset="0"/>
                <a:cs typeface="Calibri" panose="020F0502020204030204" pitchFamily="34" charset="0"/>
              </a:rPr>
              <a:t>(</a:t>
            </a:r>
            <a:r>
              <a:rPr lang="en-US" altLang="x-none" sz="3000" b="1" i="1" dirty="0">
                <a:latin typeface="Calibri" panose="020F0502020204030204" pitchFamily="34" charset="0"/>
                <a:cs typeface="Calibri" panose="020F0502020204030204" pitchFamily="34" charset="0"/>
              </a:rPr>
              <a:t>WHAT</a:t>
            </a:r>
            <a:r>
              <a:rPr lang="en-US" altLang="x-none" sz="3000" b="1" dirty="0">
                <a:latin typeface="Calibri" panose="020F0502020204030204" pitchFamily="34" charset="0"/>
                <a:cs typeface="Calibri" panose="020F0502020204030204" pitchFamily="34" charset="0"/>
              </a:rPr>
              <a:t> </a:t>
            </a:r>
            <a:r>
              <a:rPr lang="en-US" altLang="x-none" sz="3000" dirty="0">
                <a:latin typeface="Calibri" panose="020F0502020204030204" pitchFamily="34" charset="0"/>
                <a:cs typeface="Calibri" panose="020F0502020204030204" pitchFamily="34" charset="0"/>
              </a:rPr>
              <a:t>I will teach)</a:t>
            </a:r>
          </a:p>
        </p:txBody>
      </p:sp>
      <p:sp>
        <p:nvSpPr>
          <p:cNvPr id="65543" name="Rectangle 18"/>
          <p:cNvSpPr>
            <a:spLocks noChangeArrowheads="1"/>
          </p:cNvSpPr>
          <p:nvPr/>
        </p:nvSpPr>
        <p:spPr bwMode="auto">
          <a:xfrm>
            <a:off x="3581402" y="45720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65544" name="Text Box 19"/>
          <p:cNvSpPr txBox="1">
            <a:spLocks noChangeArrowheads="1"/>
          </p:cNvSpPr>
          <p:nvPr/>
        </p:nvSpPr>
        <p:spPr bwMode="auto">
          <a:xfrm>
            <a:off x="4038600" y="4686302"/>
            <a:ext cx="1600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 Information focus?</a:t>
            </a:r>
            <a:endParaRPr lang="en-US" altLang="x-none" sz="1800">
              <a:solidFill>
                <a:schemeClr val="tx1"/>
              </a:solidFill>
              <a:latin typeface="Arial" charset="0"/>
            </a:endParaRPr>
          </a:p>
        </p:txBody>
      </p:sp>
      <p:sp>
        <p:nvSpPr>
          <p:cNvPr id="65545" name="Text Box 20"/>
          <p:cNvSpPr txBox="1">
            <a:spLocks noChangeArrowheads="1"/>
          </p:cNvSpPr>
          <p:nvPr/>
        </p:nvSpPr>
        <p:spPr bwMode="auto">
          <a:xfrm>
            <a:off x="6553200" y="4686301"/>
            <a:ext cx="17716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Skill focus?</a:t>
            </a:r>
            <a:endParaRPr lang="en-US" altLang="x-none" sz="1800">
              <a:solidFill>
                <a:schemeClr val="tx1"/>
              </a:solidFill>
              <a:latin typeface="Arial" charset="0"/>
            </a:endParaRPr>
          </a:p>
        </p:txBody>
      </p:sp>
      <p:cxnSp>
        <p:nvCxnSpPr>
          <p:cNvPr id="65546" name="AutoShape 46"/>
          <p:cNvCxnSpPr>
            <a:cxnSpLocks noChangeShapeType="1"/>
            <a:stCxn id="65541" idx="0"/>
            <a:endCxn id="16388" idx="4"/>
          </p:cNvCxnSpPr>
          <p:nvPr/>
        </p:nvCxnSpPr>
        <p:spPr bwMode="auto">
          <a:xfrm flipH="1" flipV="1">
            <a:off x="4181475" y="4057650"/>
            <a:ext cx="685800" cy="3429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47" name="AutoShape 49"/>
          <p:cNvCxnSpPr>
            <a:cxnSpLocks noChangeShapeType="1"/>
            <a:stCxn id="65538" idx="4"/>
            <a:endCxn id="65540" idx="0"/>
          </p:cNvCxnSpPr>
          <p:nvPr/>
        </p:nvCxnSpPr>
        <p:spPr bwMode="auto">
          <a:xfrm flipH="1">
            <a:off x="7381875" y="4057650"/>
            <a:ext cx="514350" cy="3429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48" name="AutoShape 52"/>
          <p:cNvCxnSpPr>
            <a:cxnSpLocks noChangeShapeType="1"/>
            <a:stCxn id="65541" idx="6"/>
            <a:endCxn id="65540" idx="2"/>
          </p:cNvCxnSpPr>
          <p:nvPr/>
        </p:nvCxnSpPr>
        <p:spPr bwMode="auto">
          <a:xfrm>
            <a:off x="5924550" y="4857750"/>
            <a:ext cx="40005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49" name="AutoShape 56"/>
          <p:cNvCxnSpPr>
            <a:cxnSpLocks noChangeShapeType="1"/>
            <a:stCxn id="16388" idx="0"/>
            <a:endCxn id="65537" idx="2"/>
          </p:cNvCxnSpPr>
          <p:nvPr/>
        </p:nvCxnSpPr>
        <p:spPr bwMode="auto">
          <a:xfrm flipV="1">
            <a:off x="4181476" y="2686050"/>
            <a:ext cx="828675" cy="4572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0" name="AutoShape 57"/>
          <p:cNvCxnSpPr>
            <a:cxnSpLocks noChangeShapeType="1"/>
            <a:stCxn id="65537" idx="6"/>
            <a:endCxn id="65538" idx="0"/>
          </p:cNvCxnSpPr>
          <p:nvPr/>
        </p:nvCxnSpPr>
        <p:spPr bwMode="auto">
          <a:xfrm>
            <a:off x="7124701" y="2686050"/>
            <a:ext cx="771525" cy="4572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1" name="AutoShape 58"/>
          <p:cNvCxnSpPr>
            <a:cxnSpLocks noChangeShapeType="1"/>
            <a:stCxn id="16388" idx="6"/>
          </p:cNvCxnSpPr>
          <p:nvPr/>
        </p:nvCxnSpPr>
        <p:spPr bwMode="auto">
          <a:xfrm>
            <a:off x="5238750" y="3600451"/>
            <a:ext cx="1600200" cy="1191"/>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2" name="AutoShape 59"/>
          <p:cNvCxnSpPr>
            <a:cxnSpLocks noChangeShapeType="1"/>
            <a:stCxn id="65541" idx="0"/>
          </p:cNvCxnSpPr>
          <p:nvPr/>
        </p:nvCxnSpPr>
        <p:spPr bwMode="auto">
          <a:xfrm flipV="1">
            <a:off x="4867275" y="3143250"/>
            <a:ext cx="1371600" cy="12573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3" name="AutoShape 60"/>
          <p:cNvCxnSpPr>
            <a:cxnSpLocks noChangeShapeType="1"/>
            <a:stCxn id="65540" idx="0"/>
            <a:endCxn id="65537" idx="4"/>
          </p:cNvCxnSpPr>
          <p:nvPr/>
        </p:nvCxnSpPr>
        <p:spPr bwMode="auto">
          <a:xfrm flipH="1" flipV="1">
            <a:off x="6067425" y="3143250"/>
            <a:ext cx="1314450" cy="12573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4" name="AutoShape 61"/>
          <p:cNvCxnSpPr>
            <a:cxnSpLocks noChangeShapeType="1"/>
            <a:endCxn id="65538" idx="2"/>
          </p:cNvCxnSpPr>
          <p:nvPr/>
        </p:nvCxnSpPr>
        <p:spPr bwMode="auto">
          <a:xfrm flipV="1">
            <a:off x="4838700" y="3600450"/>
            <a:ext cx="2000250" cy="8001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5555" name="AutoShape 62"/>
          <p:cNvCxnSpPr>
            <a:cxnSpLocks noChangeShapeType="1"/>
            <a:stCxn id="65540" idx="0"/>
            <a:endCxn id="16388" idx="6"/>
          </p:cNvCxnSpPr>
          <p:nvPr/>
        </p:nvCxnSpPr>
        <p:spPr bwMode="auto">
          <a:xfrm flipH="1" flipV="1">
            <a:off x="5238751" y="3600450"/>
            <a:ext cx="2143125" cy="8001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5556" name="Text Box 64"/>
          <p:cNvSpPr txBox="1">
            <a:spLocks noChangeArrowheads="1"/>
          </p:cNvSpPr>
          <p:nvPr/>
        </p:nvSpPr>
        <p:spPr bwMode="auto">
          <a:xfrm>
            <a:off x="7410450" y="32004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65557" name="Text Box 65"/>
          <p:cNvSpPr txBox="1">
            <a:spLocks noChangeArrowheads="1"/>
          </p:cNvSpPr>
          <p:nvPr/>
        </p:nvSpPr>
        <p:spPr bwMode="auto">
          <a:xfrm>
            <a:off x="3352800" y="3429002"/>
            <a:ext cx="16573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r>
              <a:rPr lang="en-US" altLang="x-none" sz="1350">
                <a:solidFill>
                  <a:schemeClr val="tx1"/>
                </a:solidFill>
                <a:latin typeface="Arial" charset="0"/>
              </a:rPr>
              <a:t>Concept or Theme?</a:t>
            </a:r>
          </a:p>
        </p:txBody>
      </p:sp>
      <p:sp>
        <p:nvSpPr>
          <p:cNvPr id="65558" name="Text Box 67"/>
          <p:cNvSpPr txBox="1">
            <a:spLocks noChangeArrowheads="1"/>
          </p:cNvSpPr>
          <p:nvPr/>
        </p:nvSpPr>
        <p:spPr bwMode="auto">
          <a:xfrm>
            <a:off x="5238750" y="2400300"/>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Text?</a:t>
            </a:r>
          </a:p>
          <a:p>
            <a:pPr algn="ctr"/>
            <a:r>
              <a:rPr lang="en-US" altLang="x-none" sz="1350">
                <a:solidFill>
                  <a:schemeClr val="tx1"/>
                </a:solidFill>
                <a:latin typeface="Arial" charset="0"/>
              </a:rPr>
              <a:t>(print, video, etc.)</a:t>
            </a:r>
            <a:endParaRPr lang="en-US" altLang="x-none" sz="1800">
              <a:solidFill>
                <a:schemeClr val="tx1"/>
              </a:solidFill>
              <a:latin typeface="Arial" charset="0"/>
            </a:endParaRPr>
          </a:p>
        </p:txBody>
      </p:sp>
      <p:sp>
        <p:nvSpPr>
          <p:cNvPr id="65559" name="Text Box 69"/>
          <p:cNvSpPr txBox="1">
            <a:spLocks noChangeArrowheads="1"/>
          </p:cNvSpPr>
          <p:nvPr/>
        </p:nvSpPr>
        <p:spPr bwMode="auto">
          <a:xfrm>
            <a:off x="7467601" y="3429001"/>
            <a:ext cx="102143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r>
              <a:rPr lang="en-US" altLang="x-none" sz="1350">
                <a:solidFill>
                  <a:schemeClr val="tx1"/>
                </a:solidFill>
                <a:latin typeface="Arial" charset="0"/>
              </a:rPr>
              <a:t>Discipline?</a:t>
            </a:r>
            <a:endParaRPr lang="en-US" altLang="x-none" sz="1800">
              <a:solidFill>
                <a:schemeClr val="tx1"/>
              </a:solidFill>
              <a:latin typeface="Arial" charset="0"/>
            </a:endParaRPr>
          </a:p>
        </p:txBody>
      </p:sp>
    </p:spTree>
    <p:extLst>
      <p:ext uri="{BB962C8B-B14F-4D97-AF65-F5344CB8AC3E}">
        <p14:creationId xmlns:p14="http://schemas.microsoft.com/office/powerpoint/2010/main" val="27673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995488" y="1314451"/>
            <a:ext cx="8004572" cy="445294"/>
          </a:xfrm>
          <a:noFill/>
        </p:spPr>
        <p:txBody>
          <a:bodyPr>
            <a:noAutofit/>
          </a:bodyPr>
          <a:lstStyle/>
          <a:p>
            <a:pPr eaLnBrk="1" hangingPunct="1"/>
            <a:r>
              <a:rPr lang="en-US" altLang="x-none" sz="3000" dirty="0">
                <a:latin typeface="+mn-lt"/>
              </a:rPr>
              <a:t>Step 2:  Deciding on Lesson Activities</a:t>
            </a:r>
            <a:br>
              <a:rPr lang="en-US" altLang="x-none" sz="3000" dirty="0">
                <a:latin typeface="+mn-lt"/>
              </a:rPr>
            </a:br>
            <a:r>
              <a:rPr lang="en-US" altLang="x-none" sz="3000" dirty="0">
                <a:latin typeface="+mn-lt"/>
              </a:rPr>
              <a:t>(</a:t>
            </a:r>
            <a:r>
              <a:rPr lang="en-US" altLang="x-none" sz="3000" b="1" i="1" dirty="0">
                <a:latin typeface="+mn-lt"/>
              </a:rPr>
              <a:t>HOW</a:t>
            </a:r>
            <a:r>
              <a:rPr lang="en-US" altLang="x-none" sz="3000" dirty="0">
                <a:latin typeface="+mn-lt"/>
              </a:rPr>
              <a:t> I will teach)</a:t>
            </a:r>
          </a:p>
        </p:txBody>
      </p:sp>
      <p:sp>
        <p:nvSpPr>
          <p:cNvPr id="67586" name="Rectangle 4"/>
          <p:cNvSpPr>
            <a:spLocks noChangeArrowheads="1"/>
          </p:cNvSpPr>
          <p:nvPr/>
        </p:nvSpPr>
        <p:spPr bwMode="auto">
          <a:xfrm>
            <a:off x="5156599" y="336946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67587" name="Oval 8"/>
          <p:cNvSpPr>
            <a:spLocks noChangeArrowheads="1"/>
          </p:cNvSpPr>
          <p:nvPr/>
        </p:nvSpPr>
        <p:spPr bwMode="auto">
          <a:xfrm>
            <a:off x="3467100" y="21145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7588" name="Oval 9"/>
          <p:cNvSpPr>
            <a:spLocks noChangeArrowheads="1"/>
          </p:cNvSpPr>
          <p:nvPr/>
        </p:nvSpPr>
        <p:spPr bwMode="auto">
          <a:xfrm>
            <a:off x="5238750" y="28003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7589" name="Oval 10"/>
          <p:cNvSpPr>
            <a:spLocks noChangeArrowheads="1"/>
          </p:cNvSpPr>
          <p:nvPr/>
        </p:nvSpPr>
        <p:spPr bwMode="auto">
          <a:xfrm>
            <a:off x="6667500" y="3657600"/>
            <a:ext cx="24574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7590" name="Oval 11"/>
          <p:cNvSpPr>
            <a:spLocks noChangeArrowheads="1"/>
          </p:cNvSpPr>
          <p:nvPr/>
        </p:nvSpPr>
        <p:spPr bwMode="auto">
          <a:xfrm>
            <a:off x="4095750" y="4229100"/>
            <a:ext cx="2400300" cy="11430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7591" name="Text Box 15"/>
          <p:cNvSpPr txBox="1">
            <a:spLocks noChangeArrowheads="1"/>
          </p:cNvSpPr>
          <p:nvPr/>
        </p:nvSpPr>
        <p:spPr bwMode="auto">
          <a:xfrm>
            <a:off x="3638550" y="2400301"/>
            <a:ext cx="17668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PRIMING activities</a:t>
            </a:r>
            <a:endParaRPr lang="en-US" altLang="x-none" sz="1800">
              <a:solidFill>
                <a:schemeClr val="tx1"/>
              </a:solidFill>
              <a:latin typeface="Arial" charset="0"/>
            </a:endParaRPr>
          </a:p>
        </p:txBody>
      </p:sp>
      <p:sp>
        <p:nvSpPr>
          <p:cNvPr id="67592" name="Text Box 16"/>
          <p:cNvSpPr txBox="1">
            <a:spLocks noChangeArrowheads="1"/>
          </p:cNvSpPr>
          <p:nvPr/>
        </p:nvSpPr>
        <p:spPr bwMode="auto">
          <a:xfrm>
            <a:off x="5609943" y="3086102"/>
            <a:ext cx="13388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PROCESSING</a:t>
            </a:r>
          </a:p>
          <a:p>
            <a:pPr algn="ctr"/>
            <a:r>
              <a:rPr lang="en-US" altLang="x-none" sz="1350">
                <a:solidFill>
                  <a:schemeClr val="tx1"/>
                </a:solidFill>
                <a:latin typeface="Arial" charset="0"/>
              </a:rPr>
              <a:t>activities</a:t>
            </a:r>
            <a:endParaRPr lang="en-US" altLang="x-none" sz="1800">
              <a:solidFill>
                <a:schemeClr val="tx1"/>
              </a:solidFill>
              <a:latin typeface="Arial" charset="0"/>
            </a:endParaRPr>
          </a:p>
        </p:txBody>
      </p:sp>
      <p:sp>
        <p:nvSpPr>
          <p:cNvPr id="67593" name="Text Box 17"/>
          <p:cNvSpPr txBox="1">
            <a:spLocks noChangeArrowheads="1"/>
          </p:cNvSpPr>
          <p:nvPr/>
        </p:nvSpPr>
        <p:spPr bwMode="auto">
          <a:xfrm>
            <a:off x="6630656" y="3943352"/>
            <a:ext cx="240969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RETAINING FOR MASTERY</a:t>
            </a:r>
          </a:p>
          <a:p>
            <a:pPr algn="ctr"/>
            <a:r>
              <a:rPr lang="en-US" altLang="x-none" sz="1350">
                <a:solidFill>
                  <a:schemeClr val="tx1"/>
                </a:solidFill>
                <a:latin typeface="Arial" charset="0"/>
              </a:rPr>
              <a:t>activities</a:t>
            </a:r>
            <a:endParaRPr lang="en-US" altLang="x-none" sz="1800">
              <a:solidFill>
                <a:schemeClr val="tx1"/>
              </a:solidFill>
              <a:latin typeface="Arial" charset="0"/>
            </a:endParaRPr>
          </a:p>
        </p:txBody>
      </p:sp>
      <p:sp>
        <p:nvSpPr>
          <p:cNvPr id="67594" name="Text Box 18"/>
          <p:cNvSpPr txBox="1">
            <a:spLocks noChangeArrowheads="1"/>
          </p:cNvSpPr>
          <p:nvPr/>
        </p:nvSpPr>
        <p:spPr bwMode="auto">
          <a:xfrm>
            <a:off x="4126846" y="4514852"/>
            <a:ext cx="238097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350">
                <a:solidFill>
                  <a:schemeClr val="tx1"/>
                </a:solidFill>
                <a:latin typeface="Arial" charset="0"/>
              </a:rPr>
              <a:t>CONNECT TO LEARNERS’ </a:t>
            </a:r>
          </a:p>
          <a:p>
            <a:pPr algn="ctr"/>
            <a:r>
              <a:rPr lang="en-US" altLang="x-none" sz="1350">
                <a:solidFill>
                  <a:schemeClr val="tx1"/>
                </a:solidFill>
                <a:latin typeface="Arial" charset="0"/>
              </a:rPr>
              <a:t>FRAMES OF REFERENCE</a:t>
            </a:r>
            <a:endParaRPr lang="en-US" altLang="x-none" sz="1800">
              <a:solidFill>
                <a:schemeClr val="tx1"/>
              </a:solidFill>
              <a:latin typeface="Arial" charset="0"/>
            </a:endParaRPr>
          </a:p>
        </p:txBody>
      </p:sp>
      <p:cxnSp>
        <p:nvCxnSpPr>
          <p:cNvPr id="67595" name="AutoShape 22"/>
          <p:cNvCxnSpPr>
            <a:cxnSpLocks noChangeShapeType="1"/>
            <a:stCxn id="67590" idx="0"/>
            <a:endCxn id="67587" idx="4"/>
          </p:cNvCxnSpPr>
          <p:nvPr/>
        </p:nvCxnSpPr>
        <p:spPr bwMode="auto">
          <a:xfrm flipH="1" flipV="1">
            <a:off x="4524376" y="3028950"/>
            <a:ext cx="771525" cy="1200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6" name="AutoShape 23"/>
          <p:cNvCxnSpPr>
            <a:cxnSpLocks noChangeShapeType="1"/>
            <a:stCxn id="67590" idx="0"/>
            <a:endCxn id="67588" idx="3"/>
          </p:cNvCxnSpPr>
          <p:nvPr/>
        </p:nvCxnSpPr>
        <p:spPr bwMode="auto">
          <a:xfrm flipV="1">
            <a:off x="5295901" y="3581400"/>
            <a:ext cx="252413" cy="647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7597" name="AutoShape 24"/>
          <p:cNvCxnSpPr>
            <a:cxnSpLocks noChangeShapeType="1"/>
            <a:stCxn id="67590" idx="0"/>
            <a:endCxn id="67589" idx="2"/>
          </p:cNvCxnSpPr>
          <p:nvPr/>
        </p:nvCxnSpPr>
        <p:spPr bwMode="auto">
          <a:xfrm flipV="1">
            <a:off x="5295900" y="4114800"/>
            <a:ext cx="1371600" cy="114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16" name="Object 2">
            <a:extLst>
              <a:ext uri="{FF2B5EF4-FFF2-40B4-BE49-F238E27FC236}">
                <a16:creationId xmlns:a16="http://schemas.microsoft.com/office/drawing/2014/main" id="{9148F809-7FE0-284C-AB28-699569A86A78}"/>
              </a:ext>
            </a:extLst>
          </p:cNvPr>
          <p:cNvGraphicFramePr>
            <a:graphicFrameLocks noChangeAspect="1"/>
          </p:cNvGraphicFramePr>
          <p:nvPr>
            <p:extLst>
              <p:ext uri="{D42A27DB-BD31-4B8C-83A1-F6EECF244321}">
                <p14:modId xmlns:p14="http://schemas.microsoft.com/office/powerpoint/2010/main" val="3500895489"/>
              </p:ext>
            </p:extLst>
          </p:nvPr>
        </p:nvGraphicFramePr>
        <p:xfrm>
          <a:off x="1790702" y="4773612"/>
          <a:ext cx="1676400" cy="1425575"/>
        </p:xfrm>
        <a:graphic>
          <a:graphicData uri="http://schemas.openxmlformats.org/presentationml/2006/ole">
            <mc:AlternateContent xmlns:mc="http://schemas.openxmlformats.org/markup-compatibility/2006">
              <mc:Choice xmlns:v="urn:schemas-microsoft-com:vml" Requires="v">
                <p:oleObj spid="_x0000_s1050" name="Document" r:id="rId4" imgW="939683" imgH="800000" progId="Word.Document.8">
                  <p:embed/>
                </p:oleObj>
              </mc:Choice>
              <mc:Fallback>
                <p:oleObj name="Document" r:id="rId4" imgW="939683" imgH="800000" progId="Word.Document.8">
                  <p:embed/>
                  <p:pic>
                    <p:nvPicPr>
                      <p:cNvPr id="16" name="Object 2">
                        <a:extLst>
                          <a:ext uri="{FF2B5EF4-FFF2-40B4-BE49-F238E27FC236}">
                            <a16:creationId xmlns:a16="http://schemas.microsoft.com/office/drawing/2014/main" id="{6A638C46-D01C-704C-BEC5-9FB61E3B9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2" y="4773612"/>
                        <a:ext cx="16764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1281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2113360" y="1143000"/>
            <a:ext cx="6897290" cy="514350"/>
          </a:xfrm>
        </p:spPr>
        <p:txBody>
          <a:bodyPr>
            <a:noAutofit/>
          </a:bodyPr>
          <a:lstStyle/>
          <a:p>
            <a:pPr eaLnBrk="1" hangingPunct="1"/>
            <a:r>
              <a:rPr lang="en-US" altLang="x-none" sz="3000" dirty="0">
                <a:latin typeface="Calibri" panose="020F0502020204030204" pitchFamily="34" charset="0"/>
                <a:cs typeface="Calibri" panose="020F0502020204030204" pitchFamily="34" charset="0"/>
              </a:rPr>
              <a:t>Step 3:  Deciding How To Differentiate</a:t>
            </a:r>
          </a:p>
        </p:txBody>
      </p:sp>
      <p:sp>
        <p:nvSpPr>
          <p:cNvPr id="69634" name="Rectangle 3"/>
          <p:cNvSpPr>
            <a:spLocks noGrp="1" noChangeArrowheads="1"/>
          </p:cNvSpPr>
          <p:nvPr>
            <p:ph type="body" idx="1"/>
          </p:nvPr>
        </p:nvSpPr>
        <p:spPr>
          <a:xfrm>
            <a:off x="3181350" y="1828800"/>
            <a:ext cx="6000750" cy="800100"/>
          </a:xfrm>
        </p:spPr>
        <p:txBody>
          <a:bodyPr/>
          <a:lstStyle/>
          <a:p>
            <a:pPr algn="ctr" eaLnBrk="1" hangingPunct="1">
              <a:buFontTx/>
              <a:buNone/>
            </a:pPr>
            <a:r>
              <a:rPr lang="en-US" altLang="x-none" sz="1800"/>
              <a:t>How will I build differentiation into the seminar? </a:t>
            </a:r>
          </a:p>
          <a:p>
            <a:pPr algn="ctr" eaLnBrk="1" hangingPunct="1">
              <a:buFontTx/>
              <a:buNone/>
            </a:pPr>
            <a:r>
              <a:rPr lang="en-US" altLang="x-none" sz="1800"/>
              <a:t>Possible areas of differentiation, which are inter-related:</a:t>
            </a:r>
            <a:endParaRPr lang="en-US" altLang="x-none" sz="1500"/>
          </a:p>
        </p:txBody>
      </p:sp>
      <p:sp>
        <p:nvSpPr>
          <p:cNvPr id="69635" name="Oval 6"/>
          <p:cNvSpPr>
            <a:spLocks noChangeArrowheads="1"/>
          </p:cNvSpPr>
          <p:nvPr/>
        </p:nvSpPr>
        <p:spPr bwMode="auto">
          <a:xfrm>
            <a:off x="5010150" y="285750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9636" name="Oval 7"/>
          <p:cNvSpPr>
            <a:spLocks noChangeArrowheads="1"/>
          </p:cNvSpPr>
          <p:nvPr/>
        </p:nvSpPr>
        <p:spPr bwMode="auto">
          <a:xfrm>
            <a:off x="3124200" y="37147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9637" name="Oval 8"/>
          <p:cNvSpPr>
            <a:spLocks noChangeArrowheads="1"/>
          </p:cNvSpPr>
          <p:nvPr/>
        </p:nvSpPr>
        <p:spPr bwMode="auto">
          <a:xfrm>
            <a:off x="6896100" y="3714750"/>
            <a:ext cx="2114550" cy="914400"/>
          </a:xfrm>
          <a:prstGeom prst="ellipse">
            <a:avLst/>
          </a:prstGeom>
          <a:solidFill>
            <a:schemeClr val="accent1">
              <a:alpha val="50195"/>
            </a:schemeClr>
          </a:solidFill>
          <a:ln w="9525">
            <a:solidFill>
              <a:schemeClr val="tx1"/>
            </a:solidFill>
            <a:round/>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69638" name="Text Box 9"/>
          <p:cNvSpPr txBox="1">
            <a:spLocks noChangeArrowheads="1"/>
          </p:cNvSpPr>
          <p:nvPr/>
        </p:nvSpPr>
        <p:spPr bwMode="auto">
          <a:xfrm>
            <a:off x="5410202" y="3086100"/>
            <a:ext cx="1354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spcBef>
                <a:spcPct val="50000"/>
              </a:spcBef>
            </a:pPr>
            <a:r>
              <a:rPr lang="en-US" altLang="x-none" sz="1800">
                <a:solidFill>
                  <a:schemeClr val="tx1"/>
                </a:solidFill>
                <a:latin typeface="Arial" charset="0"/>
              </a:rPr>
              <a:t>CONTENT</a:t>
            </a:r>
          </a:p>
        </p:txBody>
      </p:sp>
      <p:sp>
        <p:nvSpPr>
          <p:cNvPr id="69639" name="Text Box 10"/>
          <p:cNvSpPr txBox="1">
            <a:spLocks noChangeArrowheads="1"/>
          </p:cNvSpPr>
          <p:nvPr/>
        </p:nvSpPr>
        <p:spPr bwMode="auto">
          <a:xfrm>
            <a:off x="7296152" y="4000500"/>
            <a:ext cx="1354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spcBef>
                <a:spcPct val="50000"/>
              </a:spcBef>
            </a:pPr>
            <a:r>
              <a:rPr lang="en-US" altLang="x-none" sz="1800">
                <a:solidFill>
                  <a:schemeClr val="tx1"/>
                </a:solidFill>
                <a:latin typeface="Arial" charset="0"/>
              </a:rPr>
              <a:t>PROCESS</a:t>
            </a:r>
          </a:p>
        </p:txBody>
      </p:sp>
      <p:sp>
        <p:nvSpPr>
          <p:cNvPr id="69640" name="Text Box 11"/>
          <p:cNvSpPr txBox="1">
            <a:spLocks noChangeArrowheads="1"/>
          </p:cNvSpPr>
          <p:nvPr/>
        </p:nvSpPr>
        <p:spPr bwMode="auto">
          <a:xfrm>
            <a:off x="3467102" y="4000500"/>
            <a:ext cx="1354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spcBef>
                <a:spcPct val="50000"/>
              </a:spcBef>
            </a:pPr>
            <a:r>
              <a:rPr lang="en-US" altLang="x-none" sz="1800">
                <a:solidFill>
                  <a:schemeClr val="tx1"/>
                </a:solidFill>
                <a:latin typeface="Arial" charset="0"/>
              </a:rPr>
              <a:t>PRODUCT</a:t>
            </a:r>
          </a:p>
        </p:txBody>
      </p:sp>
      <p:cxnSp>
        <p:nvCxnSpPr>
          <p:cNvPr id="69641" name="AutoShape 16"/>
          <p:cNvCxnSpPr>
            <a:cxnSpLocks noChangeShapeType="1"/>
            <a:stCxn id="69636" idx="6"/>
            <a:endCxn id="69637" idx="2"/>
          </p:cNvCxnSpPr>
          <p:nvPr/>
        </p:nvCxnSpPr>
        <p:spPr bwMode="auto">
          <a:xfrm>
            <a:off x="5238750" y="4171950"/>
            <a:ext cx="165735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9642" name="AutoShape 17"/>
          <p:cNvCxnSpPr>
            <a:cxnSpLocks noChangeShapeType="1"/>
            <a:stCxn id="69636" idx="0"/>
            <a:endCxn id="69635" idx="2"/>
          </p:cNvCxnSpPr>
          <p:nvPr/>
        </p:nvCxnSpPr>
        <p:spPr bwMode="auto">
          <a:xfrm flipV="1">
            <a:off x="4181476" y="3314700"/>
            <a:ext cx="828675" cy="4000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69643" name="AutoShape 18"/>
          <p:cNvCxnSpPr>
            <a:cxnSpLocks noChangeShapeType="1"/>
            <a:stCxn id="69637" idx="0"/>
            <a:endCxn id="69635" idx="6"/>
          </p:cNvCxnSpPr>
          <p:nvPr/>
        </p:nvCxnSpPr>
        <p:spPr bwMode="auto">
          <a:xfrm flipH="1" flipV="1">
            <a:off x="7124701" y="3314700"/>
            <a:ext cx="828675" cy="4000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aphicFrame>
        <p:nvGraphicFramePr>
          <p:cNvPr id="16" name="Object 2">
            <a:extLst>
              <a:ext uri="{FF2B5EF4-FFF2-40B4-BE49-F238E27FC236}">
                <a16:creationId xmlns:a16="http://schemas.microsoft.com/office/drawing/2014/main" id="{6A638C46-D01C-704C-BEC5-9FB61E3B9C9D}"/>
              </a:ext>
            </a:extLst>
          </p:cNvPr>
          <p:cNvGraphicFramePr>
            <a:graphicFrameLocks noChangeAspect="1"/>
          </p:cNvGraphicFramePr>
          <p:nvPr>
            <p:extLst>
              <p:ext uri="{D42A27DB-BD31-4B8C-83A1-F6EECF244321}">
                <p14:modId xmlns:p14="http://schemas.microsoft.com/office/powerpoint/2010/main" val="3525260316"/>
              </p:ext>
            </p:extLst>
          </p:nvPr>
        </p:nvGraphicFramePr>
        <p:xfrm>
          <a:off x="1790702" y="4773612"/>
          <a:ext cx="1676400" cy="1425575"/>
        </p:xfrm>
        <a:graphic>
          <a:graphicData uri="http://schemas.openxmlformats.org/presentationml/2006/ole">
            <mc:AlternateContent xmlns:mc="http://schemas.openxmlformats.org/markup-compatibility/2006">
              <mc:Choice xmlns:v="urn:schemas-microsoft-com:vml" Requires="v">
                <p:oleObj spid="_x0000_s10254" name="Document" r:id="rId4" imgW="939683" imgH="800000" progId="Word.Document.8">
                  <p:embed/>
                </p:oleObj>
              </mc:Choice>
              <mc:Fallback>
                <p:oleObj name="Document" r:id="rId4" imgW="939683" imgH="800000" progId="Word.Document.8">
                  <p:embed/>
                  <p:pic>
                    <p:nvPicPr>
                      <p:cNvPr id="737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2" y="4773612"/>
                        <a:ext cx="16764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8693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1818681" y="1164431"/>
            <a:ext cx="8095655" cy="514350"/>
          </a:xfrm>
        </p:spPr>
        <p:txBody>
          <a:bodyPr>
            <a:noAutofit/>
          </a:bodyPr>
          <a:lstStyle/>
          <a:p>
            <a:pPr eaLnBrk="1" hangingPunct="1"/>
            <a:r>
              <a:rPr lang="en-US" altLang="x-none" sz="3000" dirty="0">
                <a:latin typeface="+mn-lt"/>
              </a:rPr>
              <a:t>Step 4:  Deciding on Research/Rationale to Cite</a:t>
            </a:r>
          </a:p>
        </p:txBody>
      </p:sp>
      <p:sp>
        <p:nvSpPr>
          <p:cNvPr id="71682" name="Rectangle 3"/>
          <p:cNvSpPr>
            <a:spLocks noGrp="1" noChangeArrowheads="1"/>
          </p:cNvSpPr>
          <p:nvPr>
            <p:ph type="body" idx="1"/>
          </p:nvPr>
        </p:nvSpPr>
        <p:spPr>
          <a:xfrm>
            <a:off x="3238500" y="1885950"/>
            <a:ext cx="5829300" cy="2228850"/>
          </a:xfrm>
        </p:spPr>
        <p:txBody>
          <a:bodyPr/>
          <a:lstStyle/>
          <a:p>
            <a:pPr algn="ctr" eaLnBrk="1" hangingPunct="1">
              <a:buFontTx/>
              <a:buNone/>
            </a:pPr>
            <a:r>
              <a:rPr lang="en-US" altLang="x-none" sz="1800"/>
              <a:t>What research will I use to support </a:t>
            </a:r>
          </a:p>
          <a:p>
            <a:pPr algn="ctr" eaLnBrk="1" hangingPunct="1">
              <a:buFontTx/>
              <a:buNone/>
            </a:pPr>
            <a:r>
              <a:rPr lang="en-US" altLang="x-none" sz="1800"/>
              <a:t>my choice of content and activities? </a:t>
            </a:r>
            <a:br>
              <a:rPr lang="en-US" altLang="x-none" sz="1800"/>
            </a:br>
            <a:endParaRPr lang="en-US" altLang="x-none" sz="1800"/>
          </a:p>
          <a:p>
            <a:pPr algn="ctr" eaLnBrk="1" hangingPunct="1">
              <a:buFontTx/>
              <a:buNone/>
            </a:pPr>
            <a:r>
              <a:rPr lang="en-US" altLang="x-none" sz="1800"/>
              <a:t>How will I introduce the research/rationale in a </a:t>
            </a:r>
          </a:p>
          <a:p>
            <a:pPr algn="ctr" eaLnBrk="1" hangingPunct="1">
              <a:buFontTx/>
              <a:buNone/>
            </a:pPr>
            <a:r>
              <a:rPr lang="en-US" altLang="x-none" sz="1800"/>
              <a:t>way that is memorable and engaging?</a:t>
            </a:r>
          </a:p>
        </p:txBody>
      </p:sp>
      <p:pic>
        <p:nvPicPr>
          <p:cNvPr id="3" name="Picture 2">
            <a:extLst>
              <a:ext uri="{FF2B5EF4-FFF2-40B4-BE49-F238E27FC236}">
                <a16:creationId xmlns:a16="http://schemas.microsoft.com/office/drawing/2014/main" id="{BBE0143B-0C17-8046-9C36-62715D5C9963}"/>
              </a:ext>
            </a:extLst>
          </p:cNvPr>
          <p:cNvPicPr>
            <a:picLocks noChangeAspect="1"/>
          </p:cNvPicPr>
          <p:nvPr/>
        </p:nvPicPr>
        <p:blipFill>
          <a:blip r:embed="rId3"/>
          <a:stretch>
            <a:fillRect/>
          </a:stretch>
        </p:blipFill>
        <p:spPr>
          <a:xfrm>
            <a:off x="4471987" y="3929061"/>
            <a:ext cx="3248026" cy="2228851"/>
          </a:xfrm>
          <a:prstGeom prst="rect">
            <a:avLst/>
          </a:prstGeom>
        </p:spPr>
      </p:pic>
    </p:spTree>
    <p:extLst>
      <p:ext uri="{BB962C8B-B14F-4D97-AF65-F5344CB8AC3E}">
        <p14:creationId xmlns:p14="http://schemas.microsoft.com/office/powerpoint/2010/main" val="296765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941910" y="1200150"/>
            <a:ext cx="7011590" cy="514350"/>
          </a:xfrm>
        </p:spPr>
        <p:txBody>
          <a:bodyPr>
            <a:normAutofit/>
          </a:bodyPr>
          <a:lstStyle/>
          <a:p>
            <a:pPr eaLnBrk="1" hangingPunct="1"/>
            <a:r>
              <a:rPr lang="en-US" altLang="x-none" sz="3000" dirty="0">
                <a:latin typeface="+mn-lt"/>
              </a:rPr>
              <a:t>Step 5:  Deciding on the Flow</a:t>
            </a:r>
          </a:p>
        </p:txBody>
      </p:sp>
      <p:sp>
        <p:nvSpPr>
          <p:cNvPr id="73730" name="Rectangle 3"/>
          <p:cNvSpPr>
            <a:spLocks noGrp="1" noChangeArrowheads="1"/>
          </p:cNvSpPr>
          <p:nvPr>
            <p:ph type="body" idx="1"/>
          </p:nvPr>
        </p:nvSpPr>
        <p:spPr>
          <a:xfrm>
            <a:off x="3181350" y="1943100"/>
            <a:ext cx="5886450" cy="742950"/>
          </a:xfrm>
        </p:spPr>
        <p:txBody>
          <a:bodyPr/>
          <a:lstStyle/>
          <a:p>
            <a:pPr algn="ctr" eaLnBrk="1" hangingPunct="1">
              <a:lnSpc>
                <a:spcPct val="90000"/>
              </a:lnSpc>
              <a:buFontTx/>
              <a:buNone/>
            </a:pPr>
            <a:r>
              <a:rPr lang="en-US" altLang="x-none" sz="1800"/>
              <a:t>Create a tentative Flow Map to </a:t>
            </a:r>
          </a:p>
          <a:p>
            <a:pPr algn="ctr" eaLnBrk="1" hangingPunct="1">
              <a:lnSpc>
                <a:spcPct val="90000"/>
              </a:lnSpc>
              <a:buFontTx/>
              <a:buNone/>
            </a:pPr>
            <a:r>
              <a:rPr lang="en-US" altLang="x-none" sz="1800"/>
              <a:t>represent  decisions so far:</a:t>
            </a:r>
            <a:endParaRPr lang="en-US" altLang="x-none"/>
          </a:p>
        </p:txBody>
      </p:sp>
      <p:sp>
        <p:nvSpPr>
          <p:cNvPr id="73731" name="Rectangle 4"/>
          <p:cNvSpPr>
            <a:spLocks noChangeArrowheads="1"/>
          </p:cNvSpPr>
          <p:nvPr/>
        </p:nvSpPr>
        <p:spPr bwMode="auto">
          <a:xfrm>
            <a:off x="34099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2" name="AutoShape 11"/>
          <p:cNvSpPr>
            <a:spLocks noChangeArrowheads="1"/>
          </p:cNvSpPr>
          <p:nvPr/>
        </p:nvSpPr>
        <p:spPr bwMode="auto">
          <a:xfrm>
            <a:off x="58674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3" name="AutoShape 12"/>
          <p:cNvSpPr>
            <a:spLocks noChangeArrowheads="1"/>
          </p:cNvSpPr>
          <p:nvPr/>
        </p:nvSpPr>
        <p:spPr bwMode="auto">
          <a:xfrm>
            <a:off x="43815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4" name="Rectangle 14"/>
          <p:cNvSpPr>
            <a:spLocks noChangeArrowheads="1"/>
          </p:cNvSpPr>
          <p:nvPr/>
        </p:nvSpPr>
        <p:spPr bwMode="auto">
          <a:xfrm>
            <a:off x="48958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5" name="Rectangle 15"/>
          <p:cNvSpPr>
            <a:spLocks noChangeArrowheads="1"/>
          </p:cNvSpPr>
          <p:nvPr/>
        </p:nvSpPr>
        <p:spPr bwMode="auto">
          <a:xfrm>
            <a:off x="63817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6" name="AutoShape 16"/>
          <p:cNvSpPr>
            <a:spLocks noChangeArrowheads="1"/>
          </p:cNvSpPr>
          <p:nvPr/>
        </p:nvSpPr>
        <p:spPr bwMode="auto">
          <a:xfrm>
            <a:off x="73533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7" name="Rectangle 17"/>
          <p:cNvSpPr>
            <a:spLocks noChangeArrowheads="1"/>
          </p:cNvSpPr>
          <p:nvPr/>
        </p:nvSpPr>
        <p:spPr bwMode="auto">
          <a:xfrm>
            <a:off x="78676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39" name="AutoShape 21"/>
          <p:cNvSpPr>
            <a:spLocks noChangeArrowheads="1"/>
          </p:cNvSpPr>
          <p:nvPr/>
        </p:nvSpPr>
        <p:spPr bwMode="auto">
          <a:xfrm>
            <a:off x="5867400" y="41719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40" name="Rectangle 22"/>
          <p:cNvSpPr>
            <a:spLocks noChangeArrowheads="1"/>
          </p:cNvSpPr>
          <p:nvPr/>
        </p:nvSpPr>
        <p:spPr bwMode="auto">
          <a:xfrm>
            <a:off x="4895850" y="38862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41" name="Rectangle 23"/>
          <p:cNvSpPr>
            <a:spLocks noChangeArrowheads="1"/>
          </p:cNvSpPr>
          <p:nvPr/>
        </p:nvSpPr>
        <p:spPr bwMode="auto">
          <a:xfrm>
            <a:off x="6381750" y="38862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42" name="AutoShape 24"/>
          <p:cNvSpPr>
            <a:spLocks noChangeArrowheads="1"/>
          </p:cNvSpPr>
          <p:nvPr/>
        </p:nvSpPr>
        <p:spPr bwMode="auto">
          <a:xfrm>
            <a:off x="7353300" y="41719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3743" name="Rectangle 25"/>
          <p:cNvSpPr>
            <a:spLocks noChangeArrowheads="1"/>
          </p:cNvSpPr>
          <p:nvPr/>
        </p:nvSpPr>
        <p:spPr bwMode="auto">
          <a:xfrm>
            <a:off x="7867650" y="38862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pic>
        <p:nvPicPr>
          <p:cNvPr id="2" name="Picture 1">
            <a:extLst>
              <a:ext uri="{FF2B5EF4-FFF2-40B4-BE49-F238E27FC236}">
                <a16:creationId xmlns:a16="http://schemas.microsoft.com/office/drawing/2014/main" id="{C8514923-814C-A846-AFC3-7D0E4ADC0A3C}"/>
              </a:ext>
            </a:extLst>
          </p:cNvPr>
          <p:cNvPicPr>
            <a:picLocks noChangeAspect="1"/>
          </p:cNvPicPr>
          <p:nvPr/>
        </p:nvPicPr>
        <p:blipFill>
          <a:blip r:embed="rId3"/>
          <a:stretch>
            <a:fillRect/>
          </a:stretch>
        </p:blipFill>
        <p:spPr>
          <a:xfrm>
            <a:off x="3409950" y="3771900"/>
            <a:ext cx="1168400" cy="1600200"/>
          </a:xfrm>
          <a:prstGeom prst="rect">
            <a:avLst/>
          </a:prstGeom>
        </p:spPr>
      </p:pic>
    </p:spTree>
    <p:extLst>
      <p:ext uri="{BB962C8B-B14F-4D97-AF65-F5344CB8AC3E}">
        <p14:creationId xmlns:p14="http://schemas.microsoft.com/office/powerpoint/2010/main" val="250877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2081212" y="1143000"/>
            <a:ext cx="6929438" cy="571500"/>
          </a:xfrm>
        </p:spPr>
        <p:txBody>
          <a:bodyPr>
            <a:normAutofit/>
          </a:bodyPr>
          <a:lstStyle/>
          <a:p>
            <a:pPr eaLnBrk="1" hangingPunct="1"/>
            <a:r>
              <a:rPr lang="en-US" altLang="x-none" sz="3000" dirty="0">
                <a:latin typeface="+mn-lt"/>
              </a:rPr>
              <a:t>Step 6: Crafting Transitions</a:t>
            </a:r>
          </a:p>
        </p:txBody>
      </p:sp>
      <p:sp>
        <p:nvSpPr>
          <p:cNvPr id="75778" name="Rectangle 3"/>
          <p:cNvSpPr>
            <a:spLocks noGrp="1" noChangeArrowheads="1"/>
          </p:cNvSpPr>
          <p:nvPr>
            <p:ph type="body" idx="1"/>
          </p:nvPr>
        </p:nvSpPr>
        <p:spPr>
          <a:xfrm>
            <a:off x="3181350" y="2000250"/>
            <a:ext cx="5829300" cy="628650"/>
          </a:xfrm>
        </p:spPr>
        <p:txBody>
          <a:bodyPr/>
          <a:lstStyle/>
          <a:p>
            <a:pPr algn="ctr" eaLnBrk="1" hangingPunct="1">
              <a:buFontTx/>
              <a:buNone/>
            </a:pPr>
            <a:r>
              <a:rPr lang="en-US" altLang="x-none" sz="1800"/>
              <a:t>How will I make smooth transitions between activities?</a:t>
            </a:r>
          </a:p>
        </p:txBody>
      </p:sp>
      <p:sp>
        <p:nvSpPr>
          <p:cNvPr id="75779" name="Rectangle 4"/>
          <p:cNvSpPr>
            <a:spLocks noChangeArrowheads="1"/>
          </p:cNvSpPr>
          <p:nvPr/>
        </p:nvSpPr>
        <p:spPr bwMode="auto">
          <a:xfrm>
            <a:off x="58102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5780" name="Rectangle 5"/>
          <p:cNvSpPr>
            <a:spLocks noChangeArrowheads="1"/>
          </p:cNvSpPr>
          <p:nvPr/>
        </p:nvSpPr>
        <p:spPr bwMode="auto">
          <a:xfrm>
            <a:off x="72961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5781" name="Rectangle 6"/>
          <p:cNvSpPr>
            <a:spLocks noChangeArrowheads="1"/>
          </p:cNvSpPr>
          <p:nvPr/>
        </p:nvSpPr>
        <p:spPr bwMode="auto">
          <a:xfrm>
            <a:off x="43243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5783" name="Rectangle 8"/>
          <p:cNvSpPr>
            <a:spLocks noChangeArrowheads="1"/>
          </p:cNvSpPr>
          <p:nvPr/>
        </p:nvSpPr>
        <p:spPr bwMode="auto">
          <a:xfrm>
            <a:off x="34099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84" name="AutoShape 9"/>
          <p:cNvSpPr>
            <a:spLocks noChangeArrowheads="1"/>
          </p:cNvSpPr>
          <p:nvPr/>
        </p:nvSpPr>
        <p:spPr bwMode="auto">
          <a:xfrm>
            <a:off x="58674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85" name="AutoShape 10"/>
          <p:cNvSpPr>
            <a:spLocks noChangeArrowheads="1"/>
          </p:cNvSpPr>
          <p:nvPr/>
        </p:nvSpPr>
        <p:spPr bwMode="auto">
          <a:xfrm>
            <a:off x="43815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86" name="Rectangle 11"/>
          <p:cNvSpPr>
            <a:spLocks noChangeArrowheads="1"/>
          </p:cNvSpPr>
          <p:nvPr/>
        </p:nvSpPr>
        <p:spPr bwMode="auto">
          <a:xfrm>
            <a:off x="48958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87" name="Rectangle 12"/>
          <p:cNvSpPr>
            <a:spLocks noChangeArrowheads="1"/>
          </p:cNvSpPr>
          <p:nvPr/>
        </p:nvSpPr>
        <p:spPr bwMode="auto">
          <a:xfrm>
            <a:off x="63817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88" name="AutoShape 13"/>
          <p:cNvSpPr>
            <a:spLocks noChangeArrowheads="1"/>
          </p:cNvSpPr>
          <p:nvPr/>
        </p:nvSpPr>
        <p:spPr bwMode="auto">
          <a:xfrm>
            <a:off x="73533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89" name="Rectangle 14"/>
          <p:cNvSpPr>
            <a:spLocks noChangeArrowheads="1"/>
          </p:cNvSpPr>
          <p:nvPr/>
        </p:nvSpPr>
        <p:spPr bwMode="auto">
          <a:xfrm>
            <a:off x="78676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5790" name="Rectangle 15"/>
          <p:cNvSpPr>
            <a:spLocks noChangeArrowheads="1"/>
          </p:cNvSpPr>
          <p:nvPr/>
        </p:nvSpPr>
        <p:spPr bwMode="auto">
          <a:xfrm>
            <a:off x="87820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graphicFrame>
        <p:nvGraphicFramePr>
          <p:cNvPr id="17" name="Object 2">
            <a:extLst>
              <a:ext uri="{FF2B5EF4-FFF2-40B4-BE49-F238E27FC236}">
                <a16:creationId xmlns:a16="http://schemas.microsoft.com/office/drawing/2014/main" id="{C02BF92D-13EB-4D4D-9FA1-FF59A82A4B5A}"/>
              </a:ext>
            </a:extLst>
          </p:cNvPr>
          <p:cNvGraphicFramePr>
            <a:graphicFrameLocks noChangeAspect="1"/>
          </p:cNvGraphicFramePr>
          <p:nvPr/>
        </p:nvGraphicFramePr>
        <p:xfrm>
          <a:off x="2590800" y="4191001"/>
          <a:ext cx="1676400" cy="1425575"/>
        </p:xfrm>
        <a:graphic>
          <a:graphicData uri="http://schemas.openxmlformats.org/presentationml/2006/ole">
            <mc:AlternateContent xmlns:mc="http://schemas.openxmlformats.org/markup-compatibility/2006">
              <mc:Choice xmlns:v="urn:schemas-microsoft-com:vml" Requires="v">
                <p:oleObj spid="_x0000_s3090" name="Document" r:id="rId4" imgW="939683" imgH="800000" progId="Word.Document.8">
                  <p:embed/>
                </p:oleObj>
              </mc:Choice>
              <mc:Fallback>
                <p:oleObj name="Document" r:id="rId4" imgW="939683" imgH="800000" progId="Word.Document.8">
                  <p:embed/>
                  <p:pic>
                    <p:nvPicPr>
                      <p:cNvPr id="737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191001"/>
                        <a:ext cx="16764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701529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2016920" y="1143000"/>
            <a:ext cx="7050881" cy="571500"/>
          </a:xfrm>
        </p:spPr>
        <p:txBody>
          <a:bodyPr>
            <a:noAutofit/>
          </a:bodyPr>
          <a:lstStyle/>
          <a:p>
            <a:pPr eaLnBrk="1" hangingPunct="1"/>
            <a:r>
              <a:rPr lang="en-US" altLang="x-none" sz="3000" dirty="0">
                <a:latin typeface="+mn-lt"/>
              </a:rPr>
              <a:t>Step 7:  Building in Time for Reflection</a:t>
            </a:r>
          </a:p>
        </p:txBody>
      </p:sp>
      <p:sp>
        <p:nvSpPr>
          <p:cNvPr id="77826" name="Rectangle 3"/>
          <p:cNvSpPr>
            <a:spLocks noGrp="1" noChangeArrowheads="1"/>
          </p:cNvSpPr>
          <p:nvPr>
            <p:ph type="body" idx="1"/>
          </p:nvPr>
        </p:nvSpPr>
        <p:spPr>
          <a:xfrm>
            <a:off x="3181350" y="1828800"/>
            <a:ext cx="5829300" cy="800100"/>
          </a:xfrm>
        </p:spPr>
        <p:txBody>
          <a:bodyPr/>
          <a:lstStyle/>
          <a:p>
            <a:pPr algn="ctr" eaLnBrk="1" hangingPunct="1">
              <a:buFontTx/>
              <a:buNone/>
            </a:pPr>
            <a:r>
              <a:rPr lang="en-US" altLang="x-none" sz="1800"/>
              <a:t>At what points will I stop for reflection?</a:t>
            </a:r>
          </a:p>
          <a:p>
            <a:pPr algn="ctr" eaLnBrk="1" hangingPunct="1">
              <a:buFontTx/>
              <a:buNone/>
            </a:pPr>
            <a:r>
              <a:rPr lang="en-US" altLang="x-none" sz="1800"/>
              <a:t>What will participants do to reflect?</a:t>
            </a:r>
            <a:endParaRPr lang="en-US" altLang="x-none"/>
          </a:p>
        </p:txBody>
      </p:sp>
      <p:sp>
        <p:nvSpPr>
          <p:cNvPr id="77827" name="Rectangle 4"/>
          <p:cNvSpPr>
            <a:spLocks noChangeArrowheads="1"/>
          </p:cNvSpPr>
          <p:nvPr/>
        </p:nvSpPr>
        <p:spPr bwMode="auto">
          <a:xfrm>
            <a:off x="5810250" y="405765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R</a:t>
            </a:r>
          </a:p>
        </p:txBody>
      </p:sp>
      <p:sp>
        <p:nvSpPr>
          <p:cNvPr id="77828" name="Rectangle 5"/>
          <p:cNvSpPr>
            <a:spLocks noChangeArrowheads="1"/>
          </p:cNvSpPr>
          <p:nvPr/>
        </p:nvSpPr>
        <p:spPr bwMode="auto">
          <a:xfrm>
            <a:off x="8782050" y="405765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R</a:t>
            </a:r>
          </a:p>
        </p:txBody>
      </p:sp>
      <p:sp>
        <p:nvSpPr>
          <p:cNvPr id="77829" name="Rectangle 6"/>
          <p:cNvSpPr>
            <a:spLocks noChangeArrowheads="1"/>
          </p:cNvSpPr>
          <p:nvPr/>
        </p:nvSpPr>
        <p:spPr bwMode="auto">
          <a:xfrm>
            <a:off x="58102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7830" name="Rectangle 7"/>
          <p:cNvSpPr>
            <a:spLocks noChangeArrowheads="1"/>
          </p:cNvSpPr>
          <p:nvPr/>
        </p:nvSpPr>
        <p:spPr bwMode="auto">
          <a:xfrm>
            <a:off x="72961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7831" name="Rectangle 8"/>
          <p:cNvSpPr>
            <a:spLocks noChangeArrowheads="1"/>
          </p:cNvSpPr>
          <p:nvPr/>
        </p:nvSpPr>
        <p:spPr bwMode="auto">
          <a:xfrm>
            <a:off x="43243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7833" name="Rectangle 10"/>
          <p:cNvSpPr>
            <a:spLocks noChangeArrowheads="1"/>
          </p:cNvSpPr>
          <p:nvPr/>
        </p:nvSpPr>
        <p:spPr bwMode="auto">
          <a:xfrm>
            <a:off x="34099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34" name="AutoShape 11"/>
          <p:cNvSpPr>
            <a:spLocks noChangeArrowheads="1"/>
          </p:cNvSpPr>
          <p:nvPr/>
        </p:nvSpPr>
        <p:spPr bwMode="auto">
          <a:xfrm>
            <a:off x="58674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35" name="AutoShape 12"/>
          <p:cNvSpPr>
            <a:spLocks noChangeArrowheads="1"/>
          </p:cNvSpPr>
          <p:nvPr/>
        </p:nvSpPr>
        <p:spPr bwMode="auto">
          <a:xfrm>
            <a:off x="43815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36" name="Rectangle 13"/>
          <p:cNvSpPr>
            <a:spLocks noChangeArrowheads="1"/>
          </p:cNvSpPr>
          <p:nvPr/>
        </p:nvSpPr>
        <p:spPr bwMode="auto">
          <a:xfrm>
            <a:off x="48958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37" name="Rectangle 14"/>
          <p:cNvSpPr>
            <a:spLocks noChangeArrowheads="1"/>
          </p:cNvSpPr>
          <p:nvPr/>
        </p:nvSpPr>
        <p:spPr bwMode="auto">
          <a:xfrm>
            <a:off x="63817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38" name="AutoShape 15"/>
          <p:cNvSpPr>
            <a:spLocks noChangeArrowheads="1"/>
          </p:cNvSpPr>
          <p:nvPr/>
        </p:nvSpPr>
        <p:spPr bwMode="auto">
          <a:xfrm>
            <a:off x="73533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39" name="Rectangle 16"/>
          <p:cNvSpPr>
            <a:spLocks noChangeArrowheads="1"/>
          </p:cNvSpPr>
          <p:nvPr/>
        </p:nvSpPr>
        <p:spPr bwMode="auto">
          <a:xfrm>
            <a:off x="78676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7840" name="Rectangle 17"/>
          <p:cNvSpPr>
            <a:spLocks noChangeArrowheads="1"/>
          </p:cNvSpPr>
          <p:nvPr/>
        </p:nvSpPr>
        <p:spPr bwMode="auto">
          <a:xfrm>
            <a:off x="87820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pic>
        <p:nvPicPr>
          <p:cNvPr id="18" name="Picture 17">
            <a:extLst>
              <a:ext uri="{FF2B5EF4-FFF2-40B4-BE49-F238E27FC236}">
                <a16:creationId xmlns:a16="http://schemas.microsoft.com/office/drawing/2014/main" id="{AE40EA34-8EE4-4745-9F54-4483DA336EB1}"/>
              </a:ext>
            </a:extLst>
          </p:cNvPr>
          <p:cNvPicPr>
            <a:picLocks noChangeAspect="1"/>
          </p:cNvPicPr>
          <p:nvPr/>
        </p:nvPicPr>
        <p:blipFill>
          <a:blip r:embed="rId3"/>
          <a:stretch>
            <a:fillRect/>
          </a:stretch>
        </p:blipFill>
        <p:spPr>
          <a:xfrm>
            <a:off x="2919412" y="3771900"/>
            <a:ext cx="1168400" cy="1600200"/>
          </a:xfrm>
          <a:prstGeom prst="rect">
            <a:avLst/>
          </a:prstGeom>
        </p:spPr>
      </p:pic>
    </p:spTree>
    <p:extLst>
      <p:ext uri="{BB962C8B-B14F-4D97-AF65-F5344CB8AC3E}">
        <p14:creationId xmlns:p14="http://schemas.microsoft.com/office/powerpoint/2010/main" val="888664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027636" y="1143000"/>
            <a:ext cx="6925865" cy="571500"/>
          </a:xfrm>
        </p:spPr>
        <p:txBody>
          <a:bodyPr>
            <a:normAutofit/>
          </a:bodyPr>
          <a:lstStyle/>
          <a:p>
            <a:pPr eaLnBrk="1" hangingPunct="1"/>
            <a:r>
              <a:rPr lang="en-US" altLang="x-none" sz="3000" dirty="0">
                <a:latin typeface="+mn-lt"/>
              </a:rPr>
              <a:t>Step 8:  Deciding on Assessment</a:t>
            </a:r>
          </a:p>
        </p:txBody>
      </p:sp>
      <p:sp>
        <p:nvSpPr>
          <p:cNvPr id="79874" name="Rectangle 3"/>
          <p:cNvSpPr>
            <a:spLocks noGrp="1" noChangeArrowheads="1"/>
          </p:cNvSpPr>
          <p:nvPr>
            <p:ph type="body" idx="1"/>
          </p:nvPr>
        </p:nvSpPr>
        <p:spPr>
          <a:xfrm>
            <a:off x="3181350" y="1885950"/>
            <a:ext cx="5829300" cy="628650"/>
          </a:xfrm>
        </p:spPr>
        <p:txBody>
          <a:bodyPr>
            <a:normAutofit fontScale="92500" lnSpcReduction="20000"/>
          </a:bodyPr>
          <a:lstStyle/>
          <a:p>
            <a:pPr algn="ctr" eaLnBrk="1" hangingPunct="1">
              <a:lnSpc>
                <a:spcPct val="90000"/>
              </a:lnSpc>
              <a:buFontTx/>
              <a:buNone/>
            </a:pPr>
            <a:r>
              <a:rPr lang="en-US" altLang="x-none" sz="1800"/>
              <a:t>How will I assess what the learners have learned?</a:t>
            </a:r>
          </a:p>
          <a:p>
            <a:pPr algn="ctr" eaLnBrk="1" hangingPunct="1">
              <a:lnSpc>
                <a:spcPct val="90000"/>
              </a:lnSpc>
              <a:buFontTx/>
              <a:buNone/>
            </a:pPr>
            <a:r>
              <a:rPr lang="en-US" altLang="x-none" sz="1800"/>
              <a:t>How will I do this?</a:t>
            </a:r>
            <a:endParaRPr lang="en-US" altLang="x-none"/>
          </a:p>
        </p:txBody>
      </p:sp>
      <p:sp>
        <p:nvSpPr>
          <p:cNvPr id="79875" name="Rectangle 4"/>
          <p:cNvSpPr>
            <a:spLocks noChangeArrowheads="1"/>
          </p:cNvSpPr>
          <p:nvPr/>
        </p:nvSpPr>
        <p:spPr bwMode="auto">
          <a:xfrm>
            <a:off x="5810250" y="405765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R</a:t>
            </a:r>
          </a:p>
        </p:txBody>
      </p:sp>
      <p:sp>
        <p:nvSpPr>
          <p:cNvPr id="79876" name="Rectangle 5"/>
          <p:cNvSpPr>
            <a:spLocks noChangeArrowheads="1"/>
          </p:cNvSpPr>
          <p:nvPr/>
        </p:nvSpPr>
        <p:spPr bwMode="auto">
          <a:xfrm>
            <a:off x="8782050" y="405765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R</a:t>
            </a:r>
          </a:p>
        </p:txBody>
      </p:sp>
      <p:sp>
        <p:nvSpPr>
          <p:cNvPr id="79877" name="Rectangle 6"/>
          <p:cNvSpPr>
            <a:spLocks noChangeArrowheads="1"/>
          </p:cNvSpPr>
          <p:nvPr/>
        </p:nvSpPr>
        <p:spPr bwMode="auto">
          <a:xfrm>
            <a:off x="58102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9878" name="Rectangle 7"/>
          <p:cNvSpPr>
            <a:spLocks noChangeArrowheads="1"/>
          </p:cNvSpPr>
          <p:nvPr/>
        </p:nvSpPr>
        <p:spPr bwMode="auto">
          <a:xfrm>
            <a:off x="72961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9879" name="Rectangle 8"/>
          <p:cNvSpPr>
            <a:spLocks noChangeArrowheads="1"/>
          </p:cNvSpPr>
          <p:nvPr/>
        </p:nvSpPr>
        <p:spPr bwMode="auto">
          <a:xfrm>
            <a:off x="43243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9881" name="Rectangle 10"/>
          <p:cNvSpPr>
            <a:spLocks noChangeArrowheads="1"/>
          </p:cNvSpPr>
          <p:nvPr/>
        </p:nvSpPr>
        <p:spPr bwMode="auto">
          <a:xfrm>
            <a:off x="34099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9882" name="Rectangle 11"/>
          <p:cNvSpPr>
            <a:spLocks noChangeArrowheads="1"/>
          </p:cNvSpPr>
          <p:nvPr/>
        </p:nvSpPr>
        <p:spPr bwMode="auto">
          <a:xfrm>
            <a:off x="48958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9883" name="Rectangle 12"/>
          <p:cNvSpPr>
            <a:spLocks noChangeArrowheads="1"/>
          </p:cNvSpPr>
          <p:nvPr/>
        </p:nvSpPr>
        <p:spPr bwMode="auto">
          <a:xfrm>
            <a:off x="63817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9884" name="AutoShape 13"/>
          <p:cNvSpPr>
            <a:spLocks noChangeArrowheads="1"/>
          </p:cNvSpPr>
          <p:nvPr/>
        </p:nvSpPr>
        <p:spPr bwMode="auto">
          <a:xfrm>
            <a:off x="73533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9885" name="Rectangle 14"/>
          <p:cNvSpPr>
            <a:spLocks noChangeArrowheads="1"/>
          </p:cNvSpPr>
          <p:nvPr/>
        </p:nvSpPr>
        <p:spPr bwMode="auto">
          <a:xfrm>
            <a:off x="7867650" y="2857500"/>
            <a:ext cx="914400" cy="6858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9886" name="Rectangle 15"/>
          <p:cNvSpPr>
            <a:spLocks noChangeArrowheads="1"/>
          </p:cNvSpPr>
          <p:nvPr/>
        </p:nvSpPr>
        <p:spPr bwMode="auto">
          <a:xfrm>
            <a:off x="8782050" y="36576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T</a:t>
            </a:r>
          </a:p>
        </p:txBody>
      </p:sp>
      <p:sp>
        <p:nvSpPr>
          <p:cNvPr id="79887" name="AutoShape 16"/>
          <p:cNvSpPr>
            <a:spLocks noChangeArrowheads="1"/>
          </p:cNvSpPr>
          <p:nvPr/>
        </p:nvSpPr>
        <p:spPr bwMode="auto">
          <a:xfrm>
            <a:off x="58674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79888" name="Rectangle 17"/>
          <p:cNvSpPr>
            <a:spLocks noChangeArrowheads="1"/>
          </p:cNvSpPr>
          <p:nvPr/>
        </p:nvSpPr>
        <p:spPr bwMode="auto">
          <a:xfrm>
            <a:off x="5810250" y="44577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A</a:t>
            </a:r>
          </a:p>
        </p:txBody>
      </p:sp>
      <p:sp>
        <p:nvSpPr>
          <p:cNvPr id="79889" name="Rectangle 18"/>
          <p:cNvSpPr>
            <a:spLocks noChangeArrowheads="1"/>
          </p:cNvSpPr>
          <p:nvPr/>
        </p:nvSpPr>
        <p:spPr bwMode="auto">
          <a:xfrm>
            <a:off x="8782050" y="4457700"/>
            <a:ext cx="514350" cy="342900"/>
          </a:xfrm>
          <a:prstGeom prst="rect">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b="1">
                <a:solidFill>
                  <a:schemeClr val="tx1"/>
                </a:solidFill>
                <a:latin typeface="Arial" charset="0"/>
              </a:rPr>
              <a:t>A</a:t>
            </a:r>
          </a:p>
        </p:txBody>
      </p:sp>
      <p:sp>
        <p:nvSpPr>
          <p:cNvPr id="79890" name="AutoShape 19"/>
          <p:cNvSpPr>
            <a:spLocks noChangeArrowheads="1"/>
          </p:cNvSpPr>
          <p:nvPr/>
        </p:nvSpPr>
        <p:spPr bwMode="auto">
          <a:xfrm>
            <a:off x="4381500" y="3143250"/>
            <a:ext cx="457200" cy="3429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graphicFrame>
        <p:nvGraphicFramePr>
          <p:cNvPr id="21" name="Object 2">
            <a:extLst>
              <a:ext uri="{FF2B5EF4-FFF2-40B4-BE49-F238E27FC236}">
                <a16:creationId xmlns:a16="http://schemas.microsoft.com/office/drawing/2014/main" id="{8ABEA8CE-4B0B-E748-BA36-4234DF975E8D}"/>
              </a:ext>
            </a:extLst>
          </p:cNvPr>
          <p:cNvGraphicFramePr>
            <a:graphicFrameLocks noChangeAspect="1"/>
          </p:cNvGraphicFramePr>
          <p:nvPr/>
        </p:nvGraphicFramePr>
        <p:xfrm>
          <a:off x="2590800" y="4191001"/>
          <a:ext cx="1676400" cy="1425575"/>
        </p:xfrm>
        <a:graphic>
          <a:graphicData uri="http://schemas.openxmlformats.org/presentationml/2006/ole">
            <mc:AlternateContent xmlns:mc="http://schemas.openxmlformats.org/markup-compatibility/2006">
              <mc:Choice xmlns:v="urn:schemas-microsoft-com:vml" Requires="v">
                <p:oleObj spid="_x0000_s5138" name="Document" r:id="rId4" imgW="939683" imgH="800000" progId="Word.Document.8">
                  <p:embed/>
                </p:oleObj>
              </mc:Choice>
              <mc:Fallback>
                <p:oleObj name="Document" r:id="rId4" imgW="939683" imgH="800000" progId="Word.Document.8">
                  <p:embed/>
                  <p:pic>
                    <p:nvPicPr>
                      <p:cNvPr id="737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191001"/>
                        <a:ext cx="16764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16886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2006204" y="1143000"/>
            <a:ext cx="7004447" cy="571500"/>
          </a:xfrm>
        </p:spPr>
        <p:txBody>
          <a:bodyPr>
            <a:normAutofit/>
          </a:bodyPr>
          <a:lstStyle/>
          <a:p>
            <a:pPr eaLnBrk="1" hangingPunct="1"/>
            <a:r>
              <a:rPr lang="en-US" altLang="x-none" sz="3000" dirty="0">
                <a:latin typeface="+mn-lt"/>
              </a:rPr>
              <a:t>Step 9:  Organizing the Room  </a:t>
            </a:r>
          </a:p>
        </p:txBody>
      </p:sp>
      <p:sp>
        <p:nvSpPr>
          <p:cNvPr id="81922" name="Rectangle 3"/>
          <p:cNvSpPr>
            <a:spLocks noGrp="1" noChangeArrowheads="1"/>
          </p:cNvSpPr>
          <p:nvPr>
            <p:ph type="body" idx="1"/>
          </p:nvPr>
        </p:nvSpPr>
        <p:spPr>
          <a:xfrm>
            <a:off x="3124200" y="1943100"/>
            <a:ext cx="5829300" cy="1028700"/>
          </a:xfrm>
        </p:spPr>
        <p:txBody>
          <a:bodyPr>
            <a:normAutofit lnSpcReduction="10000"/>
          </a:bodyPr>
          <a:lstStyle/>
          <a:p>
            <a:pPr algn="ctr" eaLnBrk="1" hangingPunct="1">
              <a:buFontTx/>
              <a:buNone/>
            </a:pPr>
            <a:r>
              <a:rPr lang="en-US" altLang="x-none" sz="1800"/>
              <a:t>How will I organize the furniture in the room?</a:t>
            </a:r>
          </a:p>
          <a:p>
            <a:pPr algn="ctr" eaLnBrk="1" hangingPunct="1">
              <a:buFontTx/>
              <a:buNone/>
            </a:pPr>
            <a:r>
              <a:rPr lang="en-US" altLang="x-none" sz="1800"/>
              <a:t>How will the students sit?</a:t>
            </a:r>
          </a:p>
          <a:p>
            <a:pPr algn="ctr" eaLnBrk="1" hangingPunct="1">
              <a:buFontTx/>
              <a:buNone/>
            </a:pPr>
            <a:r>
              <a:rPr lang="en-US" altLang="x-none" sz="1800"/>
              <a:t>What will be on (or put on) the walls?</a:t>
            </a:r>
            <a:endParaRPr lang="en-US" altLang="x-none"/>
          </a:p>
        </p:txBody>
      </p:sp>
      <p:pic>
        <p:nvPicPr>
          <p:cNvPr id="3" name="Picture 2">
            <a:extLst>
              <a:ext uri="{FF2B5EF4-FFF2-40B4-BE49-F238E27FC236}">
                <a16:creationId xmlns:a16="http://schemas.microsoft.com/office/drawing/2014/main" id="{DC6E2B47-3AC0-0147-B804-8DFCD7438696}"/>
              </a:ext>
            </a:extLst>
          </p:cNvPr>
          <p:cNvPicPr>
            <a:picLocks noChangeAspect="1"/>
          </p:cNvPicPr>
          <p:nvPr/>
        </p:nvPicPr>
        <p:blipFill>
          <a:blip r:embed="rId3"/>
          <a:stretch>
            <a:fillRect/>
          </a:stretch>
        </p:blipFill>
        <p:spPr>
          <a:xfrm>
            <a:off x="3778788" y="4204776"/>
            <a:ext cx="3459278" cy="2289712"/>
          </a:xfrm>
          <a:prstGeom prst="rect">
            <a:avLst/>
          </a:prstGeom>
        </p:spPr>
      </p:pic>
      <p:pic>
        <p:nvPicPr>
          <p:cNvPr id="4" name="Picture 3">
            <a:extLst>
              <a:ext uri="{FF2B5EF4-FFF2-40B4-BE49-F238E27FC236}">
                <a16:creationId xmlns:a16="http://schemas.microsoft.com/office/drawing/2014/main" id="{983BF12B-092B-4D4A-818C-390EA218A49E}"/>
              </a:ext>
            </a:extLst>
          </p:cNvPr>
          <p:cNvPicPr>
            <a:picLocks noChangeAspect="1"/>
          </p:cNvPicPr>
          <p:nvPr/>
        </p:nvPicPr>
        <p:blipFill>
          <a:blip r:embed="rId4"/>
          <a:stretch>
            <a:fillRect/>
          </a:stretch>
        </p:blipFill>
        <p:spPr>
          <a:xfrm>
            <a:off x="897556" y="2971800"/>
            <a:ext cx="2451496" cy="1765300"/>
          </a:xfrm>
          <a:prstGeom prst="rect">
            <a:avLst/>
          </a:prstGeom>
        </p:spPr>
      </p:pic>
      <p:pic>
        <p:nvPicPr>
          <p:cNvPr id="5" name="Picture 4">
            <a:extLst>
              <a:ext uri="{FF2B5EF4-FFF2-40B4-BE49-F238E27FC236}">
                <a16:creationId xmlns:a16="http://schemas.microsoft.com/office/drawing/2014/main" id="{B27289A8-0B73-CA40-81FA-EDA632EE5799}"/>
              </a:ext>
            </a:extLst>
          </p:cNvPr>
          <p:cNvPicPr>
            <a:picLocks noChangeAspect="1"/>
          </p:cNvPicPr>
          <p:nvPr/>
        </p:nvPicPr>
        <p:blipFill>
          <a:blip r:embed="rId5"/>
          <a:stretch>
            <a:fillRect/>
          </a:stretch>
        </p:blipFill>
        <p:spPr>
          <a:xfrm>
            <a:off x="8513144" y="2971800"/>
            <a:ext cx="2667000" cy="1765300"/>
          </a:xfrm>
          <a:prstGeom prst="rect">
            <a:avLst/>
          </a:prstGeom>
        </p:spPr>
      </p:pic>
    </p:spTree>
    <p:extLst>
      <p:ext uri="{BB962C8B-B14F-4D97-AF65-F5344CB8AC3E}">
        <p14:creationId xmlns:p14="http://schemas.microsoft.com/office/powerpoint/2010/main" val="162207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662" y="3476281"/>
            <a:ext cx="8839200" cy="1550808"/>
          </a:xfrm>
        </p:spPr>
        <p:txBody>
          <a:bodyPr vert="horz" wrap="square" lIns="68580" tIns="34290" rIns="68580" bIns="34290" numCol="1" rtlCol="0" anchor="t" anchorCtr="0" compatLnSpc="1">
            <a:prstTxWarp prst="textNoShape">
              <a:avLst/>
            </a:prstTxWarp>
            <a:noAutofit/>
          </a:bodyPr>
          <a:lstStyle/>
          <a:p>
            <a:pPr>
              <a:lnSpc>
                <a:spcPct val="100000"/>
              </a:lnSpc>
              <a:defRPr/>
            </a:pPr>
            <a:r>
              <a:rPr lang="en-US" sz="2800" dirty="0">
                <a:latin typeface="Avenir Book" panose="02000503020000020003" pitchFamily="2" charset="0"/>
                <a:ea typeface="Palatino" pitchFamily="2" charset="77"/>
                <a:sym typeface="Arial" charset="0"/>
              </a:rPr>
              <a:t>Type # and then add a word, phrase or statement that expresses  what you are thinking, feeling, connecting to in that moment</a:t>
            </a:r>
            <a:r>
              <a:rPr lang="en-US" sz="2800" b="1" dirty="0">
                <a:latin typeface="Avenir Book" panose="02000503020000020003" pitchFamily="2" charset="0"/>
                <a:ea typeface="Palatino" pitchFamily="2" charset="77"/>
                <a:sym typeface="Arial" charset="0"/>
              </a:rPr>
              <a:t>.</a:t>
            </a:r>
            <a:endParaRPr lang="en-US" sz="2800" i="1" dirty="0">
              <a:latin typeface="Avenir Book" panose="02000503020000020003" pitchFamily="2" charset="0"/>
              <a:ea typeface="Palatino" pitchFamily="2" charset="77"/>
            </a:endParaRPr>
          </a:p>
        </p:txBody>
      </p:sp>
      <p:sp>
        <p:nvSpPr>
          <p:cNvPr id="3" name="TextBox 2">
            <a:extLst>
              <a:ext uri="{FF2B5EF4-FFF2-40B4-BE49-F238E27FC236}">
                <a16:creationId xmlns:a16="http://schemas.microsoft.com/office/drawing/2014/main" id="{33B4AFBD-0398-6F4E-A567-CFCD1531E4DD}"/>
              </a:ext>
            </a:extLst>
          </p:cNvPr>
          <p:cNvSpPr txBox="1"/>
          <p:nvPr/>
        </p:nvSpPr>
        <p:spPr>
          <a:xfrm>
            <a:off x="1672525" y="384494"/>
            <a:ext cx="8991600" cy="1877437"/>
          </a:xfrm>
          <a:prstGeom prst="rect">
            <a:avLst/>
          </a:prstGeom>
          <a:noFill/>
        </p:spPr>
        <p:txBody>
          <a:bodyPr wrap="square" rtlCol="0">
            <a:spAutoFit/>
          </a:bodyPr>
          <a:lstStyle/>
          <a:p>
            <a:r>
              <a:rPr lang="en-US" sz="4000" b="1" dirty="0">
                <a:latin typeface="Avenir Book" panose="02000503020000020003" pitchFamily="2" charset="0"/>
                <a:ea typeface="Palatino" pitchFamily="2" charset="77"/>
                <a:sym typeface="Arial" charset="0"/>
              </a:rPr>
              <a:t>#  Stamping the Chat</a:t>
            </a:r>
          </a:p>
          <a:p>
            <a:endParaRPr lang="en-US" sz="2000" dirty="0">
              <a:latin typeface="Avenir Book" panose="02000503020000020003" pitchFamily="2" charset="0"/>
              <a:ea typeface="Palatino" pitchFamily="2" charset="77"/>
              <a:sym typeface="Arial" charset="0"/>
            </a:endParaRPr>
          </a:p>
          <a:p>
            <a:r>
              <a:rPr lang="en-US" sz="2800" dirty="0">
                <a:latin typeface="Avenir Book" panose="02000503020000020003" pitchFamily="2" charset="0"/>
                <a:ea typeface="Palatino" pitchFamily="2" charset="77"/>
                <a:sym typeface="Arial" charset="0"/>
              </a:rPr>
              <a:t>Throughout the session, we will use the Chat window to process and make connections as a community. </a:t>
            </a:r>
          </a:p>
        </p:txBody>
      </p:sp>
      <p:sp>
        <p:nvSpPr>
          <p:cNvPr id="4" name="TextBox 3">
            <a:extLst>
              <a:ext uri="{FF2B5EF4-FFF2-40B4-BE49-F238E27FC236}">
                <a16:creationId xmlns:a16="http://schemas.microsoft.com/office/drawing/2014/main" id="{C4A8E8E1-5D48-6948-BDB9-5C03E3FB2C66}"/>
              </a:ext>
            </a:extLst>
          </p:cNvPr>
          <p:cNvSpPr txBox="1"/>
          <p:nvPr/>
        </p:nvSpPr>
        <p:spPr>
          <a:xfrm>
            <a:off x="1828800" y="5715000"/>
            <a:ext cx="6705600" cy="677108"/>
          </a:xfrm>
          <a:prstGeom prst="rect">
            <a:avLst/>
          </a:prstGeom>
          <a:noFill/>
        </p:spPr>
        <p:txBody>
          <a:bodyPr wrap="square" rtlCol="0">
            <a:spAutoFit/>
          </a:bodyPr>
          <a:lstStyle/>
          <a:p>
            <a:r>
              <a:rPr lang="en-US" sz="2000" b="1" dirty="0">
                <a:latin typeface="Avenir Book" panose="02000503020000020003" pitchFamily="2" charset="0"/>
                <a:ea typeface="Palatino" pitchFamily="2" charset="77"/>
                <a:sym typeface="Arial" charset="0"/>
              </a:rPr>
              <a:t>Example: #Strategize the Chat </a:t>
            </a:r>
            <a:br>
              <a:rPr lang="en-US" b="1" dirty="0">
                <a:latin typeface="Avenir Book" panose="02000503020000020003" pitchFamily="2" charset="0"/>
                <a:ea typeface="Palatino" pitchFamily="2" charset="77"/>
                <a:sym typeface="Arial" charset="0"/>
              </a:rPr>
            </a:br>
            <a:endParaRPr lang="en-US" dirty="0"/>
          </a:p>
        </p:txBody>
      </p:sp>
      <p:sp>
        <p:nvSpPr>
          <p:cNvPr id="6" name="TextBox 5">
            <a:extLst>
              <a:ext uri="{FF2B5EF4-FFF2-40B4-BE49-F238E27FC236}">
                <a16:creationId xmlns:a16="http://schemas.microsoft.com/office/drawing/2014/main" id="{D21F699B-D9AE-5545-8244-3C35494C2EBD}"/>
              </a:ext>
            </a:extLst>
          </p:cNvPr>
          <p:cNvSpPr txBox="1"/>
          <p:nvPr/>
        </p:nvSpPr>
        <p:spPr>
          <a:xfrm rot="952745">
            <a:off x="7770587" y="520979"/>
            <a:ext cx="2743200" cy="523220"/>
          </a:xfrm>
          <a:prstGeom prst="rect">
            <a:avLst/>
          </a:prstGeom>
          <a:noFill/>
          <a:ln>
            <a:solidFill>
              <a:srgbClr val="C00000"/>
            </a:solidFill>
          </a:ln>
        </p:spPr>
        <p:txBody>
          <a:bodyPr wrap="square" rtlCol="0">
            <a:spAutoFit/>
          </a:bodyPr>
          <a:lstStyle/>
          <a:p>
            <a:pPr algn="ctr"/>
            <a:r>
              <a:rPr lang="en-US" sz="2800" b="1" dirty="0">
                <a:solidFill>
                  <a:srgbClr val="C00000"/>
                </a:solidFill>
              </a:rPr>
              <a:t>As you feel led…</a:t>
            </a:r>
          </a:p>
        </p:txBody>
      </p:sp>
      <p:sp>
        <p:nvSpPr>
          <p:cNvPr id="5" name="TextBox 4">
            <a:extLst>
              <a:ext uri="{FF2B5EF4-FFF2-40B4-BE49-F238E27FC236}">
                <a16:creationId xmlns:a16="http://schemas.microsoft.com/office/drawing/2014/main" id="{716C70F8-0CF6-134A-932F-8F0023BE8093}"/>
              </a:ext>
            </a:extLst>
          </p:cNvPr>
          <p:cNvSpPr txBox="1"/>
          <p:nvPr/>
        </p:nvSpPr>
        <p:spPr>
          <a:xfrm>
            <a:off x="1524001" y="6373993"/>
            <a:ext cx="1980103" cy="461665"/>
          </a:xfrm>
          <a:prstGeom prst="rect">
            <a:avLst/>
          </a:prstGeom>
          <a:noFill/>
        </p:spPr>
        <p:txBody>
          <a:bodyPr wrap="square" rtlCol="0">
            <a:spAutoFit/>
          </a:bodyPr>
          <a:lstStyle/>
          <a:p>
            <a:pPr algn="ctr"/>
            <a:r>
              <a:rPr lang="en-US" sz="2400" dirty="0">
                <a:solidFill>
                  <a:srgbClr val="C00000"/>
                </a:solidFill>
                <a:latin typeface="Lucida Handwriting" panose="03010101010101010101" pitchFamily="66" charset="77"/>
              </a:rPr>
              <a:t>Flashback</a:t>
            </a:r>
            <a:r>
              <a:rPr lang="en-US" dirty="0"/>
              <a:t> </a:t>
            </a:r>
          </a:p>
        </p:txBody>
      </p:sp>
    </p:spTree>
    <p:extLst>
      <p:ext uri="{BB962C8B-B14F-4D97-AF65-F5344CB8AC3E}">
        <p14:creationId xmlns:p14="http://schemas.microsoft.com/office/powerpoint/2010/main" val="68111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Line 9"/>
          <p:cNvSpPr>
            <a:spLocks noChangeShapeType="1"/>
          </p:cNvSpPr>
          <p:nvPr/>
        </p:nvSpPr>
        <p:spPr bwMode="auto">
          <a:xfrm>
            <a:off x="3124200" y="3543300"/>
            <a:ext cx="5886450" cy="0"/>
          </a:xfrm>
          <a:prstGeom prst="line">
            <a:avLst/>
          </a:prstGeom>
          <a:noFill/>
          <a:ln w="38100">
            <a:solidFill>
              <a:srgbClr val="9B070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0" name="Rectangle 2"/>
          <p:cNvSpPr>
            <a:spLocks noGrp="1" noChangeArrowheads="1"/>
          </p:cNvSpPr>
          <p:nvPr>
            <p:ph type="title"/>
          </p:nvPr>
        </p:nvSpPr>
        <p:spPr>
          <a:xfrm>
            <a:off x="1834754" y="1200150"/>
            <a:ext cx="7175897" cy="400050"/>
          </a:xfrm>
        </p:spPr>
        <p:txBody>
          <a:bodyPr>
            <a:noAutofit/>
          </a:bodyPr>
          <a:lstStyle/>
          <a:p>
            <a:pPr eaLnBrk="1" hangingPunct="1"/>
            <a:r>
              <a:rPr lang="en-US" altLang="x-none" sz="3000" dirty="0">
                <a:latin typeface="+mn-lt"/>
              </a:rPr>
              <a:t>Step 10:  Decisions about Handouts</a:t>
            </a:r>
          </a:p>
        </p:txBody>
      </p:sp>
      <p:sp>
        <p:nvSpPr>
          <p:cNvPr id="83971" name="Text Box 4"/>
          <p:cNvSpPr txBox="1">
            <a:spLocks noChangeArrowheads="1"/>
          </p:cNvSpPr>
          <p:nvPr/>
        </p:nvSpPr>
        <p:spPr bwMode="auto">
          <a:xfrm>
            <a:off x="3480077" y="1771650"/>
            <a:ext cx="53271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800">
                <a:solidFill>
                  <a:schemeClr val="tx1"/>
                </a:solidFill>
                <a:latin typeface="Arial" charset="0"/>
              </a:rPr>
              <a:t>What information will I include in handouts?</a:t>
            </a:r>
          </a:p>
          <a:p>
            <a:pPr algn="ctr"/>
            <a:r>
              <a:rPr lang="en-US" altLang="x-none" sz="1800">
                <a:solidFill>
                  <a:schemeClr val="tx1"/>
                </a:solidFill>
                <a:latin typeface="Arial" charset="0"/>
              </a:rPr>
              <a:t>How many handouts will I have?</a:t>
            </a:r>
          </a:p>
          <a:p>
            <a:pPr algn="ctr"/>
            <a:r>
              <a:rPr lang="en-US" altLang="x-none" sz="1800">
                <a:solidFill>
                  <a:schemeClr val="tx1"/>
                </a:solidFill>
                <a:latin typeface="Arial" charset="0"/>
              </a:rPr>
              <a:t>What credits do I need to give?</a:t>
            </a:r>
          </a:p>
          <a:p>
            <a:pPr algn="ctr"/>
            <a:r>
              <a:rPr lang="en-US" altLang="x-none" sz="1800">
                <a:solidFill>
                  <a:schemeClr val="tx1"/>
                </a:solidFill>
                <a:latin typeface="Arial" charset="0"/>
              </a:rPr>
              <a:t>How will I make the handouts clear and attractive?</a:t>
            </a:r>
          </a:p>
          <a:p>
            <a:pPr algn="ctr"/>
            <a:r>
              <a:rPr lang="en-US" altLang="x-none" sz="1800">
                <a:solidFill>
                  <a:schemeClr val="tx1"/>
                </a:solidFill>
                <a:latin typeface="Arial" charset="0"/>
              </a:rPr>
              <a:t>When and how will I distribute them?</a:t>
            </a:r>
          </a:p>
        </p:txBody>
      </p:sp>
      <p:sp>
        <p:nvSpPr>
          <p:cNvPr id="83976" name="Line 11"/>
          <p:cNvSpPr>
            <a:spLocks noChangeShapeType="1"/>
          </p:cNvSpPr>
          <p:nvPr/>
        </p:nvSpPr>
        <p:spPr bwMode="auto">
          <a:xfrm>
            <a:off x="3124200" y="3486150"/>
            <a:ext cx="5886450" cy="0"/>
          </a:xfrm>
          <a:prstGeom prst="line">
            <a:avLst/>
          </a:prstGeom>
          <a:noFill/>
          <a:ln w="38100">
            <a:solidFill>
              <a:srgbClr val="9B070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3">
            <a:extLst>
              <a:ext uri="{FF2B5EF4-FFF2-40B4-BE49-F238E27FC236}">
                <a16:creationId xmlns:a16="http://schemas.microsoft.com/office/drawing/2014/main" id="{17709E89-37E5-7D4C-B0F5-9FFA053E92D8}"/>
              </a:ext>
            </a:extLst>
          </p:cNvPr>
          <p:cNvPicPr>
            <a:picLocks noChangeAspect="1"/>
          </p:cNvPicPr>
          <p:nvPr/>
        </p:nvPicPr>
        <p:blipFill>
          <a:blip r:embed="rId3"/>
          <a:stretch>
            <a:fillRect/>
          </a:stretch>
        </p:blipFill>
        <p:spPr>
          <a:xfrm>
            <a:off x="4592522" y="3914897"/>
            <a:ext cx="2949806" cy="2102682"/>
          </a:xfrm>
          <a:prstGeom prst="rect">
            <a:avLst/>
          </a:prstGeom>
        </p:spPr>
      </p:pic>
    </p:spTree>
    <p:extLst>
      <p:ext uri="{BB962C8B-B14F-4D97-AF65-F5344CB8AC3E}">
        <p14:creationId xmlns:p14="http://schemas.microsoft.com/office/powerpoint/2010/main" val="3253366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AutoShape 12"/>
          <p:cNvSpPr>
            <a:spLocks noChangeArrowheads="1"/>
          </p:cNvSpPr>
          <p:nvPr/>
        </p:nvSpPr>
        <p:spPr bwMode="auto">
          <a:xfrm>
            <a:off x="5753100" y="21717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18" name="Rectangle 8"/>
          <p:cNvSpPr>
            <a:spLocks noGrp="1" noChangeArrowheads="1"/>
          </p:cNvSpPr>
          <p:nvPr>
            <p:ph type="title"/>
          </p:nvPr>
        </p:nvSpPr>
        <p:spPr>
          <a:xfrm>
            <a:off x="1899049" y="1314450"/>
            <a:ext cx="7111603" cy="457200"/>
          </a:xfrm>
        </p:spPr>
        <p:txBody>
          <a:bodyPr>
            <a:noAutofit/>
          </a:bodyPr>
          <a:lstStyle/>
          <a:p>
            <a:pPr eaLnBrk="1" hangingPunct="1"/>
            <a:r>
              <a:rPr lang="en-US" altLang="x-none" sz="3000" dirty="0">
                <a:latin typeface="+mn-lt"/>
              </a:rPr>
              <a:t>Summary of Decisions</a:t>
            </a:r>
          </a:p>
        </p:txBody>
      </p:sp>
      <p:sp>
        <p:nvSpPr>
          <p:cNvPr id="86019" name="Text Box 9"/>
          <p:cNvSpPr txBox="1">
            <a:spLocks noChangeArrowheads="1"/>
          </p:cNvSpPr>
          <p:nvPr/>
        </p:nvSpPr>
        <p:spPr bwMode="auto">
          <a:xfrm>
            <a:off x="3295650" y="2057400"/>
            <a:ext cx="102870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Content</a:t>
            </a:r>
            <a:endParaRPr lang="en-US" altLang="x-none" sz="1800">
              <a:solidFill>
                <a:schemeClr val="tx1"/>
              </a:solidFill>
              <a:latin typeface="Arial" charset="0"/>
            </a:endParaRPr>
          </a:p>
        </p:txBody>
      </p:sp>
      <p:sp>
        <p:nvSpPr>
          <p:cNvPr id="86020" name="AutoShape 10"/>
          <p:cNvSpPr>
            <a:spLocks noChangeArrowheads="1"/>
          </p:cNvSpPr>
          <p:nvPr/>
        </p:nvSpPr>
        <p:spPr bwMode="auto">
          <a:xfrm>
            <a:off x="4381500" y="21717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endParaRPr lang="x-none" altLang="x-none" sz="1800">
              <a:solidFill>
                <a:schemeClr val="tx1"/>
              </a:solidFill>
              <a:latin typeface="Arial" charset="0"/>
            </a:endParaRPr>
          </a:p>
        </p:txBody>
      </p:sp>
      <p:sp>
        <p:nvSpPr>
          <p:cNvPr id="86021" name="Text Box 11"/>
          <p:cNvSpPr txBox="1">
            <a:spLocks noChangeArrowheads="1"/>
          </p:cNvSpPr>
          <p:nvPr/>
        </p:nvSpPr>
        <p:spPr bwMode="auto">
          <a:xfrm>
            <a:off x="4667250" y="2057400"/>
            <a:ext cx="102870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400" dirty="0">
                <a:solidFill>
                  <a:schemeClr val="tx1"/>
                </a:solidFill>
                <a:latin typeface="Arial" charset="0"/>
              </a:rPr>
              <a:t>Pedagogy</a:t>
            </a:r>
          </a:p>
        </p:txBody>
      </p:sp>
      <p:sp>
        <p:nvSpPr>
          <p:cNvPr id="86022" name="Text Box 13"/>
          <p:cNvSpPr txBox="1">
            <a:spLocks noChangeArrowheads="1"/>
          </p:cNvSpPr>
          <p:nvPr/>
        </p:nvSpPr>
        <p:spPr bwMode="auto">
          <a:xfrm>
            <a:off x="6038850" y="2057400"/>
            <a:ext cx="137160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r>
              <a:rPr lang="en-US" altLang="x-none" sz="1500">
                <a:solidFill>
                  <a:schemeClr val="tx1"/>
                </a:solidFill>
                <a:latin typeface="Arial" charset="0"/>
              </a:rPr>
              <a:t>Differentiation</a:t>
            </a:r>
            <a:endParaRPr lang="en-US" altLang="x-none" sz="1800">
              <a:solidFill>
                <a:schemeClr val="tx1"/>
              </a:solidFill>
              <a:latin typeface="Arial" charset="0"/>
            </a:endParaRPr>
          </a:p>
        </p:txBody>
      </p:sp>
      <p:sp>
        <p:nvSpPr>
          <p:cNvPr id="86023" name="AutoShape 14"/>
          <p:cNvSpPr>
            <a:spLocks noChangeArrowheads="1"/>
          </p:cNvSpPr>
          <p:nvPr/>
        </p:nvSpPr>
        <p:spPr bwMode="auto">
          <a:xfrm>
            <a:off x="7467600" y="21717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24" name="AutoShape 15"/>
          <p:cNvSpPr>
            <a:spLocks noChangeArrowheads="1"/>
          </p:cNvSpPr>
          <p:nvPr/>
        </p:nvSpPr>
        <p:spPr bwMode="auto">
          <a:xfrm>
            <a:off x="5924550" y="29718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25" name="Text Box 16"/>
          <p:cNvSpPr txBox="1">
            <a:spLocks noChangeArrowheads="1"/>
          </p:cNvSpPr>
          <p:nvPr/>
        </p:nvSpPr>
        <p:spPr bwMode="auto">
          <a:xfrm>
            <a:off x="7753350" y="2057400"/>
            <a:ext cx="108585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Research</a:t>
            </a:r>
            <a:endParaRPr lang="en-US" altLang="x-none" sz="1800">
              <a:solidFill>
                <a:schemeClr val="tx1"/>
              </a:solidFill>
              <a:latin typeface="Arial" charset="0"/>
            </a:endParaRPr>
          </a:p>
        </p:txBody>
      </p:sp>
      <p:sp>
        <p:nvSpPr>
          <p:cNvPr id="86026" name="Text Box 17"/>
          <p:cNvSpPr txBox="1">
            <a:spLocks noChangeArrowheads="1"/>
          </p:cNvSpPr>
          <p:nvPr/>
        </p:nvSpPr>
        <p:spPr bwMode="auto">
          <a:xfrm>
            <a:off x="3924300" y="2857500"/>
            <a:ext cx="1943100" cy="5143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Sequence of Activities</a:t>
            </a:r>
            <a:endParaRPr lang="en-US" altLang="x-none" sz="1800">
              <a:solidFill>
                <a:schemeClr val="tx1"/>
              </a:solidFill>
              <a:latin typeface="Arial" charset="0"/>
            </a:endParaRPr>
          </a:p>
        </p:txBody>
      </p:sp>
      <p:sp>
        <p:nvSpPr>
          <p:cNvPr id="86027" name="Text Box 18"/>
          <p:cNvSpPr txBox="1">
            <a:spLocks noChangeArrowheads="1"/>
          </p:cNvSpPr>
          <p:nvPr/>
        </p:nvSpPr>
        <p:spPr bwMode="auto">
          <a:xfrm>
            <a:off x="6210300" y="2857500"/>
            <a:ext cx="114300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Transitions</a:t>
            </a:r>
            <a:endParaRPr lang="en-US" altLang="x-none" sz="1800">
              <a:solidFill>
                <a:schemeClr val="tx1"/>
              </a:solidFill>
              <a:latin typeface="Arial" charset="0"/>
            </a:endParaRPr>
          </a:p>
        </p:txBody>
      </p:sp>
      <p:sp>
        <p:nvSpPr>
          <p:cNvPr id="86028" name="Text Box 19"/>
          <p:cNvSpPr txBox="1">
            <a:spLocks noChangeArrowheads="1"/>
          </p:cNvSpPr>
          <p:nvPr/>
        </p:nvSpPr>
        <p:spPr bwMode="auto">
          <a:xfrm>
            <a:off x="7696200" y="2857500"/>
            <a:ext cx="120015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Reflections</a:t>
            </a:r>
            <a:endParaRPr lang="en-US" altLang="x-none" sz="1800">
              <a:solidFill>
                <a:schemeClr val="tx1"/>
              </a:solidFill>
              <a:latin typeface="Arial" charset="0"/>
            </a:endParaRPr>
          </a:p>
        </p:txBody>
      </p:sp>
      <p:sp>
        <p:nvSpPr>
          <p:cNvPr id="86029" name="Text Box 20"/>
          <p:cNvSpPr txBox="1">
            <a:spLocks noChangeArrowheads="1"/>
          </p:cNvSpPr>
          <p:nvPr/>
        </p:nvSpPr>
        <p:spPr bwMode="auto">
          <a:xfrm>
            <a:off x="3752850" y="3657600"/>
            <a:ext cx="120015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Assessment</a:t>
            </a:r>
            <a:endParaRPr lang="en-US" altLang="x-none" sz="1800">
              <a:solidFill>
                <a:schemeClr val="tx1"/>
              </a:solidFill>
              <a:latin typeface="Arial" charset="0"/>
            </a:endParaRPr>
          </a:p>
        </p:txBody>
      </p:sp>
      <p:sp>
        <p:nvSpPr>
          <p:cNvPr id="86030" name="Text Box 21"/>
          <p:cNvSpPr txBox="1">
            <a:spLocks noChangeArrowheads="1"/>
          </p:cNvSpPr>
          <p:nvPr/>
        </p:nvSpPr>
        <p:spPr bwMode="auto">
          <a:xfrm>
            <a:off x="5295900" y="3657600"/>
            <a:ext cx="120015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Room</a:t>
            </a:r>
            <a:endParaRPr lang="en-US" altLang="x-none" sz="1800">
              <a:solidFill>
                <a:schemeClr val="tx1"/>
              </a:solidFill>
              <a:latin typeface="Arial" charset="0"/>
            </a:endParaRPr>
          </a:p>
        </p:txBody>
      </p:sp>
      <p:sp>
        <p:nvSpPr>
          <p:cNvPr id="86031" name="AutoShape 22"/>
          <p:cNvSpPr>
            <a:spLocks noChangeArrowheads="1"/>
          </p:cNvSpPr>
          <p:nvPr/>
        </p:nvSpPr>
        <p:spPr bwMode="auto">
          <a:xfrm>
            <a:off x="7410450" y="29718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32" name="AutoShape 23"/>
          <p:cNvSpPr>
            <a:spLocks noChangeArrowheads="1"/>
          </p:cNvSpPr>
          <p:nvPr/>
        </p:nvSpPr>
        <p:spPr bwMode="auto">
          <a:xfrm>
            <a:off x="3467100" y="37719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33" name="AutoShape 24"/>
          <p:cNvSpPr>
            <a:spLocks noChangeArrowheads="1"/>
          </p:cNvSpPr>
          <p:nvPr/>
        </p:nvSpPr>
        <p:spPr bwMode="auto">
          <a:xfrm>
            <a:off x="3638550" y="29718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34" name="AutoShape 25"/>
          <p:cNvSpPr>
            <a:spLocks noChangeArrowheads="1"/>
          </p:cNvSpPr>
          <p:nvPr/>
        </p:nvSpPr>
        <p:spPr bwMode="auto">
          <a:xfrm>
            <a:off x="6553200" y="37719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sp>
        <p:nvSpPr>
          <p:cNvPr id="86035" name="Text Box 26"/>
          <p:cNvSpPr txBox="1">
            <a:spLocks noChangeArrowheads="1"/>
          </p:cNvSpPr>
          <p:nvPr/>
        </p:nvSpPr>
        <p:spPr bwMode="auto">
          <a:xfrm>
            <a:off x="6838950" y="3657600"/>
            <a:ext cx="1143000" cy="400050"/>
          </a:xfrm>
          <a:prstGeom prst="rect">
            <a:avLst/>
          </a:prstGeom>
          <a:solidFill>
            <a:schemeClr val="accent1"/>
          </a:solidFill>
          <a:ln w="9525">
            <a:solidFill>
              <a:schemeClr val="tx1"/>
            </a:solidFill>
            <a:miter lim="800000"/>
            <a:headEnd/>
            <a:tailEnd/>
          </a:ln>
        </p:spPr>
        <p:txBody>
          <a:bodyP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pPr algn="ctr"/>
            <a:r>
              <a:rPr lang="en-US" altLang="x-none" sz="1500">
                <a:solidFill>
                  <a:schemeClr val="tx1"/>
                </a:solidFill>
                <a:latin typeface="Arial" charset="0"/>
              </a:rPr>
              <a:t>Handouts</a:t>
            </a:r>
            <a:endParaRPr lang="en-US" altLang="x-none" sz="1800">
              <a:solidFill>
                <a:schemeClr val="tx1"/>
              </a:solidFill>
              <a:latin typeface="Arial" charset="0"/>
            </a:endParaRPr>
          </a:p>
        </p:txBody>
      </p:sp>
      <p:sp>
        <p:nvSpPr>
          <p:cNvPr id="86036" name="AutoShape 27"/>
          <p:cNvSpPr>
            <a:spLocks noChangeArrowheads="1"/>
          </p:cNvSpPr>
          <p:nvPr/>
        </p:nvSpPr>
        <p:spPr bwMode="auto">
          <a:xfrm>
            <a:off x="5010150" y="3771900"/>
            <a:ext cx="228600" cy="17145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a:defRPr sz="2000">
                <a:solidFill>
                  <a:srgbClr val="FFFFFF"/>
                </a:solidFill>
                <a:latin typeface="Lucida Grande" charset="0"/>
                <a:ea typeface="ＭＳ Ｐゴシック" charset="-128"/>
                <a:sym typeface="Lucida Grande" charset="0"/>
              </a:defRPr>
            </a:lvl1pPr>
            <a:lvl2pPr marL="37931725" indent="-37474525">
              <a:defRPr sz="2000">
                <a:solidFill>
                  <a:srgbClr val="FFFFFF"/>
                </a:solidFill>
                <a:latin typeface="Lucida Grande" charset="0"/>
                <a:ea typeface="ＭＳ Ｐゴシック" charset="-128"/>
                <a:sym typeface="Lucida Grande" charset="0"/>
              </a:defRPr>
            </a:lvl2pPr>
            <a:lvl3pPr marL="1143000" indent="-228600">
              <a:defRPr sz="2000">
                <a:solidFill>
                  <a:srgbClr val="FFFFFF"/>
                </a:solidFill>
                <a:latin typeface="Lucida Grande" charset="0"/>
                <a:ea typeface="ＭＳ Ｐゴシック" charset="-128"/>
                <a:sym typeface="Lucida Grande" charset="0"/>
              </a:defRPr>
            </a:lvl3pPr>
            <a:lvl4pPr marL="1600200" indent="-228600">
              <a:defRPr sz="2000">
                <a:solidFill>
                  <a:srgbClr val="FFFFFF"/>
                </a:solidFill>
                <a:latin typeface="Lucida Grande" charset="0"/>
                <a:ea typeface="ＭＳ Ｐゴシック" charset="-128"/>
                <a:sym typeface="Lucida Grande" charset="0"/>
              </a:defRPr>
            </a:lvl4pPr>
            <a:lvl5pPr marL="2057400" indent="-228600">
              <a:defRPr sz="2000">
                <a:solidFill>
                  <a:srgbClr val="FFFFFF"/>
                </a:solidFill>
                <a:latin typeface="Lucida Grande" charset="0"/>
                <a:ea typeface="ＭＳ Ｐゴシック" charset="-128"/>
                <a:sym typeface="Lucida Grande" charset="0"/>
              </a:defRPr>
            </a:lvl5pPr>
            <a:lvl6pPr marL="25146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6pPr>
            <a:lvl7pPr marL="29718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7pPr>
            <a:lvl8pPr marL="34290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8pPr>
            <a:lvl9pPr marL="3886200" indent="-228600" eaLnBrk="0" fontAlgn="base" hangingPunct="0">
              <a:spcBef>
                <a:spcPct val="0"/>
              </a:spcBef>
              <a:spcAft>
                <a:spcPct val="0"/>
              </a:spcAft>
              <a:defRPr sz="2000">
                <a:solidFill>
                  <a:srgbClr val="FFFFFF"/>
                </a:solidFill>
                <a:latin typeface="Lucida Grande" charset="0"/>
                <a:ea typeface="ＭＳ Ｐゴシック" charset="-128"/>
                <a:sym typeface="Lucida Grande" charset="0"/>
              </a:defRPr>
            </a:lvl9pPr>
          </a:lstStyle>
          <a:p>
            <a:endParaRPr lang="x-none" altLang="x-none" sz="1800">
              <a:solidFill>
                <a:schemeClr val="tx1"/>
              </a:solidFill>
              <a:latin typeface="Arial" charset="0"/>
            </a:endParaRPr>
          </a:p>
        </p:txBody>
      </p:sp>
      <p:graphicFrame>
        <p:nvGraphicFramePr>
          <p:cNvPr id="24" name="Object 2">
            <a:extLst>
              <a:ext uri="{FF2B5EF4-FFF2-40B4-BE49-F238E27FC236}">
                <a16:creationId xmlns:a16="http://schemas.microsoft.com/office/drawing/2014/main" id="{E2CB0666-5BE3-514F-BA30-6D83EDE430AE}"/>
              </a:ext>
            </a:extLst>
          </p:cNvPr>
          <p:cNvGraphicFramePr>
            <a:graphicFrameLocks noChangeAspect="1"/>
          </p:cNvGraphicFramePr>
          <p:nvPr>
            <p:extLst>
              <p:ext uri="{D42A27DB-BD31-4B8C-83A1-F6EECF244321}">
                <p14:modId xmlns:p14="http://schemas.microsoft.com/office/powerpoint/2010/main" val="140672290"/>
              </p:ext>
            </p:extLst>
          </p:nvPr>
        </p:nvGraphicFramePr>
        <p:xfrm>
          <a:off x="2106706" y="4659312"/>
          <a:ext cx="1676400" cy="1425575"/>
        </p:xfrm>
        <a:graphic>
          <a:graphicData uri="http://schemas.openxmlformats.org/presentationml/2006/ole">
            <mc:AlternateContent xmlns:mc="http://schemas.openxmlformats.org/markup-compatibility/2006">
              <mc:Choice xmlns:v="urn:schemas-microsoft-com:vml" Requires="v">
                <p:oleObj spid="_x0000_s6158" name="Document" r:id="rId4" imgW="939683" imgH="800000" progId="Word.Document.8">
                  <p:embed/>
                </p:oleObj>
              </mc:Choice>
              <mc:Fallback>
                <p:oleObj name="Document" r:id="rId4" imgW="939683" imgH="800000" progId="Word.Document.8">
                  <p:embed/>
                  <p:pic>
                    <p:nvPicPr>
                      <p:cNvPr id="737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706" y="4659312"/>
                        <a:ext cx="167640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0379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2650376" y="446674"/>
            <a:ext cx="5486339" cy="994172"/>
          </a:xfrm>
        </p:spPr>
        <p:txBody>
          <a:bodyPr>
            <a:normAutofit fontScale="90000"/>
          </a:bodyPr>
          <a:lstStyle/>
          <a:p>
            <a:pPr algn="ctr"/>
            <a:r>
              <a:rPr lang="en-US" altLang="x-none" dirty="0"/>
              <a:t>The High Operational Practices</a:t>
            </a:r>
          </a:p>
        </p:txBody>
      </p:sp>
      <p:sp>
        <p:nvSpPr>
          <p:cNvPr id="94210" name="Content Placeholder 2"/>
          <p:cNvSpPr>
            <a:spLocks noGrp="1"/>
          </p:cNvSpPr>
          <p:nvPr>
            <p:ph idx="1"/>
          </p:nvPr>
        </p:nvSpPr>
        <p:spPr>
          <a:xfrm>
            <a:off x="185094" y="2096322"/>
            <a:ext cx="11768608" cy="4761678"/>
          </a:xfrm>
        </p:spPr>
        <p:txBody>
          <a:bodyPr>
            <a:normAutofit/>
          </a:bodyPr>
          <a:lstStyle/>
          <a:p>
            <a:r>
              <a:rPr lang="en-US" altLang="x-none" sz="3000" dirty="0"/>
              <a:t>Identifying and Activating Student Strengths</a:t>
            </a:r>
          </a:p>
          <a:p>
            <a:r>
              <a:rPr lang="en-US" altLang="x-none" sz="3000" dirty="0"/>
              <a:t>Building Relationships</a:t>
            </a:r>
          </a:p>
          <a:p>
            <a:r>
              <a:rPr lang="en-US" altLang="x-none" sz="3000" dirty="0"/>
              <a:t>Eliciting High Intellectual Performance</a:t>
            </a:r>
          </a:p>
          <a:p>
            <a:r>
              <a:rPr lang="en-US" altLang="x-none" sz="3000" dirty="0"/>
              <a:t>Providing Enrichment</a:t>
            </a:r>
          </a:p>
          <a:p>
            <a:r>
              <a:rPr lang="en-US" altLang="x-none" sz="3000" dirty="0"/>
              <a:t>Situating Learning in the Lives of Students</a:t>
            </a:r>
          </a:p>
          <a:p>
            <a:r>
              <a:rPr lang="en-US" altLang="x-none" sz="3000" dirty="0"/>
              <a:t>Integrating Prerequisites for Academic Learning</a:t>
            </a:r>
          </a:p>
          <a:p>
            <a:r>
              <a:rPr lang="en-US" altLang="x-none" sz="3000" dirty="0"/>
              <a:t>Amplifying Student Voice for Self-Directed Learning and Self Actualization </a:t>
            </a:r>
          </a:p>
          <a:p>
            <a:endParaRPr lang="en-US" altLang="x-none" dirty="0"/>
          </a:p>
        </p:txBody>
      </p:sp>
      <p:pic>
        <p:nvPicPr>
          <p:cNvPr id="6" name="Picture 4" descr="page0001">
            <a:extLst>
              <a:ext uri="{FF2B5EF4-FFF2-40B4-BE49-F238E27FC236}">
                <a16:creationId xmlns:a16="http://schemas.microsoft.com/office/drawing/2014/main" id="{335852A5-BCEB-CC42-9701-BDB75D8A1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918" y="943760"/>
            <a:ext cx="2137411" cy="329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816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9CF4-2B3B-FB47-A972-C12EA14D61BA}"/>
              </a:ext>
            </a:extLst>
          </p:cNvPr>
          <p:cNvSpPr>
            <a:spLocks noGrp="1"/>
          </p:cNvSpPr>
          <p:nvPr>
            <p:ph type="title"/>
          </p:nvPr>
        </p:nvSpPr>
        <p:spPr>
          <a:xfrm>
            <a:off x="2152650" y="156531"/>
            <a:ext cx="7886700" cy="623793"/>
          </a:xfrm>
        </p:spPr>
        <p:txBody>
          <a:bodyPr>
            <a:normAutofit fontScale="90000"/>
          </a:bodyPr>
          <a:lstStyle/>
          <a:p>
            <a:pPr algn="ctr"/>
            <a:r>
              <a:rPr lang="en-US" dirty="0"/>
              <a:t>Pedagogical Considerations Crosswalk</a:t>
            </a:r>
          </a:p>
        </p:txBody>
      </p:sp>
      <p:pic>
        <p:nvPicPr>
          <p:cNvPr id="7" name="Picture 6">
            <a:extLst>
              <a:ext uri="{FF2B5EF4-FFF2-40B4-BE49-F238E27FC236}">
                <a16:creationId xmlns:a16="http://schemas.microsoft.com/office/drawing/2014/main" id="{11C203D4-F67B-6548-9E3D-18BBD324526F}"/>
              </a:ext>
            </a:extLst>
          </p:cNvPr>
          <p:cNvPicPr>
            <a:picLocks noChangeAspect="1"/>
          </p:cNvPicPr>
          <p:nvPr/>
        </p:nvPicPr>
        <p:blipFill>
          <a:blip r:embed="rId2"/>
          <a:stretch>
            <a:fillRect/>
          </a:stretch>
        </p:blipFill>
        <p:spPr>
          <a:xfrm rot="20898838">
            <a:off x="247650" y="1145412"/>
            <a:ext cx="3810000" cy="2003707"/>
          </a:xfrm>
          <a:prstGeom prst="rect">
            <a:avLst/>
          </a:prstGeom>
          <a:ln w="38100">
            <a:solidFill>
              <a:srgbClr val="BF2AC4"/>
            </a:solidFill>
          </a:ln>
        </p:spPr>
      </p:pic>
      <p:pic>
        <p:nvPicPr>
          <p:cNvPr id="8" name="Picture 7">
            <a:extLst>
              <a:ext uri="{FF2B5EF4-FFF2-40B4-BE49-F238E27FC236}">
                <a16:creationId xmlns:a16="http://schemas.microsoft.com/office/drawing/2014/main" id="{5B6501F2-920C-F643-B4C8-4DA61E8442ED}"/>
              </a:ext>
            </a:extLst>
          </p:cNvPr>
          <p:cNvPicPr>
            <a:picLocks noChangeAspect="1"/>
          </p:cNvPicPr>
          <p:nvPr/>
        </p:nvPicPr>
        <p:blipFill>
          <a:blip r:embed="rId3"/>
          <a:stretch>
            <a:fillRect/>
          </a:stretch>
        </p:blipFill>
        <p:spPr>
          <a:xfrm>
            <a:off x="4433385" y="1980231"/>
            <a:ext cx="7202913" cy="4721238"/>
          </a:xfrm>
          <a:prstGeom prst="rect">
            <a:avLst/>
          </a:prstGeom>
        </p:spPr>
      </p:pic>
      <p:sp>
        <p:nvSpPr>
          <p:cNvPr id="9" name="TextBox 8">
            <a:extLst>
              <a:ext uri="{FF2B5EF4-FFF2-40B4-BE49-F238E27FC236}">
                <a16:creationId xmlns:a16="http://schemas.microsoft.com/office/drawing/2014/main" id="{75DF8FB7-BD98-024E-90E4-FFFB43AAC669}"/>
              </a:ext>
            </a:extLst>
          </p:cNvPr>
          <p:cNvSpPr txBox="1"/>
          <p:nvPr/>
        </p:nvSpPr>
        <p:spPr>
          <a:xfrm>
            <a:off x="5186363" y="803408"/>
            <a:ext cx="6215062" cy="1115690"/>
          </a:xfrm>
          <a:prstGeom prst="rect">
            <a:avLst/>
          </a:prstGeom>
          <a:noFill/>
          <a:ln w="38100">
            <a:solidFill>
              <a:schemeClr val="tx1">
                <a:lumMod val="95000"/>
                <a:lumOff val="5000"/>
              </a:schemeClr>
            </a:solidFill>
          </a:ln>
        </p:spPr>
        <p:txBody>
          <a:bodyPr wrap="square" rtlCol="0">
            <a:spAutoFit/>
          </a:bodyPr>
          <a:lstStyle/>
          <a:p>
            <a:r>
              <a:rPr lang="en-US" sz="2800" dirty="0"/>
              <a:t>Let’s deconstruct our session using the System Equity Tools. </a:t>
            </a:r>
            <a:endParaRPr lang="en-US" sz="1050" dirty="0">
              <a:solidFill>
                <a:srgbClr val="0070C0"/>
              </a:solidFill>
            </a:endParaRPr>
          </a:p>
          <a:p>
            <a:endParaRPr lang="en-US" sz="1050" dirty="0">
              <a:solidFill>
                <a:srgbClr val="0070C0"/>
              </a:solidFill>
            </a:endParaRPr>
          </a:p>
        </p:txBody>
      </p:sp>
      <p:sp>
        <p:nvSpPr>
          <p:cNvPr id="6" name="Title 1">
            <a:extLst>
              <a:ext uri="{FF2B5EF4-FFF2-40B4-BE49-F238E27FC236}">
                <a16:creationId xmlns:a16="http://schemas.microsoft.com/office/drawing/2014/main" id="{FEB2767D-EEDA-2B4E-A176-BD3C0EF9C57A}"/>
              </a:ext>
            </a:extLst>
          </p:cNvPr>
          <p:cNvSpPr txBox="1">
            <a:spLocks/>
          </p:cNvSpPr>
          <p:nvPr/>
        </p:nvSpPr>
        <p:spPr>
          <a:xfrm>
            <a:off x="187622" y="5751711"/>
            <a:ext cx="3930056" cy="815944"/>
          </a:xfrm>
          <a:prstGeom prst="rect">
            <a:avLst/>
          </a:prstGeom>
          <a:solidFill>
            <a:schemeClr val="bg2"/>
          </a:solidFill>
          <a:ln w="19050">
            <a:solidFill>
              <a:schemeClr val="tx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Connections?</a:t>
            </a:r>
            <a:r>
              <a:rPr lang="en-US" sz="5400" dirty="0"/>
              <a:t> </a:t>
            </a:r>
          </a:p>
        </p:txBody>
      </p:sp>
      <p:sp>
        <p:nvSpPr>
          <p:cNvPr id="10" name="TextBox 9">
            <a:extLst>
              <a:ext uri="{FF2B5EF4-FFF2-40B4-BE49-F238E27FC236}">
                <a16:creationId xmlns:a16="http://schemas.microsoft.com/office/drawing/2014/main" id="{2D29836E-9A90-B54B-8628-940F5EC0CC4D}"/>
              </a:ext>
            </a:extLst>
          </p:cNvPr>
          <p:cNvSpPr txBox="1"/>
          <p:nvPr/>
        </p:nvSpPr>
        <p:spPr>
          <a:xfrm>
            <a:off x="1657098" y="3644108"/>
            <a:ext cx="2563990" cy="1815882"/>
          </a:xfrm>
          <a:prstGeom prst="rect">
            <a:avLst/>
          </a:prstGeom>
          <a:noFill/>
          <a:ln w="28575">
            <a:solidFill>
              <a:srgbClr val="C00000"/>
            </a:solidFill>
          </a:ln>
        </p:spPr>
        <p:txBody>
          <a:bodyPr wrap="square" rtlCol="0">
            <a:spAutoFit/>
          </a:bodyPr>
          <a:lstStyle/>
          <a:p>
            <a:r>
              <a:rPr lang="en-US" sz="2800" dirty="0"/>
              <a:t>Pedagogy is…</a:t>
            </a:r>
          </a:p>
          <a:p>
            <a:r>
              <a:rPr lang="en-US" sz="2800" dirty="0">
                <a:solidFill>
                  <a:srgbClr val="0070C0"/>
                </a:solidFill>
              </a:rPr>
              <a:t>Environment</a:t>
            </a:r>
          </a:p>
          <a:p>
            <a:r>
              <a:rPr lang="en-US" sz="2800" dirty="0">
                <a:solidFill>
                  <a:srgbClr val="00B050"/>
                </a:solidFill>
              </a:rPr>
              <a:t>Content </a:t>
            </a:r>
          </a:p>
          <a:p>
            <a:r>
              <a:rPr lang="en-US" sz="2800" dirty="0">
                <a:solidFill>
                  <a:srgbClr val="7030A0"/>
                </a:solidFill>
              </a:rPr>
              <a:t>Instruction </a:t>
            </a:r>
          </a:p>
        </p:txBody>
      </p:sp>
    </p:spTree>
    <p:extLst>
      <p:ext uri="{BB962C8B-B14F-4D97-AF65-F5344CB8AC3E}">
        <p14:creationId xmlns:p14="http://schemas.microsoft.com/office/powerpoint/2010/main" val="14042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7B20-0546-DE40-94D1-A33ED7D30114}"/>
              </a:ext>
            </a:extLst>
          </p:cNvPr>
          <p:cNvSpPr>
            <a:spLocks noGrp="1"/>
          </p:cNvSpPr>
          <p:nvPr>
            <p:ph type="title"/>
          </p:nvPr>
        </p:nvSpPr>
        <p:spPr>
          <a:xfrm>
            <a:off x="2152650" y="365126"/>
            <a:ext cx="7886700" cy="549275"/>
          </a:xfrm>
        </p:spPr>
        <p:txBody>
          <a:bodyPr>
            <a:noAutofit/>
          </a:bodyPr>
          <a:lstStyle/>
          <a:p>
            <a:r>
              <a:rPr lang="en-US" dirty="0"/>
              <a:t>Considerations? </a:t>
            </a:r>
          </a:p>
        </p:txBody>
      </p:sp>
      <p:sp>
        <p:nvSpPr>
          <p:cNvPr id="3" name="Content Placeholder 2">
            <a:extLst>
              <a:ext uri="{FF2B5EF4-FFF2-40B4-BE49-F238E27FC236}">
                <a16:creationId xmlns:a16="http://schemas.microsoft.com/office/drawing/2014/main" id="{D5EB5D9B-F72F-904E-BC77-921A33889666}"/>
              </a:ext>
            </a:extLst>
          </p:cNvPr>
          <p:cNvSpPr>
            <a:spLocks noGrp="1"/>
          </p:cNvSpPr>
          <p:nvPr>
            <p:ph idx="1"/>
          </p:nvPr>
        </p:nvSpPr>
        <p:spPr>
          <a:xfrm>
            <a:off x="587829" y="1399309"/>
            <a:ext cx="11185071" cy="4351338"/>
          </a:xfrm>
        </p:spPr>
        <p:txBody>
          <a:bodyPr/>
          <a:lstStyle/>
          <a:p>
            <a:pPr marL="0" indent="0">
              <a:buNone/>
            </a:pPr>
            <a:r>
              <a:rPr lang="en-US" sz="3600" dirty="0">
                <a:latin typeface="Avenir Book" panose="02000503020000020003" pitchFamily="2" charset="0"/>
              </a:rPr>
              <a:t>Where have we experienced evidence of the </a:t>
            </a:r>
            <a:r>
              <a:rPr lang="en-US" sz="3600" dirty="0">
                <a:solidFill>
                  <a:srgbClr val="0070C0"/>
                </a:solidFill>
                <a:latin typeface="Avenir Book" panose="02000503020000020003" pitchFamily="2" charset="0"/>
              </a:rPr>
              <a:t>System Equity Tools </a:t>
            </a:r>
            <a:r>
              <a:rPr lang="en-US" sz="3600" dirty="0">
                <a:latin typeface="Avenir Book" panose="02000503020000020003" pitchFamily="2" charset="0"/>
              </a:rPr>
              <a:t>in our Saturday session work? </a:t>
            </a:r>
          </a:p>
          <a:p>
            <a:pPr marL="0" indent="0">
              <a:buNone/>
            </a:pPr>
            <a:endParaRPr lang="en-US" sz="3600" dirty="0">
              <a:latin typeface="Avenir Book" panose="02000503020000020003" pitchFamily="2" charset="0"/>
            </a:endParaRPr>
          </a:p>
          <a:p>
            <a:pPr marL="0" indent="0">
              <a:buNone/>
            </a:pPr>
            <a:r>
              <a:rPr lang="en-US" sz="3600" dirty="0">
                <a:solidFill>
                  <a:srgbClr val="7030A0"/>
                </a:solidFill>
                <a:latin typeface="Avenir Book" panose="02000503020000020003" pitchFamily="2" charset="0"/>
              </a:rPr>
              <a:t>High Operational Practices</a:t>
            </a:r>
            <a:r>
              <a:rPr lang="en-US" sz="3600" dirty="0">
                <a:latin typeface="Avenir Book" panose="02000503020000020003" pitchFamily="2" charset="0"/>
              </a:rPr>
              <a:t>? </a:t>
            </a:r>
          </a:p>
        </p:txBody>
      </p:sp>
      <p:pic>
        <p:nvPicPr>
          <p:cNvPr id="4" name="Picture 3">
            <a:extLst>
              <a:ext uri="{FF2B5EF4-FFF2-40B4-BE49-F238E27FC236}">
                <a16:creationId xmlns:a16="http://schemas.microsoft.com/office/drawing/2014/main" id="{D7534DE9-6D54-4941-951F-F301CBE5E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25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993321" y="1709058"/>
            <a:ext cx="10205357" cy="2073021"/>
          </a:xfrm>
        </p:spPr>
        <p:txBody>
          <a:bodyPr vert="horz" wrap="square" lIns="68580" tIns="34290" rIns="68580" bIns="34290" numCol="1" rtlCol="0" anchor="ctr" anchorCtr="0" compatLnSpc="1">
            <a:prstTxWarp prst="textNoShape">
              <a:avLst/>
            </a:prstTxWarp>
            <a:normAutofit/>
          </a:bodyPr>
          <a:lstStyle/>
          <a:p>
            <a:pPr algn="ctr"/>
            <a:r>
              <a:rPr lang="en-US" sz="5400" dirty="0">
                <a:latin typeface="Avenir Book" panose="02000503020000020003" pitchFamily="2" charset="0"/>
                <a:ea typeface="Palatino" pitchFamily="2" charset="77"/>
              </a:rPr>
              <a:t>Affinity Circles: </a:t>
            </a:r>
            <a:r>
              <a:rPr lang="en-US" sz="5400" dirty="0">
                <a:solidFill>
                  <a:srgbClr val="0070C0"/>
                </a:solidFill>
                <a:latin typeface="Avenir Book" panose="02000503020000020003" pitchFamily="2" charset="0"/>
                <a:ea typeface="Palatino" pitchFamily="2" charset="77"/>
              </a:rPr>
              <a:t>Hope &amp; Healing</a:t>
            </a:r>
          </a:p>
        </p:txBody>
      </p:sp>
      <p:pic>
        <p:nvPicPr>
          <p:cNvPr id="3" name="Picture 2">
            <a:extLst>
              <a:ext uri="{FF2B5EF4-FFF2-40B4-BE49-F238E27FC236}">
                <a16:creationId xmlns:a16="http://schemas.microsoft.com/office/drawing/2014/main" id="{F25BA01E-DB43-A344-95C1-DD1C9FB50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805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971-72C3-C14F-BDB3-DAEA1DD17DFA}"/>
              </a:ext>
            </a:extLst>
          </p:cNvPr>
          <p:cNvSpPr>
            <a:spLocks noGrp="1"/>
          </p:cNvSpPr>
          <p:nvPr>
            <p:ph type="title"/>
          </p:nvPr>
        </p:nvSpPr>
        <p:spPr>
          <a:xfrm>
            <a:off x="433959" y="114300"/>
            <a:ext cx="10515600" cy="1325563"/>
          </a:xfrm>
        </p:spPr>
        <p:txBody>
          <a:bodyPr/>
          <a:lstStyle/>
          <a:p>
            <a:r>
              <a:rPr lang="en-US" dirty="0">
                <a:latin typeface="Avenir Book" panose="02000503020000020003" pitchFamily="2" charset="0"/>
              </a:rPr>
              <a:t>Affinity Circles: </a:t>
            </a:r>
            <a:r>
              <a:rPr lang="en-US" i="1" dirty="0">
                <a:latin typeface="Avenir Book" panose="02000503020000020003" pitchFamily="2" charset="0"/>
              </a:rPr>
              <a:t>What?</a:t>
            </a:r>
            <a:r>
              <a:rPr lang="en-US" dirty="0">
                <a:latin typeface="Avenir Book" panose="02000503020000020003" pitchFamily="2" charset="0"/>
              </a:rPr>
              <a:t> &amp; </a:t>
            </a:r>
            <a:r>
              <a:rPr lang="en-US" i="1" dirty="0">
                <a:latin typeface="Avenir Book" panose="02000503020000020003" pitchFamily="2" charset="0"/>
              </a:rPr>
              <a:t>Why? </a:t>
            </a:r>
          </a:p>
        </p:txBody>
      </p:sp>
      <p:sp>
        <p:nvSpPr>
          <p:cNvPr id="4" name="TextBox 3">
            <a:extLst>
              <a:ext uri="{FF2B5EF4-FFF2-40B4-BE49-F238E27FC236}">
                <a16:creationId xmlns:a16="http://schemas.microsoft.com/office/drawing/2014/main" id="{67AA53C4-CECB-3B47-89E4-C52472EFB84A}"/>
              </a:ext>
            </a:extLst>
          </p:cNvPr>
          <p:cNvSpPr txBox="1"/>
          <p:nvPr/>
        </p:nvSpPr>
        <p:spPr>
          <a:xfrm>
            <a:off x="433958" y="1203780"/>
            <a:ext cx="10832755" cy="1107996"/>
          </a:xfrm>
          <a:prstGeom prst="rect">
            <a:avLst/>
          </a:prstGeom>
          <a:noFill/>
        </p:spPr>
        <p:txBody>
          <a:bodyPr wrap="square" rtlCol="0">
            <a:spAutoFit/>
          </a:bodyPr>
          <a:lstStyle/>
          <a:p>
            <a:r>
              <a:rPr lang="en-US" sz="2400" dirty="0">
                <a:latin typeface="Avenir Book" panose="02000503020000020003" pitchFamily="2" charset="0"/>
              </a:rPr>
              <a:t>An </a:t>
            </a:r>
            <a:r>
              <a:rPr lang="en-US" sz="2400" b="1" dirty="0">
                <a:solidFill>
                  <a:srgbClr val="0070C0"/>
                </a:solidFill>
                <a:latin typeface="Avenir Book" panose="02000503020000020003" pitchFamily="2" charset="0"/>
              </a:rPr>
              <a:t>affinity circle </a:t>
            </a:r>
            <a:r>
              <a:rPr lang="en-US" sz="2400" dirty="0">
                <a:latin typeface="Avenir Book" panose="02000503020000020003" pitchFamily="2" charset="0"/>
              </a:rPr>
              <a:t>is a small group of people who support each other and work together to change the world.</a:t>
            </a:r>
          </a:p>
          <a:p>
            <a:endParaRPr lang="en-US" dirty="0"/>
          </a:p>
        </p:txBody>
      </p:sp>
      <p:sp>
        <p:nvSpPr>
          <p:cNvPr id="6" name="Rectangle 1">
            <a:extLst>
              <a:ext uri="{FF2B5EF4-FFF2-40B4-BE49-F238E27FC236}">
                <a16:creationId xmlns:a16="http://schemas.microsoft.com/office/drawing/2014/main" id="{D7E155A5-901C-2E48-A4B6-C3D34393E399}"/>
              </a:ext>
            </a:extLst>
          </p:cNvPr>
          <p:cNvSpPr>
            <a:spLocks noChangeArrowheads="1"/>
          </p:cNvSpPr>
          <p:nvPr/>
        </p:nvSpPr>
        <p:spPr bwMode="auto">
          <a:xfrm>
            <a:off x="1548384" y="4608623"/>
            <a:ext cx="828675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  </a:t>
            </a:r>
            <a:r>
              <a:rPr lang="en-US" altLang="en-US" sz="13400" b="1" dirty="0">
                <a:latin typeface="Arial" panose="020B0604020202020204" pitchFamily="34" charset="0"/>
              </a:rPr>
              <a:t>    </a:t>
            </a:r>
            <a:r>
              <a:rPr lang="en-US" altLang="en-US" sz="800" dirty="0">
                <a:latin typeface="Arial" panose="020B0604020202020204" pitchFamily="34" charset="0"/>
              </a:rPr>
              <a:t>.</a:t>
            </a:r>
            <a:r>
              <a:rPr lang="en-US" altLang="en-US" b="1" dirty="0">
                <a:latin typeface="Arial" panose="020B0604020202020204" pitchFamily="34" charset="0"/>
              </a:rPr>
              <a:t> </a:t>
            </a:r>
            <a:endParaRPr lang="en-US" altLang="en-US" dirty="0">
              <a:latin typeface="Arial" panose="020B0604020202020204" pitchFamily="34" charset="0"/>
            </a:endParaRPr>
          </a:p>
        </p:txBody>
      </p:sp>
      <p:sp>
        <p:nvSpPr>
          <p:cNvPr id="7" name="TextBox 6">
            <a:extLst>
              <a:ext uri="{FF2B5EF4-FFF2-40B4-BE49-F238E27FC236}">
                <a16:creationId xmlns:a16="http://schemas.microsoft.com/office/drawing/2014/main" id="{2FFB65B1-3FC6-7148-826A-7A7CA6CE0AA3}"/>
              </a:ext>
            </a:extLst>
          </p:cNvPr>
          <p:cNvSpPr txBox="1"/>
          <p:nvPr/>
        </p:nvSpPr>
        <p:spPr>
          <a:xfrm>
            <a:off x="459704" y="2074717"/>
            <a:ext cx="11272592" cy="1846659"/>
          </a:xfrm>
          <a:prstGeom prst="rect">
            <a:avLst/>
          </a:prstGeom>
          <a:noFill/>
        </p:spPr>
        <p:txBody>
          <a:bodyPr wrap="square" rtlCol="0">
            <a:spAutoFit/>
          </a:bodyPr>
          <a:lstStyle/>
          <a:p>
            <a:r>
              <a:rPr lang="en-US" altLang="en-US" sz="2400" b="1" dirty="0">
                <a:solidFill>
                  <a:srgbClr val="0070C0"/>
                </a:solidFill>
                <a:latin typeface="Avenir Book" panose="02000503020000020003" pitchFamily="2" charset="0"/>
              </a:rPr>
              <a:t>Support and Community. </a:t>
            </a:r>
            <a:r>
              <a:rPr lang="en-US" altLang="en-US" sz="2400" dirty="0">
                <a:latin typeface="Avenir Book" panose="02000503020000020003" pitchFamily="2" charset="0"/>
              </a:rPr>
              <a:t>Americans are increasingly isolated. Mainstream culture encourages us to be cut-off from each other, relying on money, corporate products, and screen time to fill our needs. Even as activists, we often act as individuals, rather than in solidarity with others.</a:t>
            </a:r>
          </a:p>
          <a:p>
            <a:endParaRPr lang="en-US" dirty="0"/>
          </a:p>
        </p:txBody>
      </p:sp>
      <p:sp>
        <p:nvSpPr>
          <p:cNvPr id="8" name="TextBox 7">
            <a:extLst>
              <a:ext uri="{FF2B5EF4-FFF2-40B4-BE49-F238E27FC236}">
                <a16:creationId xmlns:a16="http://schemas.microsoft.com/office/drawing/2014/main" id="{8825AB89-FA46-074E-8C49-57001C8076FB}"/>
              </a:ext>
            </a:extLst>
          </p:cNvPr>
          <p:cNvSpPr txBox="1"/>
          <p:nvPr/>
        </p:nvSpPr>
        <p:spPr>
          <a:xfrm>
            <a:off x="433958" y="3696689"/>
            <a:ext cx="11272592" cy="1200329"/>
          </a:xfrm>
          <a:prstGeom prst="rect">
            <a:avLst/>
          </a:prstGeom>
          <a:noFill/>
        </p:spPr>
        <p:txBody>
          <a:bodyPr wrap="square" rtlCol="0">
            <a:spAutoFit/>
          </a:bodyPr>
          <a:lstStyle/>
          <a:p>
            <a:pPr lvl="0"/>
            <a:r>
              <a:rPr lang="en-US" altLang="en-US" sz="2400" b="1" dirty="0">
                <a:solidFill>
                  <a:srgbClr val="0070C0"/>
                </a:solidFill>
                <a:latin typeface="Avenir Book" panose="02000503020000020003" pitchFamily="2" charset="0"/>
              </a:rPr>
              <a:t>Undermining consolidated power. </a:t>
            </a:r>
            <a:r>
              <a:rPr lang="en-US" altLang="en-US" sz="2400" dirty="0">
                <a:latin typeface="Avenir Book" panose="02000503020000020003" pitchFamily="2" charset="0"/>
              </a:rPr>
              <a:t>Many of us have lost community-building skills, so we can relearn them by being part of a small, supportive group. These skills make us all better activists, organizers, and leaders.</a:t>
            </a:r>
          </a:p>
        </p:txBody>
      </p:sp>
      <p:sp>
        <p:nvSpPr>
          <p:cNvPr id="11" name="TextBox 10">
            <a:extLst>
              <a:ext uri="{FF2B5EF4-FFF2-40B4-BE49-F238E27FC236}">
                <a16:creationId xmlns:a16="http://schemas.microsoft.com/office/drawing/2014/main" id="{DA80987D-9BA8-8B44-8254-32678F303988}"/>
              </a:ext>
            </a:extLst>
          </p:cNvPr>
          <p:cNvSpPr txBox="1"/>
          <p:nvPr/>
        </p:nvSpPr>
        <p:spPr>
          <a:xfrm>
            <a:off x="565673" y="5139845"/>
            <a:ext cx="10252171" cy="1200329"/>
          </a:xfrm>
          <a:prstGeom prst="rect">
            <a:avLst/>
          </a:prstGeom>
          <a:noFill/>
        </p:spPr>
        <p:txBody>
          <a:bodyPr wrap="square" rtlCol="0">
            <a:spAutoFit/>
          </a:bodyPr>
          <a:lstStyle/>
          <a:p>
            <a:r>
              <a:rPr lang="en-US" sz="2400" b="1" dirty="0">
                <a:solidFill>
                  <a:srgbClr val="0070C0"/>
                </a:solidFill>
                <a:latin typeface="Avenir Book" panose="02000503020000020003" pitchFamily="2" charset="0"/>
              </a:rPr>
              <a:t>Taking Action.</a:t>
            </a:r>
            <a:r>
              <a:rPr lang="en-US" sz="2400" dirty="0">
                <a:solidFill>
                  <a:srgbClr val="0070C0"/>
                </a:solidFill>
                <a:latin typeface="Avenir Book" panose="02000503020000020003" pitchFamily="2" charset="0"/>
              </a:rPr>
              <a:t> </a:t>
            </a:r>
            <a:r>
              <a:rPr lang="en-US" sz="2400" dirty="0">
                <a:latin typeface="Avenir Book" panose="02000503020000020003" pitchFamily="2" charset="0"/>
              </a:rPr>
              <a:t>Affinity groups support each other in taking “direct action,” such as attending a rally. Members take on different roles so everyone can participate.</a:t>
            </a:r>
            <a:r>
              <a:rPr lang="en-US" sz="2400" b="1" dirty="0">
                <a:latin typeface="Avenir Book" panose="02000503020000020003" pitchFamily="2" charset="0"/>
              </a:rPr>
              <a:t> </a:t>
            </a:r>
            <a:endParaRPr lang="en-US" sz="2400" dirty="0">
              <a:latin typeface="Avenir Book" panose="02000503020000020003" pitchFamily="2" charset="0"/>
            </a:endParaRPr>
          </a:p>
        </p:txBody>
      </p:sp>
    </p:spTree>
    <p:extLst>
      <p:ext uri="{BB962C8B-B14F-4D97-AF65-F5344CB8AC3E}">
        <p14:creationId xmlns:p14="http://schemas.microsoft.com/office/powerpoint/2010/main" val="16276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034A-959A-C54A-846A-1AE492A8B514}"/>
              </a:ext>
            </a:extLst>
          </p:cNvPr>
          <p:cNvSpPr>
            <a:spLocks noGrp="1"/>
          </p:cNvSpPr>
          <p:nvPr>
            <p:ph type="title"/>
          </p:nvPr>
        </p:nvSpPr>
        <p:spPr>
          <a:xfrm>
            <a:off x="2152650" y="381000"/>
            <a:ext cx="7886700" cy="457200"/>
          </a:xfrm>
        </p:spPr>
        <p:txBody>
          <a:bodyPr>
            <a:normAutofit fontScale="90000"/>
          </a:bodyPr>
          <a:lstStyle/>
          <a:p>
            <a:pPr algn="ctr"/>
            <a:r>
              <a:rPr lang="en-US" b="1" dirty="0">
                <a:latin typeface="Avenir Book" panose="02000503020000020003" pitchFamily="2" charset="0"/>
              </a:rPr>
              <a:t>Affinity Circles Text Selections</a:t>
            </a:r>
            <a:br>
              <a:rPr lang="en-US" dirty="0"/>
            </a:br>
            <a:endParaRPr lang="en-US" dirty="0"/>
          </a:p>
        </p:txBody>
      </p:sp>
      <p:sp>
        <p:nvSpPr>
          <p:cNvPr id="3" name="Content Placeholder 2">
            <a:extLst>
              <a:ext uri="{FF2B5EF4-FFF2-40B4-BE49-F238E27FC236}">
                <a16:creationId xmlns:a16="http://schemas.microsoft.com/office/drawing/2014/main" id="{883F765A-202F-7740-B2D1-B96F2AA5F6B3}"/>
              </a:ext>
            </a:extLst>
          </p:cNvPr>
          <p:cNvSpPr>
            <a:spLocks noGrp="1"/>
          </p:cNvSpPr>
          <p:nvPr>
            <p:ph idx="1"/>
          </p:nvPr>
        </p:nvSpPr>
        <p:spPr>
          <a:xfrm>
            <a:off x="174171" y="838200"/>
            <a:ext cx="11843657" cy="4351338"/>
          </a:xfrm>
        </p:spPr>
        <p:txBody>
          <a:bodyPr>
            <a:noAutofit/>
          </a:bodyPr>
          <a:lstStyle/>
          <a:p>
            <a:r>
              <a:rPr lang="en-US" sz="2400" dirty="0">
                <a:latin typeface="Avenir Book" panose="02000503020000020003" pitchFamily="2" charset="0"/>
              </a:rPr>
              <a:t>Groups 1, 2, 3 </a:t>
            </a:r>
          </a:p>
          <a:p>
            <a:pPr marL="0" indent="0">
              <a:buNone/>
            </a:pPr>
            <a:r>
              <a:rPr lang="en-US" sz="2400" dirty="0">
                <a:solidFill>
                  <a:srgbClr val="0070C0"/>
                </a:solidFill>
                <a:latin typeface="Avenir Book" panose="02000503020000020003" pitchFamily="2" charset="0"/>
              </a:rPr>
              <a:t>What Role Can the Education Community Play to End Racism and Begin Healing?</a:t>
            </a:r>
          </a:p>
          <a:p>
            <a:pPr marL="0" indent="0">
              <a:buNone/>
            </a:pPr>
            <a:endParaRPr lang="en-US" sz="2400" dirty="0">
              <a:latin typeface="Avenir Book" panose="02000503020000020003" pitchFamily="2" charset="0"/>
            </a:endParaRPr>
          </a:p>
          <a:p>
            <a:r>
              <a:rPr lang="en-US" sz="2400" dirty="0">
                <a:latin typeface="Avenir Book" panose="02000503020000020003" pitchFamily="2" charset="0"/>
              </a:rPr>
              <a:t>Group 4, 5, 6 </a:t>
            </a:r>
          </a:p>
          <a:p>
            <a:pPr marL="0" indent="0">
              <a:buNone/>
            </a:pPr>
            <a:r>
              <a:rPr lang="en-US" sz="2400" dirty="0">
                <a:solidFill>
                  <a:srgbClr val="00B050"/>
                </a:solidFill>
                <a:latin typeface="Avenir Book" panose="02000503020000020003" pitchFamily="2" charset="0"/>
              </a:rPr>
              <a:t>Healing-Centered Schools: A Community-led Approach to Creating Safe and Healing School Environments</a:t>
            </a:r>
            <a:endParaRPr lang="en-US" sz="2400" u="sng" dirty="0">
              <a:solidFill>
                <a:srgbClr val="00B050"/>
              </a:solidFill>
              <a:latin typeface="Avenir Book" panose="02000503020000020003" pitchFamily="2" charset="0"/>
              <a:hlinkClick r:id="rId2"/>
            </a:endParaRPr>
          </a:p>
          <a:p>
            <a:pPr marL="0" indent="0">
              <a:buNone/>
            </a:pPr>
            <a:endParaRPr lang="en-US" sz="2400" dirty="0">
              <a:latin typeface="Avenir Book" panose="02000503020000020003" pitchFamily="2" charset="0"/>
            </a:endParaRPr>
          </a:p>
          <a:p>
            <a:r>
              <a:rPr lang="en-US" sz="2400" dirty="0">
                <a:latin typeface="Avenir Book" panose="02000503020000020003" pitchFamily="2" charset="0"/>
              </a:rPr>
              <a:t>Group 7, 8, 9 </a:t>
            </a:r>
          </a:p>
          <a:p>
            <a:pPr marL="0" indent="0">
              <a:buNone/>
            </a:pPr>
            <a:r>
              <a:rPr lang="en-US" sz="2400" dirty="0">
                <a:solidFill>
                  <a:srgbClr val="C00000"/>
                </a:solidFill>
                <a:latin typeface="Avenir Book" panose="02000503020000020003" pitchFamily="2" charset="0"/>
              </a:rPr>
              <a:t>Meditation Helps Lower Truancy and Suspensions</a:t>
            </a:r>
          </a:p>
          <a:p>
            <a:pPr marL="0" indent="0">
              <a:buNone/>
            </a:pPr>
            <a:endParaRPr lang="en-US" sz="2400" u="sng" dirty="0">
              <a:latin typeface="Avenir Book" panose="02000503020000020003" pitchFamily="2" charset="0"/>
              <a:hlinkClick r:id="rId3"/>
            </a:endParaRPr>
          </a:p>
          <a:p>
            <a:r>
              <a:rPr lang="en-US" sz="2400" dirty="0">
                <a:latin typeface="Avenir Book" panose="02000503020000020003" pitchFamily="2" charset="0"/>
              </a:rPr>
              <a:t>Group 10, 11, 12 </a:t>
            </a:r>
          </a:p>
          <a:p>
            <a:pPr marL="0" indent="0">
              <a:buNone/>
            </a:pPr>
            <a:r>
              <a:rPr lang="en-US" sz="2400" dirty="0">
                <a:solidFill>
                  <a:srgbClr val="7030A0"/>
                </a:solidFill>
                <a:latin typeface="Avenir Book" panose="02000503020000020003" pitchFamily="2" charset="0"/>
              </a:rPr>
              <a:t>Opinion: Letter to White People Black Americans Are Exhausted </a:t>
            </a:r>
          </a:p>
        </p:txBody>
      </p:sp>
    </p:spTree>
    <p:extLst>
      <p:ext uri="{BB962C8B-B14F-4D97-AF65-F5344CB8AC3E}">
        <p14:creationId xmlns:p14="http://schemas.microsoft.com/office/powerpoint/2010/main" val="1799418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7B0D-012F-414F-902C-3975967A70DA}"/>
              </a:ext>
            </a:extLst>
          </p:cNvPr>
          <p:cNvSpPr>
            <a:spLocks noGrp="1"/>
          </p:cNvSpPr>
          <p:nvPr>
            <p:ph type="title"/>
          </p:nvPr>
        </p:nvSpPr>
        <p:spPr>
          <a:xfrm>
            <a:off x="838200" y="365125"/>
            <a:ext cx="10515600" cy="1027577"/>
          </a:xfrm>
        </p:spPr>
        <p:txBody>
          <a:bodyPr/>
          <a:lstStyle/>
          <a:p>
            <a:r>
              <a:rPr lang="en-US" dirty="0">
                <a:latin typeface="Avenir Book" panose="02000503020000020003" pitchFamily="2" charset="0"/>
              </a:rPr>
              <a:t>ZOOM Breakout Rooms</a:t>
            </a:r>
          </a:p>
        </p:txBody>
      </p:sp>
      <p:sp>
        <p:nvSpPr>
          <p:cNvPr id="3" name="Content Placeholder 2">
            <a:extLst>
              <a:ext uri="{FF2B5EF4-FFF2-40B4-BE49-F238E27FC236}">
                <a16:creationId xmlns:a16="http://schemas.microsoft.com/office/drawing/2014/main" id="{D0E5C4D5-51DE-2244-8912-AADB0897E333}"/>
              </a:ext>
            </a:extLst>
          </p:cNvPr>
          <p:cNvSpPr>
            <a:spLocks noGrp="1"/>
          </p:cNvSpPr>
          <p:nvPr>
            <p:ph idx="1"/>
          </p:nvPr>
        </p:nvSpPr>
        <p:spPr>
          <a:xfrm>
            <a:off x="525090" y="1529686"/>
            <a:ext cx="10828710" cy="4401951"/>
          </a:xfrm>
        </p:spPr>
        <p:txBody>
          <a:bodyPr>
            <a:normAutofit/>
          </a:bodyPr>
          <a:lstStyle/>
          <a:p>
            <a:pPr marL="457200" lvl="1" indent="0">
              <a:buNone/>
            </a:pPr>
            <a:r>
              <a:rPr lang="en-US" dirty="0">
                <a:latin typeface="Avenir Book" panose="02000503020000020003" pitchFamily="2" charset="0"/>
              </a:rPr>
              <a:t>To </a:t>
            </a:r>
            <a:r>
              <a:rPr lang="en-US" u="sng" dirty="0">
                <a:latin typeface="Avenir Book" panose="02000503020000020003" pitchFamily="2" charset="0"/>
              </a:rPr>
              <a:t>choose</a:t>
            </a:r>
            <a:r>
              <a:rPr lang="en-US" dirty="0">
                <a:latin typeface="Avenir Book" panose="02000503020000020003" pitchFamily="2" charset="0"/>
              </a:rPr>
              <a:t> a breakout room:</a:t>
            </a:r>
          </a:p>
          <a:p>
            <a:pPr lvl="2"/>
            <a:r>
              <a:rPr lang="en-US" dirty="0">
                <a:latin typeface="Avenir Book" panose="02000503020000020003" pitchFamily="2" charset="0"/>
              </a:rPr>
              <a:t>Select “Join Breakout Room”</a:t>
            </a:r>
          </a:p>
          <a:p>
            <a:pPr lvl="2"/>
            <a:r>
              <a:rPr lang="en-US" dirty="0">
                <a:latin typeface="Avenir Book" panose="02000503020000020003" pitchFamily="2" charset="0"/>
              </a:rPr>
              <a:t>Select the room number or the topic that you wish to discuss.</a:t>
            </a:r>
          </a:p>
          <a:p>
            <a:pPr marL="1371600" lvl="3" indent="0">
              <a:buNone/>
            </a:pPr>
            <a:r>
              <a:rPr lang="en-US" sz="2000" dirty="0">
                <a:latin typeface="Avenir Book" panose="02000503020000020003" pitchFamily="2" charset="0"/>
              </a:rPr>
              <a:t>For example, “Meditation”</a:t>
            </a:r>
          </a:p>
          <a:p>
            <a:pPr marL="1371600" lvl="3" indent="0">
              <a:buNone/>
            </a:pPr>
            <a:endParaRPr lang="en-US" dirty="0">
              <a:latin typeface="Avenir Book" panose="02000503020000020003" pitchFamily="2" charset="0"/>
            </a:endParaRPr>
          </a:p>
          <a:p>
            <a:pPr marL="457200" lvl="1" indent="0">
              <a:buNone/>
            </a:pPr>
            <a:r>
              <a:rPr lang="en-US" dirty="0">
                <a:latin typeface="Avenir Book" panose="02000503020000020003" pitchFamily="2" charset="0"/>
              </a:rPr>
              <a:t>To </a:t>
            </a:r>
            <a:r>
              <a:rPr lang="en-US" u="sng" dirty="0">
                <a:latin typeface="Avenir Book" panose="02000503020000020003" pitchFamily="2" charset="0"/>
              </a:rPr>
              <a:t>change</a:t>
            </a:r>
            <a:r>
              <a:rPr lang="en-US" dirty="0">
                <a:latin typeface="Avenir Book" panose="02000503020000020003" pitchFamily="2" charset="0"/>
              </a:rPr>
              <a:t> the room you are currently in: </a:t>
            </a:r>
          </a:p>
          <a:p>
            <a:pPr lvl="2"/>
            <a:r>
              <a:rPr lang="en-US" dirty="0">
                <a:latin typeface="Avenir Book" panose="02000503020000020003" pitchFamily="2" charset="0"/>
              </a:rPr>
              <a:t>Select “Join Breakout Room”</a:t>
            </a:r>
          </a:p>
          <a:p>
            <a:pPr lvl="2"/>
            <a:r>
              <a:rPr lang="en-US" dirty="0">
                <a:latin typeface="Avenir Book" panose="02000503020000020003" pitchFamily="2" charset="0"/>
              </a:rPr>
              <a:t>Select the room number or the topic that you wish to discuss.</a:t>
            </a:r>
          </a:p>
          <a:p>
            <a:pPr marL="1371600" lvl="3" indent="0">
              <a:buNone/>
            </a:pPr>
            <a:r>
              <a:rPr lang="en-US" sz="2000" dirty="0">
                <a:latin typeface="Avenir Book" panose="02000503020000020003" pitchFamily="2" charset="0"/>
              </a:rPr>
              <a:t>For example, “Strategies”</a:t>
            </a:r>
          </a:p>
          <a:p>
            <a:pPr marL="457200" lvl="1" indent="0">
              <a:buNone/>
            </a:pPr>
            <a:endParaRPr lang="en-US" dirty="0">
              <a:latin typeface="Avenir Book" panose="02000503020000020003" pitchFamily="2" charset="0"/>
            </a:endParaRPr>
          </a:p>
          <a:p>
            <a:pPr marL="457200" lvl="1" indent="0">
              <a:buNone/>
            </a:pPr>
            <a:r>
              <a:rPr lang="en-US" dirty="0">
                <a:latin typeface="Avenir Book" panose="02000503020000020003" pitchFamily="2" charset="0"/>
              </a:rPr>
              <a:t>To </a:t>
            </a:r>
            <a:r>
              <a:rPr lang="en-US" u="sng" dirty="0">
                <a:latin typeface="Avenir Book" panose="02000503020000020003" pitchFamily="2" charset="0"/>
              </a:rPr>
              <a:t>go back </a:t>
            </a:r>
            <a:r>
              <a:rPr lang="en-US" dirty="0">
                <a:latin typeface="Avenir Book" panose="02000503020000020003" pitchFamily="2" charset="0"/>
              </a:rPr>
              <a:t>to the main room:</a:t>
            </a:r>
          </a:p>
          <a:p>
            <a:pPr lvl="2"/>
            <a:r>
              <a:rPr lang="en-US" dirty="0">
                <a:latin typeface="Avenir Book" panose="02000503020000020003" pitchFamily="2" charset="0"/>
              </a:rPr>
              <a:t>Select “Leave” and “go to main room”</a:t>
            </a:r>
          </a:p>
          <a:p>
            <a:pPr marL="457200" lvl="1" indent="0">
              <a:buNone/>
            </a:pPr>
            <a:endParaRPr lang="en-US" dirty="0">
              <a:latin typeface="Avenir Book" panose="02000503020000020003" pitchFamily="2" charset="0"/>
            </a:endParaRPr>
          </a:p>
          <a:p>
            <a:pPr marL="457200" lvl="1" indent="0">
              <a:buNone/>
            </a:pPr>
            <a:endParaRPr lang="en-US" dirty="0"/>
          </a:p>
        </p:txBody>
      </p:sp>
    </p:spTree>
    <p:extLst>
      <p:ext uri="{BB962C8B-B14F-4D97-AF65-F5344CB8AC3E}">
        <p14:creationId xmlns:p14="http://schemas.microsoft.com/office/powerpoint/2010/main" val="584687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5809B-D269-8640-9EF1-D2CACD0BF409}"/>
              </a:ext>
            </a:extLst>
          </p:cNvPr>
          <p:cNvSpPr>
            <a:spLocks noGrp="1"/>
          </p:cNvSpPr>
          <p:nvPr>
            <p:ph idx="1"/>
          </p:nvPr>
        </p:nvSpPr>
        <p:spPr>
          <a:xfrm>
            <a:off x="1589047" y="1092769"/>
            <a:ext cx="9013907" cy="1295400"/>
          </a:xfrm>
        </p:spPr>
        <p:txBody>
          <a:bodyPr>
            <a:noAutofit/>
          </a:bodyPr>
          <a:lstStyle/>
          <a:p>
            <a:pPr marL="0" indent="0">
              <a:buClr>
                <a:schemeClr val="bg1"/>
              </a:buClr>
              <a:buSzPct val="100000"/>
              <a:buNone/>
            </a:pPr>
            <a:r>
              <a:rPr lang="en-US" i="1" dirty="0">
                <a:solidFill>
                  <a:srgbClr val="0070C0"/>
                </a:solidFill>
              </a:rPr>
              <a:t>What I Read       </a:t>
            </a:r>
          </a:p>
          <a:p>
            <a:pPr marL="0" indent="0">
              <a:buClr>
                <a:schemeClr val="bg1"/>
              </a:buClr>
              <a:buSzPct val="100000"/>
              <a:buNone/>
            </a:pPr>
            <a:r>
              <a:rPr lang="en-US" i="1" dirty="0">
                <a:solidFill>
                  <a:srgbClr val="0070C0"/>
                </a:solidFill>
              </a:rPr>
              <a:t>	          What’s in My Head</a:t>
            </a:r>
          </a:p>
          <a:p>
            <a:pPr marL="0" indent="0">
              <a:buClr>
                <a:schemeClr val="bg1"/>
              </a:buClr>
              <a:buSzPct val="100000"/>
              <a:buNone/>
            </a:pPr>
            <a:r>
              <a:rPr lang="en-US" dirty="0">
                <a:solidFill>
                  <a:schemeClr val="bg1"/>
                </a:solidFill>
              </a:rPr>
              <a:t>			                      </a:t>
            </a:r>
            <a:r>
              <a:rPr lang="en-US" i="1" dirty="0">
                <a:solidFill>
                  <a:srgbClr val="0070C0"/>
                </a:solidFill>
              </a:rPr>
              <a:t>What My Neighbor Said</a:t>
            </a:r>
          </a:p>
        </p:txBody>
      </p:sp>
      <p:sp>
        <p:nvSpPr>
          <p:cNvPr id="4" name="Title 1">
            <a:extLst>
              <a:ext uri="{FF2B5EF4-FFF2-40B4-BE49-F238E27FC236}">
                <a16:creationId xmlns:a16="http://schemas.microsoft.com/office/drawing/2014/main" id="{49A8FEFE-CE78-EE4A-ACCA-B3A80C4C55CA}"/>
              </a:ext>
            </a:extLst>
          </p:cNvPr>
          <p:cNvSpPr txBox="1">
            <a:spLocks noGrp="1"/>
          </p:cNvSpPr>
          <p:nvPr>
            <p:ph type="title"/>
          </p:nvPr>
        </p:nvSpPr>
        <p:spPr>
          <a:xfrm>
            <a:off x="1562653" y="158049"/>
            <a:ext cx="8229600" cy="843806"/>
          </a:xfrm>
          <a:prstGeom prst="rect">
            <a:avLst/>
          </a:prstGeom>
        </p:spPr>
        <p:txBody>
          <a:bodyPr vert="horz" wrap="square" lIns="68580" tIns="34290" rIns="68580" bIns="3429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alibri Light" panose="020F0302020204030204" pitchFamily="34" charset="0"/>
                <a:cs typeface="Calibri Light" panose="020F0302020204030204" pitchFamily="34" charset="0"/>
              </a:rPr>
              <a:t>W3 - </a:t>
            </a:r>
            <a:r>
              <a:rPr lang="en-US" sz="2800" dirty="0">
                <a:solidFill>
                  <a:srgbClr val="0070C0"/>
                </a:solidFill>
                <a:latin typeface="Calibri Light" panose="020F0302020204030204" pitchFamily="34" charset="0"/>
                <a:cs typeface="Calibri Light" panose="020F0302020204030204" pitchFamily="34" charset="0"/>
              </a:rPr>
              <a:t>The Set Up</a:t>
            </a:r>
          </a:p>
        </p:txBody>
      </p:sp>
      <p:graphicFrame>
        <p:nvGraphicFramePr>
          <p:cNvPr id="5" name="Content Placeholder 4">
            <a:extLst>
              <a:ext uri="{FF2B5EF4-FFF2-40B4-BE49-F238E27FC236}">
                <a16:creationId xmlns:a16="http://schemas.microsoft.com/office/drawing/2014/main" id="{412C5D9B-3C66-6749-A9DA-51250838C363}"/>
              </a:ext>
            </a:extLst>
          </p:cNvPr>
          <p:cNvGraphicFramePr>
            <a:graphicFrameLocks/>
          </p:cNvGraphicFramePr>
          <p:nvPr>
            <p:extLst>
              <p:ext uri="{D42A27DB-BD31-4B8C-83A1-F6EECF244321}">
                <p14:modId xmlns:p14="http://schemas.microsoft.com/office/powerpoint/2010/main" val="650561121"/>
              </p:ext>
            </p:extLst>
          </p:nvPr>
        </p:nvGraphicFramePr>
        <p:xfrm>
          <a:off x="1747157" y="2714301"/>
          <a:ext cx="8382000" cy="3975490"/>
        </p:xfrm>
        <a:graphic>
          <a:graphicData uri="http://schemas.openxmlformats.org/drawingml/2006/table">
            <a:tbl>
              <a:tblPr/>
              <a:tblGrid>
                <a:gridCol w="2743200">
                  <a:extLst>
                    <a:ext uri="{9D8B030D-6E8A-4147-A177-3AD203B41FA5}">
                      <a16:colId xmlns:a16="http://schemas.microsoft.com/office/drawing/2014/main" val="4027131162"/>
                    </a:ext>
                  </a:extLst>
                </a:gridCol>
                <a:gridCol w="2743200">
                  <a:extLst>
                    <a:ext uri="{9D8B030D-6E8A-4147-A177-3AD203B41FA5}">
                      <a16:colId xmlns:a16="http://schemas.microsoft.com/office/drawing/2014/main" val="2079587744"/>
                    </a:ext>
                  </a:extLst>
                </a:gridCol>
                <a:gridCol w="2895600">
                  <a:extLst>
                    <a:ext uri="{9D8B030D-6E8A-4147-A177-3AD203B41FA5}">
                      <a16:colId xmlns:a16="http://schemas.microsoft.com/office/drawing/2014/main" val="2904391082"/>
                    </a:ext>
                  </a:extLst>
                </a:gridCol>
              </a:tblGrid>
              <a:tr h="1491849">
                <a:tc>
                  <a:txBody>
                    <a:bodyPr/>
                    <a:lstStyle>
                      <a:lvl1pPr eaLnBrk="0" hangingPunct="0">
                        <a:spcBef>
                          <a:spcPts val="800"/>
                        </a:spcBef>
                        <a:buClr>
                          <a:srgbClr val="00FFFF"/>
                        </a:buClr>
                        <a:buSzPct val="64000"/>
                        <a:buFont typeface="Wingdings" pitchFamily="2" charset="2"/>
                        <a:defRPr sz="28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1pPr>
                      <a:lvl2pPr marL="37931725" indent="-37474525" eaLnBrk="0" hangingPunct="0">
                        <a:spcBef>
                          <a:spcPts val="700"/>
                        </a:spcBef>
                        <a:buClr>
                          <a:srgbClr val="FFFFFF"/>
                        </a:buClr>
                        <a:buSzPct val="64000"/>
                        <a:buFont typeface="Wingdings" pitchFamily="2" charset="2"/>
                        <a:defRPr sz="24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2pPr>
                      <a:lvl3pPr eaLnBrk="0" hangingPunct="0">
                        <a:spcBef>
                          <a:spcPts val="600"/>
                        </a:spcBef>
                        <a:defRPr sz="20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3pPr>
                      <a:lvl4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4pPr>
                      <a:lvl5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5pPr>
                      <a:lvl6pPr marL="4572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6pPr>
                      <a:lvl7pPr marL="9144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7pPr>
                      <a:lvl8pPr marL="13716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8pPr>
                      <a:lvl9pPr marL="18288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FFFF"/>
                        </a:solidFill>
                        <a:effectLst/>
                        <a:latin typeface="Tahoma" panose="020B060403050404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Avenir Book" panose="02000503020000020003" pitchFamily="2" charset="0"/>
                          <a:ea typeface="ＭＳ Ｐゴシック" panose="020B0600070205080204" pitchFamily="34" charset="-128"/>
                        </a:rPr>
                        <a:t>W</a:t>
                      </a:r>
                      <a:r>
                        <a:rPr kumimoji="0" lang="en-US" altLang="en-US" sz="1700" b="1" i="0" u="none" strike="noStrike" cap="none" normalizeH="0" baseline="0" dirty="0">
                          <a:ln>
                            <a:noFill/>
                          </a:ln>
                          <a:solidFill>
                            <a:srgbClr val="FFFFFF"/>
                          </a:solidFill>
                          <a:effectLst/>
                          <a:latin typeface="Avenir Book" panose="02000503020000020003" pitchFamily="2" charset="0"/>
                          <a:ea typeface="ＭＳ Ｐゴシック" panose="020B0600070205080204" pitchFamily="34" charset="-128"/>
                        </a:rPr>
                        <a:t>hat I Read (Saw)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800"/>
                        </a:spcBef>
                        <a:buClr>
                          <a:srgbClr val="00FFFF"/>
                        </a:buClr>
                        <a:buSzPct val="64000"/>
                        <a:buFont typeface="Wingdings" pitchFamily="2" charset="2"/>
                        <a:defRPr sz="28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1pPr>
                      <a:lvl2pPr marL="37931725" indent="-37474525" eaLnBrk="0" hangingPunct="0">
                        <a:spcBef>
                          <a:spcPts val="700"/>
                        </a:spcBef>
                        <a:buClr>
                          <a:srgbClr val="FFFFFF"/>
                        </a:buClr>
                        <a:buSzPct val="64000"/>
                        <a:buFont typeface="Wingdings" pitchFamily="2" charset="2"/>
                        <a:defRPr sz="24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2pPr>
                      <a:lvl3pPr eaLnBrk="0" hangingPunct="0">
                        <a:spcBef>
                          <a:spcPts val="600"/>
                        </a:spcBef>
                        <a:defRPr sz="20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3pPr>
                      <a:lvl4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4pPr>
                      <a:lvl5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5pPr>
                      <a:lvl6pPr marL="4572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6pPr>
                      <a:lvl7pPr marL="9144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7pPr>
                      <a:lvl8pPr marL="13716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8pPr>
                      <a:lvl9pPr marL="18288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FFFF"/>
                        </a:solidFill>
                        <a:effectLst/>
                        <a:latin typeface="Tahoma" panose="020B060403050404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Avenir Book" panose="02000503020000020003" pitchFamily="2" charset="0"/>
                          <a:ea typeface="ＭＳ Ｐゴシック" panose="020B0600070205080204" pitchFamily="34" charset="-128"/>
                        </a:rPr>
                        <a:t>W</a:t>
                      </a:r>
                      <a:r>
                        <a:rPr kumimoji="0" lang="en-US" altLang="en-US" sz="1700" b="1" i="0" u="none" strike="noStrike" cap="none" normalizeH="0" baseline="0" dirty="0">
                          <a:ln>
                            <a:noFill/>
                          </a:ln>
                          <a:solidFill>
                            <a:srgbClr val="FFFFFF"/>
                          </a:solidFill>
                          <a:effectLst/>
                          <a:latin typeface="Avenir Book" panose="02000503020000020003" pitchFamily="2" charset="0"/>
                          <a:ea typeface="ＭＳ Ｐゴシック" panose="020B0600070205080204" pitchFamily="34" charset="-128"/>
                        </a:rPr>
                        <a:t>hat’s in My Head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800"/>
                        </a:spcBef>
                        <a:buClr>
                          <a:srgbClr val="00FFFF"/>
                        </a:buClr>
                        <a:buSzPct val="64000"/>
                        <a:buFont typeface="Wingdings" pitchFamily="2" charset="2"/>
                        <a:defRPr sz="28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1pPr>
                      <a:lvl2pPr marL="37931725" indent="-37474525" eaLnBrk="0" hangingPunct="0">
                        <a:spcBef>
                          <a:spcPts val="700"/>
                        </a:spcBef>
                        <a:buClr>
                          <a:srgbClr val="FFFFFF"/>
                        </a:buClr>
                        <a:buSzPct val="64000"/>
                        <a:buFont typeface="Wingdings" pitchFamily="2" charset="2"/>
                        <a:defRPr sz="24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2pPr>
                      <a:lvl3pPr eaLnBrk="0" hangingPunct="0">
                        <a:spcBef>
                          <a:spcPts val="600"/>
                        </a:spcBef>
                        <a:defRPr sz="20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3pPr>
                      <a:lvl4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4pPr>
                      <a:lvl5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5pPr>
                      <a:lvl6pPr marL="4572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6pPr>
                      <a:lvl7pPr marL="9144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7pPr>
                      <a:lvl8pPr marL="13716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8pPr>
                      <a:lvl9pPr marL="18288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FFFFFF"/>
                        </a:solidFill>
                        <a:effectLst/>
                        <a:latin typeface="Tahoma" panose="020B060403050404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Avenir Book" panose="02000503020000020003" pitchFamily="2" charset="0"/>
                          <a:ea typeface="ＭＳ Ｐゴシック" panose="020B0600070205080204" pitchFamily="34" charset="-128"/>
                        </a:rPr>
                        <a:t>W</a:t>
                      </a:r>
                      <a:r>
                        <a:rPr kumimoji="0" lang="en-US" altLang="en-US" sz="1700" b="1" i="0" u="none" strike="noStrike" cap="none" normalizeH="0" baseline="0" dirty="0">
                          <a:ln>
                            <a:noFill/>
                          </a:ln>
                          <a:solidFill>
                            <a:srgbClr val="FFFFFF"/>
                          </a:solidFill>
                          <a:effectLst/>
                          <a:latin typeface="Avenir Book" panose="02000503020000020003" pitchFamily="2" charset="0"/>
                          <a:ea typeface="ＭＳ Ｐゴシック" panose="020B0600070205080204" pitchFamily="34" charset="-128"/>
                        </a:rPr>
                        <a:t>hat My Neighbor Said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023026822"/>
                  </a:ext>
                </a:extLst>
              </a:tr>
              <a:tr h="596967">
                <a:tc>
                  <a:txBody>
                    <a:bodyPr/>
                    <a:lstStyle>
                      <a:lvl1pPr eaLnBrk="0" hangingPunct="0">
                        <a:spcBef>
                          <a:spcPts val="800"/>
                        </a:spcBef>
                        <a:buClr>
                          <a:srgbClr val="00FFFF"/>
                        </a:buClr>
                        <a:buSzPct val="64000"/>
                        <a:buFont typeface="Wingdings" pitchFamily="2" charset="2"/>
                        <a:defRPr sz="28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1pPr>
                      <a:lvl2pPr marL="37931725" indent="-37474525" eaLnBrk="0" hangingPunct="0">
                        <a:spcBef>
                          <a:spcPts val="700"/>
                        </a:spcBef>
                        <a:buClr>
                          <a:srgbClr val="FFFFFF"/>
                        </a:buClr>
                        <a:buSzPct val="64000"/>
                        <a:buFont typeface="Wingdings" pitchFamily="2" charset="2"/>
                        <a:defRPr sz="24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2pPr>
                      <a:lvl3pPr eaLnBrk="0" hangingPunct="0">
                        <a:spcBef>
                          <a:spcPts val="600"/>
                        </a:spcBef>
                        <a:defRPr sz="20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3pPr>
                      <a:lvl4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4pPr>
                      <a:lvl5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5pPr>
                      <a:lvl6pPr marL="4572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6pPr>
                      <a:lvl7pPr marL="9144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7pPr>
                      <a:lvl8pPr marL="13716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8pPr>
                      <a:lvl9pPr marL="18288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lvl1pPr eaLnBrk="0" hangingPunct="0">
                        <a:spcBef>
                          <a:spcPts val="800"/>
                        </a:spcBef>
                        <a:buClr>
                          <a:srgbClr val="00FFFF"/>
                        </a:buClr>
                        <a:buSzPct val="64000"/>
                        <a:buFont typeface="Wingdings" pitchFamily="2" charset="2"/>
                        <a:defRPr sz="28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1pPr>
                      <a:lvl2pPr marL="37931725" indent="-37474525" eaLnBrk="0" hangingPunct="0">
                        <a:spcBef>
                          <a:spcPts val="700"/>
                        </a:spcBef>
                        <a:buClr>
                          <a:srgbClr val="FFFFFF"/>
                        </a:buClr>
                        <a:buSzPct val="64000"/>
                        <a:buFont typeface="Wingdings" pitchFamily="2" charset="2"/>
                        <a:defRPr sz="24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2pPr>
                      <a:lvl3pPr eaLnBrk="0" hangingPunct="0">
                        <a:spcBef>
                          <a:spcPts val="600"/>
                        </a:spcBef>
                        <a:defRPr sz="20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3pPr>
                      <a:lvl4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4pPr>
                      <a:lvl5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5pPr>
                      <a:lvl6pPr marL="4572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6pPr>
                      <a:lvl7pPr marL="9144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7pPr>
                      <a:lvl8pPr marL="13716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8pPr>
                      <a:lvl9pPr marL="18288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lvl1pPr eaLnBrk="0" hangingPunct="0">
                        <a:spcBef>
                          <a:spcPts val="800"/>
                        </a:spcBef>
                        <a:buClr>
                          <a:srgbClr val="00FFFF"/>
                        </a:buClr>
                        <a:buSzPct val="64000"/>
                        <a:buFont typeface="Wingdings" pitchFamily="2" charset="2"/>
                        <a:defRPr sz="28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1pPr>
                      <a:lvl2pPr marL="37931725" indent="-37474525" eaLnBrk="0" hangingPunct="0">
                        <a:spcBef>
                          <a:spcPts val="700"/>
                        </a:spcBef>
                        <a:buClr>
                          <a:srgbClr val="FFFFFF"/>
                        </a:buClr>
                        <a:buSzPct val="64000"/>
                        <a:buFont typeface="Wingdings" pitchFamily="2" charset="2"/>
                        <a:defRPr sz="24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2pPr>
                      <a:lvl3pPr eaLnBrk="0" hangingPunct="0">
                        <a:spcBef>
                          <a:spcPts val="600"/>
                        </a:spcBef>
                        <a:defRPr sz="2000">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3pPr>
                      <a:lvl4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4pPr>
                      <a:lvl5pPr eaLnBrk="0" hangingPunct="0">
                        <a:spcBef>
                          <a:spcPts val="500"/>
                        </a:spcBef>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5pPr>
                      <a:lvl6pPr marL="4572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6pPr>
                      <a:lvl7pPr marL="9144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7pPr>
                      <a:lvl8pPr marL="13716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8pPr>
                      <a:lvl9pPr marL="1828800" eaLnBrk="0" fontAlgn="base" hangingPunct="0">
                        <a:spcBef>
                          <a:spcPts val="500"/>
                        </a:spcBef>
                        <a:spcAft>
                          <a:spcPct val="0"/>
                        </a:spcAft>
                        <a:defRPr>
                          <a:solidFill>
                            <a:schemeClr val="tx1"/>
                          </a:solidFill>
                          <a:latin typeface="Tahoma" panose="020B0604030504040204" pitchFamily="34" charset="0"/>
                          <a:ea typeface="ＭＳ Ｐゴシック" panose="020B0600070205080204" pitchFamily="34" charset="-128"/>
                          <a:sym typeface="Tahoma" panose="020B06040305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extLst>
                  <a:ext uri="{0D108BD9-81ED-4DB2-BD59-A6C34878D82A}">
                    <a16:rowId xmlns:a16="http://schemas.microsoft.com/office/drawing/2014/main" val="2372842692"/>
                  </a:ext>
                </a:extLst>
              </a:tr>
              <a:tr h="60643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extLst>
                  <a:ext uri="{0D108BD9-81ED-4DB2-BD59-A6C34878D82A}">
                    <a16:rowId xmlns:a16="http://schemas.microsoft.com/office/drawing/2014/main" val="897894927"/>
                  </a:ext>
                </a:extLst>
              </a:tr>
              <a:tr h="60643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extLst>
                  <a:ext uri="{0D108BD9-81ED-4DB2-BD59-A6C34878D82A}">
                    <a16:rowId xmlns:a16="http://schemas.microsoft.com/office/drawing/2014/main" val="935454398"/>
                  </a:ext>
                </a:extLst>
              </a:tr>
              <a:tr h="67381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panose="020B060403050404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F2F2"/>
                    </a:solidFill>
                  </a:tcPr>
                </a:tc>
                <a:extLst>
                  <a:ext uri="{0D108BD9-81ED-4DB2-BD59-A6C34878D82A}">
                    <a16:rowId xmlns:a16="http://schemas.microsoft.com/office/drawing/2014/main" val="3873087325"/>
                  </a:ext>
                </a:extLst>
              </a:tr>
            </a:tbl>
          </a:graphicData>
        </a:graphic>
      </p:graphicFrame>
      <p:pic>
        <p:nvPicPr>
          <p:cNvPr id="6" name="Picture 5">
            <a:extLst>
              <a:ext uri="{FF2B5EF4-FFF2-40B4-BE49-F238E27FC236}">
                <a16:creationId xmlns:a16="http://schemas.microsoft.com/office/drawing/2014/main" id="{84DB8CBA-4F1A-B84D-9EF9-DDE54023F9C1}"/>
              </a:ext>
            </a:extLst>
          </p:cNvPr>
          <p:cNvPicPr>
            <a:picLocks noChangeAspect="1"/>
          </p:cNvPicPr>
          <p:nvPr/>
        </p:nvPicPr>
        <p:blipFill>
          <a:blip r:embed="rId2"/>
          <a:stretch>
            <a:fillRect/>
          </a:stretch>
        </p:blipFill>
        <p:spPr>
          <a:xfrm>
            <a:off x="9888742" y="224746"/>
            <a:ext cx="2035629" cy="868023"/>
          </a:xfrm>
          <a:prstGeom prst="rect">
            <a:avLst/>
          </a:prstGeom>
        </p:spPr>
      </p:pic>
    </p:spTree>
    <p:extLst>
      <p:ext uri="{BB962C8B-B14F-4D97-AF65-F5344CB8AC3E}">
        <p14:creationId xmlns:p14="http://schemas.microsoft.com/office/powerpoint/2010/main" val="92627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94FA-FC43-E149-8C59-2A9AE55D0DD9}"/>
              </a:ext>
            </a:extLst>
          </p:cNvPr>
          <p:cNvSpPr>
            <a:spLocks noGrp="1"/>
          </p:cNvSpPr>
          <p:nvPr>
            <p:ph type="title"/>
          </p:nvPr>
        </p:nvSpPr>
        <p:spPr>
          <a:xfrm>
            <a:off x="1713345" y="187943"/>
            <a:ext cx="7886700" cy="838200"/>
          </a:xfrm>
        </p:spPr>
        <p:txBody>
          <a:bodyPr/>
          <a:lstStyle/>
          <a:p>
            <a:r>
              <a:rPr lang="en-US" sz="4000" dirty="0"/>
              <a:t>The Power of the Collective</a:t>
            </a:r>
          </a:p>
        </p:txBody>
      </p:sp>
      <p:sp>
        <p:nvSpPr>
          <p:cNvPr id="3" name="Content Placeholder 2">
            <a:extLst>
              <a:ext uri="{FF2B5EF4-FFF2-40B4-BE49-F238E27FC236}">
                <a16:creationId xmlns:a16="http://schemas.microsoft.com/office/drawing/2014/main" id="{AC4D29B1-9201-8B4C-840A-06E1BDA33344}"/>
              </a:ext>
            </a:extLst>
          </p:cNvPr>
          <p:cNvSpPr>
            <a:spLocks noGrp="1"/>
          </p:cNvSpPr>
          <p:nvPr>
            <p:ph idx="1"/>
          </p:nvPr>
        </p:nvSpPr>
        <p:spPr>
          <a:xfrm>
            <a:off x="2500196" y="1408113"/>
            <a:ext cx="8233012" cy="993775"/>
          </a:xfrm>
        </p:spPr>
        <p:txBody>
          <a:bodyPr>
            <a:noAutofit/>
          </a:bodyPr>
          <a:lstStyle/>
          <a:p>
            <a:pPr marL="0" indent="0">
              <a:buNone/>
            </a:pPr>
            <a:r>
              <a:rPr lang="en-US" sz="3600" dirty="0">
                <a:solidFill>
                  <a:srgbClr val="0070C0"/>
                </a:solidFill>
                <a:latin typeface="Avenir Book" panose="02000503020000020003" pitchFamily="2" charset="0"/>
              </a:rPr>
              <a:t>“Check the Chat” </a:t>
            </a:r>
            <a:r>
              <a:rPr lang="en-US" sz="3600" dirty="0">
                <a:latin typeface="Avenir Book" panose="02000503020000020003" pitchFamily="2" charset="0"/>
              </a:rPr>
              <a:t>– Periodically check the chat. If you find comment interesting or have a question, share them with the group and make space for a brief discussion. </a:t>
            </a:r>
          </a:p>
        </p:txBody>
      </p:sp>
      <p:sp>
        <p:nvSpPr>
          <p:cNvPr id="4" name="Content Placeholder 2">
            <a:extLst>
              <a:ext uri="{FF2B5EF4-FFF2-40B4-BE49-F238E27FC236}">
                <a16:creationId xmlns:a16="http://schemas.microsoft.com/office/drawing/2014/main" id="{D0125986-ED93-204E-BB85-0F577C97DE0C}"/>
              </a:ext>
            </a:extLst>
          </p:cNvPr>
          <p:cNvSpPr txBox="1">
            <a:spLocks/>
          </p:cNvSpPr>
          <p:nvPr/>
        </p:nvSpPr>
        <p:spPr bwMode="auto">
          <a:xfrm>
            <a:off x="2550392" y="3550737"/>
            <a:ext cx="8951046"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3600" dirty="0">
              <a:solidFill>
                <a:srgbClr val="0070C0"/>
              </a:solidFill>
            </a:endParaRPr>
          </a:p>
          <a:p>
            <a:pPr marL="0" indent="0">
              <a:buNone/>
            </a:pPr>
            <a:r>
              <a:rPr lang="en-US" sz="3600" dirty="0">
                <a:solidFill>
                  <a:srgbClr val="0070C0"/>
                </a:solidFill>
                <a:latin typeface="Avenir Book" panose="02000503020000020003" pitchFamily="2" charset="0"/>
              </a:rPr>
              <a:t>“Quotable Quotes” </a:t>
            </a:r>
            <a:r>
              <a:rPr lang="en-US" sz="3600" dirty="0">
                <a:latin typeface="Avenir Book" panose="02000503020000020003" pitchFamily="2" charset="0"/>
              </a:rPr>
              <a:t>– Read session quotes aloud as they appear on the screen and share why/how it resonates with you,  making space for a brief discussion. </a:t>
            </a:r>
          </a:p>
        </p:txBody>
      </p:sp>
      <p:sp>
        <p:nvSpPr>
          <p:cNvPr id="5" name="TextBox 4">
            <a:extLst>
              <a:ext uri="{FF2B5EF4-FFF2-40B4-BE49-F238E27FC236}">
                <a16:creationId xmlns:a16="http://schemas.microsoft.com/office/drawing/2014/main" id="{D6049A22-E477-884D-9B8B-3A7174A8B8DD}"/>
              </a:ext>
            </a:extLst>
          </p:cNvPr>
          <p:cNvSpPr txBox="1"/>
          <p:nvPr/>
        </p:nvSpPr>
        <p:spPr>
          <a:xfrm rot="952745">
            <a:off x="7770587" y="520979"/>
            <a:ext cx="2743200" cy="523220"/>
          </a:xfrm>
          <a:prstGeom prst="rect">
            <a:avLst/>
          </a:prstGeom>
          <a:noFill/>
          <a:ln>
            <a:solidFill>
              <a:srgbClr val="C00000"/>
            </a:solidFill>
          </a:ln>
        </p:spPr>
        <p:txBody>
          <a:bodyPr wrap="square" rtlCol="0">
            <a:spAutoFit/>
          </a:bodyPr>
          <a:lstStyle/>
          <a:p>
            <a:pPr algn="ctr"/>
            <a:r>
              <a:rPr lang="en-US" sz="2800" b="1" dirty="0">
                <a:solidFill>
                  <a:srgbClr val="C00000"/>
                </a:solidFill>
              </a:rPr>
              <a:t>As you feel led…</a:t>
            </a:r>
          </a:p>
        </p:txBody>
      </p:sp>
      <p:sp>
        <p:nvSpPr>
          <p:cNvPr id="8" name="TextBox 7">
            <a:extLst>
              <a:ext uri="{FF2B5EF4-FFF2-40B4-BE49-F238E27FC236}">
                <a16:creationId xmlns:a16="http://schemas.microsoft.com/office/drawing/2014/main" id="{B8C28AD0-F393-2B41-9AF4-BDEF386D1703}"/>
              </a:ext>
            </a:extLst>
          </p:cNvPr>
          <p:cNvSpPr txBox="1"/>
          <p:nvPr/>
        </p:nvSpPr>
        <p:spPr>
          <a:xfrm>
            <a:off x="467531" y="6208392"/>
            <a:ext cx="1980103" cy="461665"/>
          </a:xfrm>
          <a:prstGeom prst="rect">
            <a:avLst/>
          </a:prstGeom>
          <a:noFill/>
        </p:spPr>
        <p:txBody>
          <a:bodyPr wrap="square" rtlCol="0">
            <a:spAutoFit/>
          </a:bodyPr>
          <a:lstStyle/>
          <a:p>
            <a:pPr algn="ctr"/>
            <a:r>
              <a:rPr lang="en-US" sz="2400" dirty="0">
                <a:solidFill>
                  <a:srgbClr val="C00000"/>
                </a:solidFill>
                <a:latin typeface="Lucida Handwriting" panose="03010101010101010101" pitchFamily="66" charset="77"/>
              </a:rPr>
              <a:t>Flashback</a:t>
            </a:r>
            <a:r>
              <a:rPr lang="en-US" dirty="0"/>
              <a:t> </a:t>
            </a:r>
          </a:p>
        </p:txBody>
      </p:sp>
      <p:pic>
        <p:nvPicPr>
          <p:cNvPr id="6" name="Picture 5">
            <a:extLst>
              <a:ext uri="{FF2B5EF4-FFF2-40B4-BE49-F238E27FC236}">
                <a16:creationId xmlns:a16="http://schemas.microsoft.com/office/drawing/2014/main" id="{2DA4A60E-5562-AC4A-B3E9-A5EC29311497}"/>
              </a:ext>
            </a:extLst>
          </p:cNvPr>
          <p:cNvPicPr>
            <a:picLocks noChangeAspect="1"/>
          </p:cNvPicPr>
          <p:nvPr/>
        </p:nvPicPr>
        <p:blipFill>
          <a:blip r:embed="rId2"/>
          <a:stretch>
            <a:fillRect/>
          </a:stretch>
        </p:blipFill>
        <p:spPr>
          <a:xfrm>
            <a:off x="1087265" y="1408113"/>
            <a:ext cx="946149" cy="876299"/>
          </a:xfrm>
          <a:prstGeom prst="rect">
            <a:avLst/>
          </a:prstGeom>
        </p:spPr>
      </p:pic>
      <p:pic>
        <p:nvPicPr>
          <p:cNvPr id="10" name="Picture 9">
            <a:extLst>
              <a:ext uri="{FF2B5EF4-FFF2-40B4-BE49-F238E27FC236}">
                <a16:creationId xmlns:a16="http://schemas.microsoft.com/office/drawing/2014/main" id="{D5FCB307-61BC-2845-B22C-C8BDC10C88C9}"/>
              </a:ext>
            </a:extLst>
          </p:cNvPr>
          <p:cNvPicPr>
            <a:picLocks noChangeAspect="1"/>
          </p:cNvPicPr>
          <p:nvPr/>
        </p:nvPicPr>
        <p:blipFill>
          <a:blip r:embed="rId2"/>
          <a:stretch>
            <a:fillRect/>
          </a:stretch>
        </p:blipFill>
        <p:spPr>
          <a:xfrm>
            <a:off x="1087264" y="4106362"/>
            <a:ext cx="946149" cy="876299"/>
          </a:xfrm>
          <a:prstGeom prst="rect">
            <a:avLst/>
          </a:prstGeom>
        </p:spPr>
      </p:pic>
    </p:spTree>
    <p:extLst>
      <p:ext uri="{BB962C8B-B14F-4D97-AF65-F5344CB8AC3E}">
        <p14:creationId xmlns:p14="http://schemas.microsoft.com/office/powerpoint/2010/main" val="29660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p:val>
                                            <p:strVal val="#ppt_w*0.70"/>
                                          </p:val>
                                        </p:tav>
                                        <p:tav tm="100000">
                                          <p:val>
                                            <p:strVal val="#ppt_w"/>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animEffect transition="in" filter="fade">
                                      <p:cBhvr>
                                        <p:cTn id="2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Title 2">
            <a:extLst>
              <a:ext uri="{FF2B5EF4-FFF2-40B4-BE49-F238E27FC236}">
                <a16:creationId xmlns:a16="http://schemas.microsoft.com/office/drawing/2014/main" id="{D4CE8A81-A271-FB41-8BC7-9ABE613F6331}"/>
              </a:ext>
            </a:extLst>
          </p:cNvPr>
          <p:cNvSpPr>
            <a:spLocks noGrp="1" noChangeArrowheads="1"/>
          </p:cNvSpPr>
          <p:nvPr>
            <p:ph type="title"/>
          </p:nvPr>
        </p:nvSpPr>
        <p:spPr>
          <a:xfrm>
            <a:off x="1981200" y="22226"/>
            <a:ext cx="8229600" cy="739775"/>
          </a:xfrm>
        </p:spPr>
        <p:txBody>
          <a:bodyPr>
            <a:normAutofit fontScale="90000"/>
          </a:bodyPr>
          <a:lstStyle/>
          <a:p>
            <a:r>
              <a:rPr lang="en-US" altLang="en-US" dirty="0">
                <a:latin typeface="Calibri Light" panose="020F0302020204030204" pitchFamily="34" charset="0"/>
                <a:ea typeface="ＭＳ Ｐゴシック" panose="020B0600070205080204" pitchFamily="34" charset="-128"/>
                <a:cs typeface="Calibri Light" panose="020F0302020204030204" pitchFamily="34" charset="0"/>
              </a:rPr>
              <a:t>W3</a:t>
            </a:r>
            <a:r>
              <a:rPr lang="en-US" altLang="en-US" sz="5400" dirty="0">
                <a:latin typeface="Calibri Light" panose="020F0302020204030204" pitchFamily="34" charset="0"/>
                <a:ea typeface="ＭＳ Ｐゴシック" panose="020B0600070205080204" pitchFamily="34" charset="-128"/>
                <a:cs typeface="Calibri Light" panose="020F0302020204030204" pitchFamily="34" charset="0"/>
              </a:rPr>
              <a:t> </a:t>
            </a:r>
            <a:r>
              <a:rPr lang="en-US" altLang="en-US" sz="2800" dirty="0">
                <a:latin typeface="Calibri Light" panose="020F0302020204030204" pitchFamily="34" charset="0"/>
                <a:ea typeface="ＭＳ Ｐゴシック" panose="020B0600070205080204" pitchFamily="34" charset="-128"/>
                <a:cs typeface="Calibri Light" panose="020F0302020204030204" pitchFamily="34" charset="0"/>
              </a:rPr>
              <a:t>– </a:t>
            </a:r>
            <a:r>
              <a:rPr lang="en-US" altLang="en-US" sz="2800" dirty="0">
                <a:solidFill>
                  <a:srgbClr val="0070C0"/>
                </a:solidFill>
                <a:latin typeface="Calibri Light" panose="020F0302020204030204" pitchFamily="34" charset="0"/>
                <a:ea typeface="ＭＳ Ｐゴシック" panose="020B0600070205080204" pitchFamily="34" charset="-128"/>
                <a:cs typeface="Calibri Light" panose="020F0302020204030204" pitchFamily="34" charset="0"/>
              </a:rPr>
              <a:t>The Rhythm</a:t>
            </a:r>
          </a:p>
        </p:txBody>
      </p:sp>
      <p:graphicFrame>
        <p:nvGraphicFramePr>
          <p:cNvPr id="5" name="Content Placeholder 4">
            <a:extLst>
              <a:ext uri="{FF2B5EF4-FFF2-40B4-BE49-F238E27FC236}">
                <a16:creationId xmlns:a16="http://schemas.microsoft.com/office/drawing/2014/main" id="{76EE481A-A295-7B47-BC1F-CBDB3B2A89B5}"/>
              </a:ext>
            </a:extLst>
          </p:cNvPr>
          <p:cNvGraphicFramePr>
            <a:graphicFrameLocks noGrp="1"/>
          </p:cNvGraphicFramePr>
          <p:nvPr>
            <p:ph idx="1"/>
            <p:extLst>
              <p:ext uri="{D42A27DB-BD31-4B8C-83A1-F6EECF244321}">
                <p14:modId xmlns:p14="http://schemas.microsoft.com/office/powerpoint/2010/main" val="909408075"/>
              </p:ext>
            </p:extLst>
          </p:nvPr>
        </p:nvGraphicFramePr>
        <p:xfrm>
          <a:off x="457200" y="817878"/>
          <a:ext cx="11478988" cy="5811522"/>
        </p:xfrm>
        <a:graphic>
          <a:graphicData uri="http://schemas.openxmlformats.org/drawingml/2006/table">
            <a:tbl>
              <a:tblPr>
                <a:tableStyleId>{69C7853C-536D-4A76-A0AE-DD22124D55A5}</a:tableStyleId>
              </a:tblPr>
              <a:tblGrid>
                <a:gridCol w="2374963">
                  <a:extLst>
                    <a:ext uri="{9D8B030D-6E8A-4147-A177-3AD203B41FA5}">
                      <a16:colId xmlns:a16="http://schemas.microsoft.com/office/drawing/2014/main" val="20000"/>
                    </a:ext>
                  </a:extLst>
                </a:gridCol>
                <a:gridCol w="3062452">
                  <a:extLst>
                    <a:ext uri="{9D8B030D-6E8A-4147-A177-3AD203B41FA5}">
                      <a16:colId xmlns:a16="http://schemas.microsoft.com/office/drawing/2014/main" val="20001"/>
                    </a:ext>
                  </a:extLst>
                </a:gridCol>
                <a:gridCol w="6041573">
                  <a:extLst>
                    <a:ext uri="{9D8B030D-6E8A-4147-A177-3AD203B41FA5}">
                      <a16:colId xmlns:a16="http://schemas.microsoft.com/office/drawing/2014/main" val="3656468131"/>
                    </a:ext>
                  </a:extLst>
                </a:gridCol>
              </a:tblGrid>
              <a:tr h="1044736">
                <a:tc>
                  <a:txBody>
                    <a:bodyPr/>
                    <a:lstStyle>
                      <a:lvl1pPr eaLnBrk="0" hangingPunct="0">
                        <a:spcBef>
                          <a:spcPts val="800"/>
                        </a:spcBef>
                        <a:buClr>
                          <a:srgbClr val="00FFFF"/>
                        </a:buClr>
                        <a:buSzPct val="64000"/>
                        <a:buFont typeface="Wingdings" charset="2"/>
                        <a:defRPr sz="2800">
                          <a:solidFill>
                            <a:schemeClr val="tx1"/>
                          </a:solidFill>
                          <a:latin typeface="Tahoma" charset="0"/>
                          <a:ea typeface="ＭＳ Ｐゴシック" charset="-128"/>
                          <a:sym typeface="Tahoma" charset="0"/>
                        </a:defRPr>
                      </a:lvl1pPr>
                      <a:lvl2pPr marL="37931725" indent="-37474525" eaLnBrk="0" hangingPunct="0">
                        <a:spcBef>
                          <a:spcPts val="700"/>
                        </a:spcBef>
                        <a:buClr>
                          <a:srgbClr val="FFFFFF"/>
                        </a:buClr>
                        <a:buSzPct val="64000"/>
                        <a:buFont typeface="Wingdings" charset="2"/>
                        <a:defRPr sz="2400">
                          <a:solidFill>
                            <a:schemeClr val="tx1"/>
                          </a:solidFill>
                          <a:latin typeface="Tahoma" charset="0"/>
                          <a:ea typeface="ＭＳ Ｐゴシック" charset="-128"/>
                          <a:sym typeface="Tahoma" charset="0"/>
                        </a:defRPr>
                      </a:lvl2pPr>
                      <a:lvl3pPr eaLnBrk="0" hangingPunct="0">
                        <a:spcBef>
                          <a:spcPts val="600"/>
                        </a:spcBef>
                        <a:defRPr sz="2000">
                          <a:solidFill>
                            <a:schemeClr val="tx1"/>
                          </a:solidFill>
                          <a:latin typeface="Tahoma" charset="0"/>
                          <a:ea typeface="ＭＳ Ｐゴシック" charset="-128"/>
                          <a:sym typeface="Tahoma" charset="0"/>
                        </a:defRPr>
                      </a:lvl3pPr>
                      <a:lvl4pPr eaLnBrk="0" hangingPunct="0">
                        <a:spcBef>
                          <a:spcPts val="500"/>
                        </a:spcBef>
                        <a:defRPr>
                          <a:solidFill>
                            <a:schemeClr val="tx1"/>
                          </a:solidFill>
                          <a:latin typeface="Tahoma" charset="0"/>
                          <a:ea typeface="ＭＳ Ｐゴシック" charset="-128"/>
                          <a:sym typeface="Tahoma" charset="0"/>
                        </a:defRPr>
                      </a:lvl4pPr>
                      <a:lvl5pPr eaLnBrk="0" hangingPunct="0">
                        <a:spcBef>
                          <a:spcPts val="500"/>
                        </a:spcBef>
                        <a:defRPr>
                          <a:solidFill>
                            <a:schemeClr val="tx1"/>
                          </a:solidFill>
                          <a:latin typeface="Tahoma" charset="0"/>
                          <a:ea typeface="ＭＳ Ｐゴシック" charset="-128"/>
                          <a:sym typeface="Tahoma" charset="0"/>
                        </a:defRPr>
                      </a:lvl5pPr>
                      <a:lvl6pPr marL="457200" eaLnBrk="0" fontAlgn="base" hangingPunct="0">
                        <a:spcBef>
                          <a:spcPts val="500"/>
                        </a:spcBef>
                        <a:spcAft>
                          <a:spcPct val="0"/>
                        </a:spcAft>
                        <a:defRPr>
                          <a:solidFill>
                            <a:schemeClr val="tx1"/>
                          </a:solidFill>
                          <a:latin typeface="Tahoma" charset="0"/>
                          <a:ea typeface="ＭＳ Ｐゴシック" charset="-128"/>
                          <a:sym typeface="Tahoma" charset="0"/>
                        </a:defRPr>
                      </a:lvl6pPr>
                      <a:lvl7pPr marL="914400" eaLnBrk="0" fontAlgn="base" hangingPunct="0">
                        <a:spcBef>
                          <a:spcPts val="500"/>
                        </a:spcBef>
                        <a:spcAft>
                          <a:spcPct val="0"/>
                        </a:spcAft>
                        <a:defRPr>
                          <a:solidFill>
                            <a:schemeClr val="tx1"/>
                          </a:solidFill>
                          <a:latin typeface="Tahoma" charset="0"/>
                          <a:ea typeface="ＭＳ Ｐゴシック" charset="-128"/>
                          <a:sym typeface="Tahoma" charset="0"/>
                        </a:defRPr>
                      </a:lvl7pPr>
                      <a:lvl8pPr marL="1371600" eaLnBrk="0" fontAlgn="base" hangingPunct="0">
                        <a:spcBef>
                          <a:spcPts val="500"/>
                        </a:spcBef>
                        <a:spcAft>
                          <a:spcPct val="0"/>
                        </a:spcAft>
                        <a:defRPr>
                          <a:solidFill>
                            <a:schemeClr val="tx1"/>
                          </a:solidFill>
                          <a:latin typeface="Tahoma" charset="0"/>
                          <a:ea typeface="ＭＳ Ｐゴシック" charset="-128"/>
                          <a:sym typeface="Tahoma" charset="0"/>
                        </a:defRPr>
                      </a:lvl8pPr>
                      <a:lvl9pPr marL="1828800" eaLnBrk="0" fontAlgn="base" hangingPunct="0">
                        <a:spcBef>
                          <a:spcPts val="500"/>
                        </a:spcBef>
                        <a:spcAft>
                          <a:spcPct val="0"/>
                        </a:spcAft>
                        <a:defRPr>
                          <a:solidFill>
                            <a:schemeClr val="tx1"/>
                          </a:solidFill>
                          <a:latin typeface="Tahoma" charset="0"/>
                          <a:ea typeface="ＭＳ Ｐゴシック" charset="-128"/>
                          <a:sym typeface="Tahom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rPr>
                        <a:t>What I Read </a:t>
                      </a: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horzOverflow="overflow">
                    <a:solidFill>
                      <a:schemeClr val="bg1"/>
                    </a:solidFill>
                  </a:tcPr>
                </a:tc>
                <a:tc>
                  <a:txBody>
                    <a:bodyPr/>
                    <a:lstStyle>
                      <a:lvl1pPr eaLnBrk="0" hangingPunct="0">
                        <a:spcBef>
                          <a:spcPts val="800"/>
                        </a:spcBef>
                        <a:buClr>
                          <a:srgbClr val="00FFFF"/>
                        </a:buClr>
                        <a:buSzPct val="64000"/>
                        <a:buFont typeface="Wingdings" charset="2"/>
                        <a:defRPr sz="2800">
                          <a:solidFill>
                            <a:schemeClr val="tx1"/>
                          </a:solidFill>
                          <a:latin typeface="Tahoma" charset="0"/>
                          <a:ea typeface="ＭＳ Ｐゴシック" charset="-128"/>
                          <a:sym typeface="Tahoma" charset="0"/>
                        </a:defRPr>
                      </a:lvl1pPr>
                      <a:lvl2pPr marL="37931725" indent="-37474525" eaLnBrk="0" hangingPunct="0">
                        <a:spcBef>
                          <a:spcPts val="700"/>
                        </a:spcBef>
                        <a:buClr>
                          <a:srgbClr val="FFFFFF"/>
                        </a:buClr>
                        <a:buSzPct val="64000"/>
                        <a:buFont typeface="Wingdings" charset="2"/>
                        <a:defRPr sz="2400">
                          <a:solidFill>
                            <a:schemeClr val="tx1"/>
                          </a:solidFill>
                          <a:latin typeface="Tahoma" charset="0"/>
                          <a:ea typeface="ＭＳ Ｐゴシック" charset="-128"/>
                          <a:sym typeface="Tahoma" charset="0"/>
                        </a:defRPr>
                      </a:lvl2pPr>
                      <a:lvl3pPr eaLnBrk="0" hangingPunct="0">
                        <a:spcBef>
                          <a:spcPts val="600"/>
                        </a:spcBef>
                        <a:defRPr sz="2000">
                          <a:solidFill>
                            <a:schemeClr val="tx1"/>
                          </a:solidFill>
                          <a:latin typeface="Tahoma" charset="0"/>
                          <a:ea typeface="ＭＳ Ｐゴシック" charset="-128"/>
                          <a:sym typeface="Tahoma" charset="0"/>
                        </a:defRPr>
                      </a:lvl3pPr>
                      <a:lvl4pPr eaLnBrk="0" hangingPunct="0">
                        <a:spcBef>
                          <a:spcPts val="500"/>
                        </a:spcBef>
                        <a:defRPr>
                          <a:solidFill>
                            <a:schemeClr val="tx1"/>
                          </a:solidFill>
                          <a:latin typeface="Tahoma" charset="0"/>
                          <a:ea typeface="ＭＳ Ｐゴシック" charset="-128"/>
                          <a:sym typeface="Tahoma" charset="0"/>
                        </a:defRPr>
                      </a:lvl4pPr>
                      <a:lvl5pPr eaLnBrk="0" hangingPunct="0">
                        <a:spcBef>
                          <a:spcPts val="500"/>
                        </a:spcBef>
                        <a:defRPr>
                          <a:solidFill>
                            <a:schemeClr val="tx1"/>
                          </a:solidFill>
                          <a:latin typeface="Tahoma" charset="0"/>
                          <a:ea typeface="ＭＳ Ｐゴシック" charset="-128"/>
                          <a:sym typeface="Tahoma" charset="0"/>
                        </a:defRPr>
                      </a:lvl5pPr>
                      <a:lvl6pPr marL="457200" eaLnBrk="0" fontAlgn="base" hangingPunct="0">
                        <a:spcBef>
                          <a:spcPts val="500"/>
                        </a:spcBef>
                        <a:spcAft>
                          <a:spcPct val="0"/>
                        </a:spcAft>
                        <a:defRPr>
                          <a:solidFill>
                            <a:schemeClr val="tx1"/>
                          </a:solidFill>
                          <a:latin typeface="Tahoma" charset="0"/>
                          <a:ea typeface="ＭＳ Ｐゴシック" charset="-128"/>
                          <a:sym typeface="Tahoma" charset="0"/>
                        </a:defRPr>
                      </a:lvl6pPr>
                      <a:lvl7pPr marL="914400" eaLnBrk="0" fontAlgn="base" hangingPunct="0">
                        <a:spcBef>
                          <a:spcPts val="500"/>
                        </a:spcBef>
                        <a:spcAft>
                          <a:spcPct val="0"/>
                        </a:spcAft>
                        <a:defRPr>
                          <a:solidFill>
                            <a:schemeClr val="tx1"/>
                          </a:solidFill>
                          <a:latin typeface="Tahoma" charset="0"/>
                          <a:ea typeface="ＭＳ Ｐゴシック" charset="-128"/>
                          <a:sym typeface="Tahoma" charset="0"/>
                        </a:defRPr>
                      </a:lvl7pPr>
                      <a:lvl8pPr marL="1371600" eaLnBrk="0" fontAlgn="base" hangingPunct="0">
                        <a:spcBef>
                          <a:spcPts val="500"/>
                        </a:spcBef>
                        <a:spcAft>
                          <a:spcPct val="0"/>
                        </a:spcAft>
                        <a:defRPr>
                          <a:solidFill>
                            <a:schemeClr val="tx1"/>
                          </a:solidFill>
                          <a:latin typeface="Tahoma" charset="0"/>
                          <a:ea typeface="ＭＳ Ｐゴシック" charset="-128"/>
                          <a:sym typeface="Tahoma" charset="0"/>
                        </a:defRPr>
                      </a:lvl8pPr>
                      <a:lvl9pPr marL="1828800" eaLnBrk="0" fontAlgn="base" hangingPunct="0">
                        <a:spcBef>
                          <a:spcPts val="500"/>
                        </a:spcBef>
                        <a:spcAft>
                          <a:spcPct val="0"/>
                        </a:spcAft>
                        <a:defRPr>
                          <a:solidFill>
                            <a:schemeClr val="tx1"/>
                          </a:solidFill>
                          <a:latin typeface="Tahoma" charset="0"/>
                          <a:ea typeface="ＭＳ Ｐゴシック" charset="-128"/>
                          <a:sym typeface="Tahom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rPr>
                        <a:t>What’s in My Head</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 What My Neighbors Said</a:t>
                      </a:r>
                    </a:p>
                  </a:txBody>
                  <a:tcPr horzOverflow="overflow">
                    <a:solidFill>
                      <a:schemeClr val="bg1"/>
                    </a:solidFill>
                  </a:tcPr>
                </a:tc>
                <a:extLst>
                  <a:ext uri="{0D108BD9-81ED-4DB2-BD59-A6C34878D82A}">
                    <a16:rowId xmlns:a16="http://schemas.microsoft.com/office/drawing/2014/main" val="10000"/>
                  </a:ext>
                </a:extLst>
              </a:tr>
              <a:tr h="629991">
                <a:tc>
                  <a:txBody>
                    <a:bodyPr/>
                    <a:lstStyle>
                      <a:lvl1pPr eaLnBrk="0" hangingPunct="0">
                        <a:spcBef>
                          <a:spcPts val="800"/>
                        </a:spcBef>
                        <a:buClr>
                          <a:srgbClr val="00FFFF"/>
                        </a:buClr>
                        <a:buSzPct val="64000"/>
                        <a:buFont typeface="Wingdings" charset="2"/>
                        <a:defRPr sz="2800">
                          <a:solidFill>
                            <a:schemeClr val="tx1"/>
                          </a:solidFill>
                          <a:latin typeface="Tahoma" charset="0"/>
                          <a:ea typeface="ＭＳ Ｐゴシック" charset="-128"/>
                          <a:sym typeface="Tahoma" charset="0"/>
                        </a:defRPr>
                      </a:lvl1pPr>
                      <a:lvl2pPr marL="37931725" indent="-37474525" eaLnBrk="0" hangingPunct="0">
                        <a:spcBef>
                          <a:spcPts val="700"/>
                        </a:spcBef>
                        <a:buClr>
                          <a:srgbClr val="FFFFFF"/>
                        </a:buClr>
                        <a:buSzPct val="64000"/>
                        <a:buFont typeface="Wingdings" charset="2"/>
                        <a:defRPr sz="2400">
                          <a:solidFill>
                            <a:schemeClr val="tx1"/>
                          </a:solidFill>
                          <a:latin typeface="Tahoma" charset="0"/>
                          <a:ea typeface="ＭＳ Ｐゴシック" charset="-128"/>
                          <a:sym typeface="Tahoma" charset="0"/>
                        </a:defRPr>
                      </a:lvl2pPr>
                      <a:lvl3pPr eaLnBrk="0" hangingPunct="0">
                        <a:spcBef>
                          <a:spcPts val="600"/>
                        </a:spcBef>
                        <a:defRPr sz="2000">
                          <a:solidFill>
                            <a:schemeClr val="tx1"/>
                          </a:solidFill>
                          <a:latin typeface="Tahoma" charset="0"/>
                          <a:ea typeface="ＭＳ Ｐゴシック" charset="-128"/>
                          <a:sym typeface="Tahoma" charset="0"/>
                        </a:defRPr>
                      </a:lvl3pPr>
                      <a:lvl4pPr eaLnBrk="0" hangingPunct="0">
                        <a:spcBef>
                          <a:spcPts val="500"/>
                        </a:spcBef>
                        <a:defRPr>
                          <a:solidFill>
                            <a:schemeClr val="tx1"/>
                          </a:solidFill>
                          <a:latin typeface="Tahoma" charset="0"/>
                          <a:ea typeface="ＭＳ Ｐゴシック" charset="-128"/>
                          <a:sym typeface="Tahoma" charset="0"/>
                        </a:defRPr>
                      </a:lvl4pPr>
                      <a:lvl5pPr eaLnBrk="0" hangingPunct="0">
                        <a:spcBef>
                          <a:spcPts val="500"/>
                        </a:spcBef>
                        <a:defRPr>
                          <a:solidFill>
                            <a:schemeClr val="tx1"/>
                          </a:solidFill>
                          <a:latin typeface="Tahoma" charset="0"/>
                          <a:ea typeface="ＭＳ Ｐゴシック" charset="-128"/>
                          <a:sym typeface="Tahoma" charset="0"/>
                        </a:defRPr>
                      </a:lvl5pPr>
                      <a:lvl6pPr marL="457200" eaLnBrk="0" fontAlgn="base" hangingPunct="0">
                        <a:spcBef>
                          <a:spcPts val="500"/>
                        </a:spcBef>
                        <a:spcAft>
                          <a:spcPct val="0"/>
                        </a:spcAft>
                        <a:defRPr>
                          <a:solidFill>
                            <a:schemeClr val="tx1"/>
                          </a:solidFill>
                          <a:latin typeface="Tahoma" charset="0"/>
                          <a:ea typeface="ＭＳ Ｐゴシック" charset="-128"/>
                          <a:sym typeface="Tahoma" charset="0"/>
                        </a:defRPr>
                      </a:lvl6pPr>
                      <a:lvl7pPr marL="914400" eaLnBrk="0" fontAlgn="base" hangingPunct="0">
                        <a:spcBef>
                          <a:spcPts val="500"/>
                        </a:spcBef>
                        <a:spcAft>
                          <a:spcPct val="0"/>
                        </a:spcAft>
                        <a:defRPr>
                          <a:solidFill>
                            <a:schemeClr val="tx1"/>
                          </a:solidFill>
                          <a:latin typeface="Tahoma" charset="0"/>
                          <a:ea typeface="ＭＳ Ｐゴシック" charset="-128"/>
                          <a:sym typeface="Tahoma" charset="0"/>
                        </a:defRPr>
                      </a:lvl7pPr>
                      <a:lvl8pPr marL="1371600" eaLnBrk="0" fontAlgn="base" hangingPunct="0">
                        <a:spcBef>
                          <a:spcPts val="500"/>
                        </a:spcBef>
                        <a:spcAft>
                          <a:spcPct val="0"/>
                        </a:spcAft>
                        <a:defRPr>
                          <a:solidFill>
                            <a:schemeClr val="tx1"/>
                          </a:solidFill>
                          <a:latin typeface="Tahoma" charset="0"/>
                          <a:ea typeface="ＭＳ Ｐゴシック" charset="-128"/>
                          <a:sym typeface="Tahoma" charset="0"/>
                        </a:defRPr>
                      </a:lvl8pPr>
                      <a:lvl9pPr marL="1828800" eaLnBrk="0" fontAlgn="base" hangingPunct="0">
                        <a:spcBef>
                          <a:spcPts val="500"/>
                        </a:spcBef>
                        <a:spcAft>
                          <a:spcPct val="0"/>
                        </a:spcAft>
                        <a:defRPr>
                          <a:solidFill>
                            <a:schemeClr val="tx1"/>
                          </a:solidFill>
                          <a:latin typeface="Tahoma" charset="0"/>
                          <a:ea typeface="ＭＳ Ｐゴシック" charset="-128"/>
                          <a:sym typeface="Tahom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lvl1pPr eaLnBrk="0" hangingPunct="0">
                        <a:spcBef>
                          <a:spcPts val="800"/>
                        </a:spcBef>
                        <a:buClr>
                          <a:srgbClr val="00FFFF"/>
                        </a:buClr>
                        <a:buSzPct val="64000"/>
                        <a:buFont typeface="Wingdings" charset="2"/>
                        <a:defRPr sz="2800">
                          <a:solidFill>
                            <a:schemeClr val="tx1"/>
                          </a:solidFill>
                          <a:latin typeface="Tahoma" charset="0"/>
                          <a:ea typeface="ＭＳ Ｐゴシック" charset="-128"/>
                          <a:sym typeface="Tahoma" charset="0"/>
                        </a:defRPr>
                      </a:lvl1pPr>
                      <a:lvl2pPr marL="37931725" indent="-37474525" eaLnBrk="0" hangingPunct="0">
                        <a:spcBef>
                          <a:spcPts val="700"/>
                        </a:spcBef>
                        <a:buClr>
                          <a:srgbClr val="FFFFFF"/>
                        </a:buClr>
                        <a:buSzPct val="64000"/>
                        <a:buFont typeface="Wingdings" charset="2"/>
                        <a:defRPr sz="2400">
                          <a:solidFill>
                            <a:schemeClr val="tx1"/>
                          </a:solidFill>
                          <a:latin typeface="Tahoma" charset="0"/>
                          <a:ea typeface="ＭＳ Ｐゴシック" charset="-128"/>
                          <a:sym typeface="Tahoma" charset="0"/>
                        </a:defRPr>
                      </a:lvl2pPr>
                      <a:lvl3pPr eaLnBrk="0" hangingPunct="0">
                        <a:spcBef>
                          <a:spcPts val="600"/>
                        </a:spcBef>
                        <a:defRPr sz="2000">
                          <a:solidFill>
                            <a:schemeClr val="tx1"/>
                          </a:solidFill>
                          <a:latin typeface="Tahoma" charset="0"/>
                          <a:ea typeface="ＭＳ Ｐゴシック" charset="-128"/>
                          <a:sym typeface="Tahoma" charset="0"/>
                        </a:defRPr>
                      </a:lvl3pPr>
                      <a:lvl4pPr eaLnBrk="0" hangingPunct="0">
                        <a:spcBef>
                          <a:spcPts val="500"/>
                        </a:spcBef>
                        <a:defRPr>
                          <a:solidFill>
                            <a:schemeClr val="tx1"/>
                          </a:solidFill>
                          <a:latin typeface="Tahoma" charset="0"/>
                          <a:ea typeface="ＭＳ Ｐゴシック" charset="-128"/>
                          <a:sym typeface="Tahoma" charset="0"/>
                        </a:defRPr>
                      </a:lvl4pPr>
                      <a:lvl5pPr eaLnBrk="0" hangingPunct="0">
                        <a:spcBef>
                          <a:spcPts val="500"/>
                        </a:spcBef>
                        <a:defRPr>
                          <a:solidFill>
                            <a:schemeClr val="tx1"/>
                          </a:solidFill>
                          <a:latin typeface="Tahoma" charset="0"/>
                          <a:ea typeface="ＭＳ Ｐゴシック" charset="-128"/>
                          <a:sym typeface="Tahoma" charset="0"/>
                        </a:defRPr>
                      </a:lvl5pPr>
                      <a:lvl6pPr marL="457200" eaLnBrk="0" fontAlgn="base" hangingPunct="0">
                        <a:spcBef>
                          <a:spcPts val="500"/>
                        </a:spcBef>
                        <a:spcAft>
                          <a:spcPct val="0"/>
                        </a:spcAft>
                        <a:defRPr>
                          <a:solidFill>
                            <a:schemeClr val="tx1"/>
                          </a:solidFill>
                          <a:latin typeface="Tahoma" charset="0"/>
                          <a:ea typeface="ＭＳ Ｐゴシック" charset="-128"/>
                          <a:sym typeface="Tahoma" charset="0"/>
                        </a:defRPr>
                      </a:lvl6pPr>
                      <a:lvl7pPr marL="914400" eaLnBrk="0" fontAlgn="base" hangingPunct="0">
                        <a:spcBef>
                          <a:spcPts val="500"/>
                        </a:spcBef>
                        <a:spcAft>
                          <a:spcPct val="0"/>
                        </a:spcAft>
                        <a:defRPr>
                          <a:solidFill>
                            <a:schemeClr val="tx1"/>
                          </a:solidFill>
                          <a:latin typeface="Tahoma" charset="0"/>
                          <a:ea typeface="ＭＳ Ｐゴシック" charset="-128"/>
                          <a:sym typeface="Tahoma" charset="0"/>
                        </a:defRPr>
                      </a:lvl7pPr>
                      <a:lvl8pPr marL="1371600" eaLnBrk="0" fontAlgn="base" hangingPunct="0">
                        <a:spcBef>
                          <a:spcPts val="500"/>
                        </a:spcBef>
                        <a:spcAft>
                          <a:spcPct val="0"/>
                        </a:spcAft>
                        <a:defRPr>
                          <a:solidFill>
                            <a:schemeClr val="tx1"/>
                          </a:solidFill>
                          <a:latin typeface="Tahoma" charset="0"/>
                          <a:ea typeface="ＭＳ Ｐゴシック" charset="-128"/>
                          <a:sym typeface="Tahoma" charset="0"/>
                        </a:defRPr>
                      </a:lvl8pPr>
                      <a:lvl9pPr marL="1828800" eaLnBrk="0" fontAlgn="base" hangingPunct="0">
                        <a:spcBef>
                          <a:spcPts val="500"/>
                        </a:spcBef>
                        <a:spcAft>
                          <a:spcPct val="0"/>
                        </a:spcAft>
                        <a:defRPr>
                          <a:solidFill>
                            <a:schemeClr val="tx1"/>
                          </a:solidFill>
                          <a:latin typeface="Tahoma" charset="0"/>
                          <a:ea typeface="ＭＳ Ｐゴシック" charset="-128"/>
                          <a:sym typeface="Tahom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10001"/>
                  </a:ext>
                </a:extLst>
              </a:tr>
              <a:tr h="682085">
                <a:tc>
                  <a:txBody>
                    <a:bodyPr/>
                    <a:lstStyle>
                      <a:lvl1pPr eaLnBrk="0" hangingPunct="0">
                        <a:spcBef>
                          <a:spcPts val="800"/>
                        </a:spcBef>
                        <a:buClr>
                          <a:srgbClr val="00FFFF"/>
                        </a:buClr>
                        <a:buSzPct val="64000"/>
                        <a:buFont typeface="Wingdings" charset="2"/>
                        <a:defRPr sz="2800">
                          <a:solidFill>
                            <a:schemeClr val="tx1"/>
                          </a:solidFill>
                          <a:latin typeface="Tahoma" charset="0"/>
                          <a:ea typeface="ＭＳ Ｐゴシック" charset="-128"/>
                          <a:sym typeface="Tahoma" charset="0"/>
                        </a:defRPr>
                      </a:lvl1pPr>
                      <a:lvl2pPr marL="37931725" indent="-37474525" eaLnBrk="0" hangingPunct="0">
                        <a:spcBef>
                          <a:spcPts val="700"/>
                        </a:spcBef>
                        <a:buClr>
                          <a:srgbClr val="FFFFFF"/>
                        </a:buClr>
                        <a:buSzPct val="64000"/>
                        <a:buFont typeface="Wingdings" charset="2"/>
                        <a:defRPr sz="2400">
                          <a:solidFill>
                            <a:schemeClr val="tx1"/>
                          </a:solidFill>
                          <a:latin typeface="Tahoma" charset="0"/>
                          <a:ea typeface="ＭＳ Ｐゴシック" charset="-128"/>
                          <a:sym typeface="Tahoma" charset="0"/>
                        </a:defRPr>
                      </a:lvl2pPr>
                      <a:lvl3pPr eaLnBrk="0" hangingPunct="0">
                        <a:spcBef>
                          <a:spcPts val="600"/>
                        </a:spcBef>
                        <a:defRPr sz="2000">
                          <a:solidFill>
                            <a:schemeClr val="tx1"/>
                          </a:solidFill>
                          <a:latin typeface="Tahoma" charset="0"/>
                          <a:ea typeface="ＭＳ Ｐゴシック" charset="-128"/>
                          <a:sym typeface="Tahoma" charset="0"/>
                        </a:defRPr>
                      </a:lvl3pPr>
                      <a:lvl4pPr eaLnBrk="0" hangingPunct="0">
                        <a:spcBef>
                          <a:spcPts val="500"/>
                        </a:spcBef>
                        <a:defRPr>
                          <a:solidFill>
                            <a:schemeClr val="tx1"/>
                          </a:solidFill>
                          <a:latin typeface="Tahoma" charset="0"/>
                          <a:ea typeface="ＭＳ Ｐゴシック" charset="-128"/>
                          <a:sym typeface="Tahoma" charset="0"/>
                        </a:defRPr>
                      </a:lvl4pPr>
                      <a:lvl5pPr eaLnBrk="0" hangingPunct="0">
                        <a:spcBef>
                          <a:spcPts val="500"/>
                        </a:spcBef>
                        <a:defRPr>
                          <a:solidFill>
                            <a:schemeClr val="tx1"/>
                          </a:solidFill>
                          <a:latin typeface="Tahoma" charset="0"/>
                          <a:ea typeface="ＭＳ Ｐゴシック" charset="-128"/>
                          <a:sym typeface="Tahoma" charset="0"/>
                        </a:defRPr>
                      </a:lvl5pPr>
                      <a:lvl6pPr marL="457200" eaLnBrk="0" fontAlgn="base" hangingPunct="0">
                        <a:spcBef>
                          <a:spcPts val="500"/>
                        </a:spcBef>
                        <a:spcAft>
                          <a:spcPct val="0"/>
                        </a:spcAft>
                        <a:defRPr>
                          <a:solidFill>
                            <a:schemeClr val="tx1"/>
                          </a:solidFill>
                          <a:latin typeface="Tahoma" charset="0"/>
                          <a:ea typeface="ＭＳ Ｐゴシック" charset="-128"/>
                          <a:sym typeface="Tahoma" charset="0"/>
                        </a:defRPr>
                      </a:lvl6pPr>
                      <a:lvl7pPr marL="914400" eaLnBrk="0" fontAlgn="base" hangingPunct="0">
                        <a:spcBef>
                          <a:spcPts val="500"/>
                        </a:spcBef>
                        <a:spcAft>
                          <a:spcPct val="0"/>
                        </a:spcAft>
                        <a:defRPr>
                          <a:solidFill>
                            <a:schemeClr val="tx1"/>
                          </a:solidFill>
                          <a:latin typeface="Tahoma" charset="0"/>
                          <a:ea typeface="ＭＳ Ｐゴシック" charset="-128"/>
                          <a:sym typeface="Tahoma" charset="0"/>
                        </a:defRPr>
                      </a:lvl7pPr>
                      <a:lvl8pPr marL="1371600" eaLnBrk="0" fontAlgn="base" hangingPunct="0">
                        <a:spcBef>
                          <a:spcPts val="500"/>
                        </a:spcBef>
                        <a:spcAft>
                          <a:spcPct val="0"/>
                        </a:spcAft>
                        <a:defRPr>
                          <a:solidFill>
                            <a:schemeClr val="tx1"/>
                          </a:solidFill>
                          <a:latin typeface="Tahoma" charset="0"/>
                          <a:ea typeface="ＭＳ Ｐゴシック" charset="-128"/>
                          <a:sym typeface="Tahoma" charset="0"/>
                        </a:defRPr>
                      </a:lvl8pPr>
                      <a:lvl9pPr marL="1828800" eaLnBrk="0" fontAlgn="base" hangingPunct="0">
                        <a:spcBef>
                          <a:spcPts val="500"/>
                        </a:spcBef>
                        <a:spcAft>
                          <a:spcPct val="0"/>
                        </a:spcAft>
                        <a:defRPr>
                          <a:solidFill>
                            <a:schemeClr val="tx1"/>
                          </a:solidFill>
                          <a:latin typeface="Tahoma" charset="0"/>
                          <a:ea typeface="ＭＳ Ｐゴシック" charset="-128"/>
                          <a:sym typeface="Tahom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lvl1pPr eaLnBrk="0" hangingPunct="0">
                        <a:spcBef>
                          <a:spcPts val="800"/>
                        </a:spcBef>
                        <a:buClr>
                          <a:srgbClr val="00FFFF"/>
                        </a:buClr>
                        <a:buSzPct val="64000"/>
                        <a:buFont typeface="Wingdings" charset="2"/>
                        <a:defRPr sz="2800">
                          <a:solidFill>
                            <a:schemeClr val="tx1"/>
                          </a:solidFill>
                          <a:latin typeface="Tahoma" charset="0"/>
                          <a:ea typeface="ＭＳ Ｐゴシック" charset="-128"/>
                          <a:sym typeface="Tahoma" charset="0"/>
                        </a:defRPr>
                      </a:lvl1pPr>
                      <a:lvl2pPr marL="37931725" indent="-37474525" eaLnBrk="0" hangingPunct="0">
                        <a:spcBef>
                          <a:spcPts val="700"/>
                        </a:spcBef>
                        <a:buClr>
                          <a:srgbClr val="FFFFFF"/>
                        </a:buClr>
                        <a:buSzPct val="64000"/>
                        <a:buFont typeface="Wingdings" charset="2"/>
                        <a:defRPr sz="2400">
                          <a:solidFill>
                            <a:schemeClr val="tx1"/>
                          </a:solidFill>
                          <a:latin typeface="Tahoma" charset="0"/>
                          <a:ea typeface="ＭＳ Ｐゴシック" charset="-128"/>
                          <a:sym typeface="Tahoma" charset="0"/>
                        </a:defRPr>
                      </a:lvl2pPr>
                      <a:lvl3pPr eaLnBrk="0" hangingPunct="0">
                        <a:spcBef>
                          <a:spcPts val="600"/>
                        </a:spcBef>
                        <a:defRPr sz="2000">
                          <a:solidFill>
                            <a:schemeClr val="tx1"/>
                          </a:solidFill>
                          <a:latin typeface="Tahoma" charset="0"/>
                          <a:ea typeface="ＭＳ Ｐゴシック" charset="-128"/>
                          <a:sym typeface="Tahoma" charset="0"/>
                        </a:defRPr>
                      </a:lvl3pPr>
                      <a:lvl4pPr eaLnBrk="0" hangingPunct="0">
                        <a:spcBef>
                          <a:spcPts val="500"/>
                        </a:spcBef>
                        <a:defRPr>
                          <a:solidFill>
                            <a:schemeClr val="tx1"/>
                          </a:solidFill>
                          <a:latin typeface="Tahoma" charset="0"/>
                          <a:ea typeface="ＭＳ Ｐゴシック" charset="-128"/>
                          <a:sym typeface="Tahoma" charset="0"/>
                        </a:defRPr>
                      </a:lvl4pPr>
                      <a:lvl5pPr eaLnBrk="0" hangingPunct="0">
                        <a:spcBef>
                          <a:spcPts val="500"/>
                        </a:spcBef>
                        <a:defRPr>
                          <a:solidFill>
                            <a:schemeClr val="tx1"/>
                          </a:solidFill>
                          <a:latin typeface="Tahoma" charset="0"/>
                          <a:ea typeface="ＭＳ Ｐゴシック" charset="-128"/>
                          <a:sym typeface="Tahoma" charset="0"/>
                        </a:defRPr>
                      </a:lvl5pPr>
                      <a:lvl6pPr marL="457200" eaLnBrk="0" fontAlgn="base" hangingPunct="0">
                        <a:spcBef>
                          <a:spcPts val="500"/>
                        </a:spcBef>
                        <a:spcAft>
                          <a:spcPct val="0"/>
                        </a:spcAft>
                        <a:defRPr>
                          <a:solidFill>
                            <a:schemeClr val="tx1"/>
                          </a:solidFill>
                          <a:latin typeface="Tahoma" charset="0"/>
                          <a:ea typeface="ＭＳ Ｐゴシック" charset="-128"/>
                          <a:sym typeface="Tahoma" charset="0"/>
                        </a:defRPr>
                      </a:lvl6pPr>
                      <a:lvl7pPr marL="914400" eaLnBrk="0" fontAlgn="base" hangingPunct="0">
                        <a:spcBef>
                          <a:spcPts val="500"/>
                        </a:spcBef>
                        <a:spcAft>
                          <a:spcPct val="0"/>
                        </a:spcAft>
                        <a:defRPr>
                          <a:solidFill>
                            <a:schemeClr val="tx1"/>
                          </a:solidFill>
                          <a:latin typeface="Tahoma" charset="0"/>
                          <a:ea typeface="ＭＳ Ｐゴシック" charset="-128"/>
                          <a:sym typeface="Tahoma" charset="0"/>
                        </a:defRPr>
                      </a:lvl7pPr>
                      <a:lvl8pPr marL="1371600" eaLnBrk="0" fontAlgn="base" hangingPunct="0">
                        <a:spcBef>
                          <a:spcPts val="500"/>
                        </a:spcBef>
                        <a:spcAft>
                          <a:spcPct val="0"/>
                        </a:spcAft>
                        <a:defRPr>
                          <a:solidFill>
                            <a:schemeClr val="tx1"/>
                          </a:solidFill>
                          <a:latin typeface="Tahoma" charset="0"/>
                          <a:ea typeface="ＭＳ Ｐゴシック" charset="-128"/>
                          <a:sym typeface="Tahoma" charset="0"/>
                        </a:defRPr>
                      </a:lvl8pPr>
                      <a:lvl9pPr marL="1828800" eaLnBrk="0" fontAlgn="base" hangingPunct="0">
                        <a:spcBef>
                          <a:spcPts val="500"/>
                        </a:spcBef>
                        <a:spcAft>
                          <a:spcPct val="0"/>
                        </a:spcAft>
                        <a:defRPr>
                          <a:solidFill>
                            <a:schemeClr val="tx1"/>
                          </a:solidFill>
                          <a:latin typeface="Tahoma" charset="0"/>
                          <a:ea typeface="ＭＳ Ｐゴシック" charset="-128"/>
                          <a:sym typeface="Tahoma"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10002"/>
                  </a:ext>
                </a:extLst>
              </a:tr>
              <a:tr h="68208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4119909120"/>
                  </a:ext>
                </a:extLst>
              </a:tr>
              <a:tr h="68208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609005899"/>
                  </a:ext>
                </a:extLst>
              </a:tr>
              <a:tr h="79576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842143190"/>
                  </a:ext>
                </a:extLst>
              </a:tr>
              <a:tr h="64738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845443171"/>
                  </a:ext>
                </a:extLst>
              </a:tr>
              <a:tr h="64738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808080"/>
                        </a:solidFill>
                        <a:effectLst/>
                        <a:latin typeface="Tahoma" charset="0"/>
                        <a:ea typeface="ＭＳ Ｐゴシック" charset="-128"/>
                      </a:endParaRPr>
                    </a:p>
                  </a:txBody>
                  <a:tcPr horzOverflow="overflow">
                    <a:solidFill>
                      <a:schemeClr val="bg1"/>
                    </a:solidFill>
                  </a:tcPr>
                </a:tc>
                <a:extLst>
                  <a:ext uri="{0D108BD9-81ED-4DB2-BD59-A6C34878D82A}">
                    <a16:rowId xmlns:a16="http://schemas.microsoft.com/office/drawing/2014/main" val="216724511"/>
                  </a:ext>
                </a:extLst>
              </a:tr>
            </a:tbl>
          </a:graphicData>
        </a:graphic>
      </p:graphicFrame>
      <p:sp>
        <p:nvSpPr>
          <p:cNvPr id="6" name="TextBox 5">
            <a:extLst>
              <a:ext uri="{FF2B5EF4-FFF2-40B4-BE49-F238E27FC236}">
                <a16:creationId xmlns:a16="http://schemas.microsoft.com/office/drawing/2014/main" id="{E6A0AB54-F8B2-0141-9F81-7601A81D6D2C}"/>
              </a:ext>
            </a:extLst>
          </p:cNvPr>
          <p:cNvSpPr txBox="1"/>
          <p:nvPr/>
        </p:nvSpPr>
        <p:spPr>
          <a:xfrm>
            <a:off x="464721" y="1600200"/>
            <a:ext cx="1143000" cy="261610"/>
          </a:xfrm>
          <a:prstGeom prst="rect">
            <a:avLst/>
          </a:prstGeom>
          <a:noFill/>
        </p:spPr>
        <p:txBody>
          <a:bodyPr wrap="square" rtlCol="0">
            <a:spAutoFit/>
          </a:bodyPr>
          <a:lstStyle/>
          <a:p>
            <a:r>
              <a:rPr lang="en-US" sz="1100" i="1" dirty="0">
                <a:solidFill>
                  <a:srgbClr val="0070C0"/>
                </a:solidFill>
              </a:rPr>
              <a:t>verbatim</a:t>
            </a:r>
          </a:p>
        </p:txBody>
      </p:sp>
      <p:sp>
        <p:nvSpPr>
          <p:cNvPr id="9" name="TextBox 8">
            <a:extLst>
              <a:ext uri="{FF2B5EF4-FFF2-40B4-BE49-F238E27FC236}">
                <a16:creationId xmlns:a16="http://schemas.microsoft.com/office/drawing/2014/main" id="{7CFBA05F-A5A8-9042-8A1B-E8115FB42E84}"/>
              </a:ext>
            </a:extLst>
          </p:cNvPr>
          <p:cNvSpPr txBox="1"/>
          <p:nvPr/>
        </p:nvSpPr>
        <p:spPr>
          <a:xfrm>
            <a:off x="2832361" y="1557653"/>
            <a:ext cx="1676400" cy="261610"/>
          </a:xfrm>
          <a:prstGeom prst="rect">
            <a:avLst/>
          </a:prstGeom>
          <a:noFill/>
        </p:spPr>
        <p:txBody>
          <a:bodyPr wrap="square" rtlCol="0">
            <a:spAutoFit/>
          </a:bodyPr>
          <a:lstStyle/>
          <a:p>
            <a:r>
              <a:rPr lang="en-US" sz="1100" i="1" dirty="0">
                <a:solidFill>
                  <a:srgbClr val="0070C0"/>
                </a:solidFill>
              </a:rPr>
              <a:t>free association</a:t>
            </a:r>
          </a:p>
        </p:txBody>
      </p:sp>
      <p:sp>
        <p:nvSpPr>
          <p:cNvPr id="10" name="TextBox 9">
            <a:extLst>
              <a:ext uri="{FF2B5EF4-FFF2-40B4-BE49-F238E27FC236}">
                <a16:creationId xmlns:a16="http://schemas.microsoft.com/office/drawing/2014/main" id="{FC574C68-9E1B-5C47-9643-0406432CA95B}"/>
              </a:ext>
            </a:extLst>
          </p:cNvPr>
          <p:cNvSpPr txBox="1"/>
          <p:nvPr/>
        </p:nvSpPr>
        <p:spPr>
          <a:xfrm>
            <a:off x="5929360" y="1557653"/>
            <a:ext cx="2847880" cy="261610"/>
          </a:xfrm>
          <a:prstGeom prst="rect">
            <a:avLst/>
          </a:prstGeom>
          <a:noFill/>
        </p:spPr>
        <p:txBody>
          <a:bodyPr wrap="square" rtlCol="0">
            <a:spAutoFit/>
          </a:bodyPr>
          <a:lstStyle/>
          <a:p>
            <a:r>
              <a:rPr lang="en-US" sz="1100" i="1" dirty="0">
                <a:solidFill>
                  <a:srgbClr val="0070C0"/>
                </a:solidFill>
              </a:rPr>
              <a:t>challenges, affirms, pushes you further</a:t>
            </a:r>
          </a:p>
        </p:txBody>
      </p:sp>
      <p:pic>
        <p:nvPicPr>
          <p:cNvPr id="4" name="Picture 3">
            <a:extLst>
              <a:ext uri="{FF2B5EF4-FFF2-40B4-BE49-F238E27FC236}">
                <a16:creationId xmlns:a16="http://schemas.microsoft.com/office/drawing/2014/main" id="{97DF0515-69C4-8445-96E9-4DA08EA2B05B}"/>
              </a:ext>
            </a:extLst>
          </p:cNvPr>
          <p:cNvPicPr>
            <a:picLocks noChangeAspect="1"/>
          </p:cNvPicPr>
          <p:nvPr/>
        </p:nvPicPr>
        <p:blipFill>
          <a:blip r:embed="rId2"/>
          <a:stretch>
            <a:fillRect/>
          </a:stretch>
        </p:blipFill>
        <p:spPr>
          <a:xfrm>
            <a:off x="1981200" y="848547"/>
            <a:ext cx="741519" cy="970715"/>
          </a:xfrm>
          <a:prstGeom prst="rect">
            <a:avLst/>
          </a:prstGeom>
        </p:spPr>
      </p:pic>
      <p:pic>
        <p:nvPicPr>
          <p:cNvPr id="7" name="Picture 6">
            <a:extLst>
              <a:ext uri="{FF2B5EF4-FFF2-40B4-BE49-F238E27FC236}">
                <a16:creationId xmlns:a16="http://schemas.microsoft.com/office/drawing/2014/main" id="{7330990F-D752-204C-B8BB-844D41EF745D}"/>
              </a:ext>
            </a:extLst>
          </p:cNvPr>
          <p:cNvPicPr>
            <a:picLocks noChangeAspect="1"/>
          </p:cNvPicPr>
          <p:nvPr/>
        </p:nvPicPr>
        <p:blipFill>
          <a:blip r:embed="rId3"/>
          <a:stretch>
            <a:fillRect/>
          </a:stretch>
        </p:blipFill>
        <p:spPr>
          <a:xfrm>
            <a:off x="4700048" y="916967"/>
            <a:ext cx="1079912" cy="902296"/>
          </a:xfrm>
          <a:prstGeom prst="rect">
            <a:avLst/>
          </a:prstGeom>
        </p:spPr>
      </p:pic>
      <p:pic>
        <p:nvPicPr>
          <p:cNvPr id="8" name="Picture 7">
            <a:extLst>
              <a:ext uri="{FF2B5EF4-FFF2-40B4-BE49-F238E27FC236}">
                <a16:creationId xmlns:a16="http://schemas.microsoft.com/office/drawing/2014/main" id="{2D532C79-E183-F249-9C86-C12C24A4091C}"/>
              </a:ext>
            </a:extLst>
          </p:cNvPr>
          <p:cNvPicPr>
            <a:picLocks noChangeAspect="1"/>
          </p:cNvPicPr>
          <p:nvPr/>
        </p:nvPicPr>
        <p:blipFill>
          <a:blip r:embed="rId4"/>
          <a:stretch>
            <a:fillRect/>
          </a:stretch>
        </p:blipFill>
        <p:spPr>
          <a:xfrm>
            <a:off x="9699171" y="916966"/>
            <a:ext cx="2035629" cy="868023"/>
          </a:xfrm>
          <a:prstGeom prst="rect">
            <a:avLst/>
          </a:prstGeom>
        </p:spPr>
      </p:pic>
    </p:spTree>
    <p:extLst>
      <p:ext uri="{BB962C8B-B14F-4D97-AF65-F5344CB8AC3E}">
        <p14:creationId xmlns:p14="http://schemas.microsoft.com/office/powerpoint/2010/main" val="124464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1905000" y="152401"/>
            <a:ext cx="7886700" cy="1325563"/>
          </a:xfrm>
        </p:spPr>
        <p:txBody>
          <a:bodyPr>
            <a:normAutofit/>
          </a:bodyPr>
          <a:lstStyle/>
          <a:p>
            <a:r>
              <a:rPr lang="en-US" sz="5400" dirty="0">
                <a:latin typeface="Avenir Book" panose="02000503020000020003" pitchFamily="2" charset="0"/>
              </a:rPr>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1981200" y="1600200"/>
            <a:ext cx="7886700" cy="4351338"/>
          </a:xfrm>
        </p:spPr>
        <p:txBody>
          <a:bodyPr>
            <a:normAutofit/>
          </a:bodyPr>
          <a:lstStyle/>
          <a:p>
            <a:pPr marL="0" indent="0">
              <a:buNone/>
            </a:pPr>
            <a:r>
              <a:rPr lang="en-US" sz="4000" dirty="0">
                <a:latin typeface="Avenir Book" panose="02000503020000020003" pitchFamily="2" charset="0"/>
              </a:rPr>
              <a:t>W3</a:t>
            </a:r>
          </a:p>
          <a:p>
            <a:pPr marL="0" indent="0">
              <a:buNone/>
            </a:pPr>
            <a:r>
              <a:rPr lang="en-US" sz="4000" dirty="0">
                <a:latin typeface="Avenir Book" panose="02000503020000020003" pitchFamily="2" charset="0"/>
              </a:rPr>
              <a:t>Affinity Circles</a:t>
            </a:r>
          </a:p>
        </p:txBody>
      </p:sp>
      <p:pic>
        <p:nvPicPr>
          <p:cNvPr id="4" name="Picture 3">
            <a:extLst>
              <a:ext uri="{FF2B5EF4-FFF2-40B4-BE49-F238E27FC236}">
                <a16:creationId xmlns:a16="http://schemas.microsoft.com/office/drawing/2014/main" id="{8BD53E7D-2066-6440-9779-4F59D5725C7A}"/>
              </a:ext>
            </a:extLst>
          </p:cNvPr>
          <p:cNvPicPr>
            <a:picLocks noChangeAspect="1"/>
          </p:cNvPicPr>
          <p:nvPr/>
        </p:nvPicPr>
        <p:blipFill>
          <a:blip r:embed="rId2"/>
          <a:stretch>
            <a:fillRect/>
          </a:stretch>
        </p:blipFill>
        <p:spPr>
          <a:xfrm rot="1088301">
            <a:off x="8192865" y="1134421"/>
            <a:ext cx="1805992" cy="2139415"/>
          </a:xfrm>
          <a:prstGeom prst="rect">
            <a:avLst/>
          </a:prstGeom>
        </p:spPr>
      </p:pic>
    </p:spTree>
    <p:extLst>
      <p:ext uri="{BB962C8B-B14F-4D97-AF65-F5344CB8AC3E}">
        <p14:creationId xmlns:p14="http://schemas.microsoft.com/office/powerpoint/2010/main" val="330524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4D83-DED8-0F4D-9B1A-C1912E499612}"/>
              </a:ext>
            </a:extLst>
          </p:cNvPr>
          <p:cNvSpPr>
            <a:spLocks noGrp="1"/>
          </p:cNvSpPr>
          <p:nvPr>
            <p:ph type="title"/>
          </p:nvPr>
        </p:nvSpPr>
        <p:spPr>
          <a:xfrm>
            <a:off x="268941" y="182563"/>
            <a:ext cx="7886700" cy="549275"/>
          </a:xfrm>
        </p:spPr>
        <p:txBody>
          <a:bodyPr>
            <a:noAutofit/>
          </a:bodyPr>
          <a:lstStyle/>
          <a:p>
            <a:r>
              <a:rPr lang="en-US" dirty="0"/>
              <a:t>Artifact Sharing &amp; Affirmation</a:t>
            </a:r>
          </a:p>
        </p:txBody>
      </p:sp>
      <p:sp>
        <p:nvSpPr>
          <p:cNvPr id="3" name="Content Placeholder 2">
            <a:extLst>
              <a:ext uri="{FF2B5EF4-FFF2-40B4-BE49-F238E27FC236}">
                <a16:creationId xmlns:a16="http://schemas.microsoft.com/office/drawing/2014/main" id="{94C2E5F7-EFF8-B94F-9BB5-8302BCC34354}"/>
              </a:ext>
            </a:extLst>
          </p:cNvPr>
          <p:cNvSpPr>
            <a:spLocks noGrp="1"/>
          </p:cNvSpPr>
          <p:nvPr>
            <p:ph idx="1"/>
          </p:nvPr>
        </p:nvSpPr>
        <p:spPr>
          <a:xfrm>
            <a:off x="424543" y="1253330"/>
            <a:ext cx="11430000" cy="5147469"/>
          </a:xfrm>
        </p:spPr>
        <p:txBody>
          <a:bodyPr>
            <a:normAutofit fontScale="62500" lnSpcReduction="20000"/>
          </a:bodyPr>
          <a:lstStyle/>
          <a:p>
            <a:r>
              <a:rPr lang="en-US" sz="5100" dirty="0">
                <a:latin typeface="Avenir Book" panose="02000503020000020003" pitchFamily="2" charset="0"/>
              </a:rPr>
              <a:t>Consider the work that you’ve done in your classrooms, buildings, offices since our Saturday sessions began.</a:t>
            </a:r>
          </a:p>
          <a:p>
            <a:r>
              <a:rPr lang="en-US" sz="5100" dirty="0">
                <a:latin typeface="Avenir Book" panose="02000503020000020003" pitchFamily="2" charset="0"/>
              </a:rPr>
              <a:t>Meet in your breakout rooms </a:t>
            </a:r>
          </a:p>
          <a:p>
            <a:r>
              <a:rPr lang="en-US" sz="5100" dirty="0">
                <a:latin typeface="Avenir Book" panose="02000503020000020003" pitchFamily="2" charset="0"/>
              </a:rPr>
              <a:t>Share any artifacts or stories related to implementation of our work with your group members.</a:t>
            </a:r>
          </a:p>
          <a:p>
            <a:r>
              <a:rPr lang="en-US" sz="5100" dirty="0">
                <a:latin typeface="Gabriola" pitchFamily="82" charset="0"/>
              </a:rPr>
              <a:t>Remember to </a:t>
            </a:r>
            <a:r>
              <a:rPr lang="en-US" sz="5100" b="1" dirty="0">
                <a:solidFill>
                  <a:srgbClr val="7030A0"/>
                </a:solidFill>
                <a:latin typeface="Gabriola" pitchFamily="82" charset="0"/>
              </a:rPr>
              <a:t>affirm</a:t>
            </a:r>
            <a:r>
              <a:rPr lang="en-US" sz="5100" dirty="0">
                <a:latin typeface="Gabriola" pitchFamily="82" charset="0"/>
              </a:rPr>
              <a:t>. </a:t>
            </a:r>
          </a:p>
          <a:p>
            <a:endParaRPr lang="en-US" sz="5100" dirty="0">
              <a:latin typeface="Gabriola" pitchFamily="82" charset="0"/>
            </a:endParaRPr>
          </a:p>
          <a:p>
            <a:pPr marL="0" indent="0">
              <a:buNone/>
            </a:pPr>
            <a:r>
              <a:rPr lang="en-US" sz="5100" dirty="0">
                <a:latin typeface="Avenir Book" panose="02000503020000020003" pitchFamily="2" charset="0"/>
              </a:rPr>
              <a:t>Consider:</a:t>
            </a:r>
          </a:p>
          <a:p>
            <a:pPr marL="0" indent="0">
              <a:buNone/>
            </a:pPr>
            <a:r>
              <a:rPr lang="en-US" sz="5100" dirty="0">
                <a:latin typeface="Avenir Book" panose="02000503020000020003" pitchFamily="2" charset="0"/>
              </a:rPr>
              <a:t>Who is being affirmed?</a:t>
            </a:r>
          </a:p>
          <a:p>
            <a:pPr marL="0" indent="0">
              <a:buNone/>
            </a:pPr>
            <a:r>
              <a:rPr lang="en-US" sz="5100" dirty="0">
                <a:latin typeface="Avenir Book" panose="02000503020000020003" pitchFamily="2" charset="0"/>
              </a:rPr>
              <a:t>What, specifically are you affirming?</a:t>
            </a:r>
          </a:p>
          <a:p>
            <a:pPr marL="0" indent="0">
              <a:buNone/>
            </a:pPr>
            <a:r>
              <a:rPr lang="en-US" sz="5100" dirty="0">
                <a:latin typeface="Avenir Book" panose="02000503020000020003" pitchFamily="2" charset="0"/>
              </a:rPr>
              <a:t>Why is what you heard/saw affirmation worthy? </a:t>
            </a:r>
          </a:p>
          <a:p>
            <a:pPr marL="0" indent="0">
              <a:buNone/>
            </a:pPr>
            <a:endParaRPr lang="en-US" dirty="0"/>
          </a:p>
        </p:txBody>
      </p:sp>
      <p:pic>
        <p:nvPicPr>
          <p:cNvPr id="4" name="Picture 3">
            <a:extLst>
              <a:ext uri="{FF2B5EF4-FFF2-40B4-BE49-F238E27FC236}">
                <a16:creationId xmlns:a16="http://schemas.microsoft.com/office/drawing/2014/main" id="{36B5B420-D4F5-E948-9E87-9C4D4AEAAFA8}"/>
              </a:ext>
            </a:extLst>
          </p:cNvPr>
          <p:cNvPicPr>
            <a:picLocks noChangeAspect="1"/>
          </p:cNvPicPr>
          <p:nvPr/>
        </p:nvPicPr>
        <p:blipFill>
          <a:blip r:embed="rId2"/>
          <a:stretch>
            <a:fillRect/>
          </a:stretch>
        </p:blipFill>
        <p:spPr>
          <a:xfrm>
            <a:off x="9594962" y="4849017"/>
            <a:ext cx="2172495" cy="1551782"/>
          </a:xfrm>
          <a:prstGeom prst="rect">
            <a:avLst/>
          </a:prstGeom>
        </p:spPr>
      </p:pic>
    </p:spTree>
    <p:extLst>
      <p:ext uri="{BB962C8B-B14F-4D97-AF65-F5344CB8AC3E}">
        <p14:creationId xmlns:p14="http://schemas.microsoft.com/office/powerpoint/2010/main" val="22518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3000"/>
                                        <p:tgtEl>
                                          <p:spTgt spid="3">
                                            <p:txEl>
                                              <p:pRg st="5" end="5"/>
                                            </p:txEl>
                                          </p:spTgt>
                                        </p:tgtEl>
                                      </p:cBhvr>
                                    </p:animEffect>
                                    <p:anim calcmode="lin" valueType="num">
                                      <p:cBhvr>
                                        <p:cTn id="32"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27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4" dur="300" accel="100000" fill="hold">
                                          <p:stCondLst>
                                            <p:cond delay="27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3000"/>
                                        <p:tgtEl>
                                          <p:spTgt spid="3">
                                            <p:txEl>
                                              <p:pRg st="6" end="6"/>
                                            </p:txEl>
                                          </p:spTgt>
                                        </p:tgtEl>
                                      </p:cBhvr>
                                    </p:animEffect>
                                    <p:anim calcmode="lin" valueType="num">
                                      <p:cBhvr>
                                        <p:cTn id="38"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27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0" dur="300" accel="100000" fill="hold">
                                          <p:stCondLst>
                                            <p:cond delay="27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3000"/>
                                        <p:tgtEl>
                                          <p:spTgt spid="3">
                                            <p:txEl>
                                              <p:pRg st="7" end="7"/>
                                            </p:txEl>
                                          </p:spTgt>
                                        </p:tgtEl>
                                      </p:cBhvr>
                                    </p:animEffect>
                                    <p:anim calcmode="lin" valueType="num">
                                      <p:cBhvr>
                                        <p:cTn id="44"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27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6" dur="300" accel="100000" fill="hold">
                                          <p:stCondLst>
                                            <p:cond delay="27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3000"/>
                                        <p:tgtEl>
                                          <p:spTgt spid="3">
                                            <p:txEl>
                                              <p:pRg st="8" end="8"/>
                                            </p:txEl>
                                          </p:spTgt>
                                        </p:tgtEl>
                                      </p:cBhvr>
                                    </p:animEffect>
                                    <p:anim calcmode="lin" valueType="num">
                                      <p:cBhvr>
                                        <p:cTn id="50"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27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2" dur="300" accel="100000" fill="hold">
                                          <p:stCondLst>
                                            <p:cond delay="27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125506" y="1905001"/>
            <a:ext cx="12066494" cy="2073021"/>
          </a:xfrm>
        </p:spPr>
        <p:txBody>
          <a:bodyPr vert="horz" wrap="square" lIns="68580" tIns="34290" rIns="68580" bIns="34290" numCol="1" rtlCol="0" anchor="ctr" anchorCtr="0" compatLnSpc="1">
            <a:prstTxWarp prst="textNoShape">
              <a:avLst/>
            </a:prstTxWarp>
            <a:normAutofit/>
          </a:bodyPr>
          <a:lstStyle/>
          <a:p>
            <a:pPr algn="ctr"/>
            <a:r>
              <a:rPr lang="en-US" sz="5000" dirty="0">
                <a:latin typeface="Avenir Book" panose="02000503020000020003" pitchFamily="2" charset="0"/>
                <a:ea typeface="Palatino" pitchFamily="2" charset="77"/>
              </a:rPr>
              <a:t>Issue Circles: </a:t>
            </a:r>
            <a:r>
              <a:rPr lang="en-US" sz="5000" dirty="0">
                <a:solidFill>
                  <a:srgbClr val="0070C0"/>
                </a:solidFill>
                <a:latin typeface="Avenir Book" panose="02000503020000020003" pitchFamily="2" charset="0"/>
                <a:ea typeface="Palatino" pitchFamily="2" charset="77"/>
              </a:rPr>
              <a:t>Listening to Our Students</a:t>
            </a:r>
          </a:p>
        </p:txBody>
      </p:sp>
      <p:pic>
        <p:nvPicPr>
          <p:cNvPr id="3" name="Picture 2">
            <a:extLst>
              <a:ext uri="{FF2B5EF4-FFF2-40B4-BE49-F238E27FC236}">
                <a16:creationId xmlns:a16="http://schemas.microsoft.com/office/drawing/2014/main" id="{B6018FE7-A764-974C-BB6E-5D3D10DD1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363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1F61-678E-6B4A-9180-2F1D437156D1}"/>
              </a:ext>
            </a:extLst>
          </p:cNvPr>
          <p:cNvSpPr>
            <a:spLocks noGrp="1"/>
          </p:cNvSpPr>
          <p:nvPr>
            <p:ph type="title"/>
          </p:nvPr>
        </p:nvSpPr>
        <p:spPr>
          <a:xfrm>
            <a:off x="1676400" y="304801"/>
            <a:ext cx="7886700" cy="710895"/>
          </a:xfrm>
        </p:spPr>
        <p:txBody>
          <a:bodyPr>
            <a:noAutofit/>
          </a:bodyPr>
          <a:lstStyle/>
          <a:p>
            <a:r>
              <a:rPr lang="en-US" dirty="0">
                <a:latin typeface="Avenir Book" panose="02000503020000020003" pitchFamily="2" charset="0"/>
              </a:rPr>
              <a:t>Text-based Discussion</a:t>
            </a:r>
          </a:p>
        </p:txBody>
      </p:sp>
      <p:sp>
        <p:nvSpPr>
          <p:cNvPr id="3" name="Content Placeholder 2">
            <a:extLst>
              <a:ext uri="{FF2B5EF4-FFF2-40B4-BE49-F238E27FC236}">
                <a16:creationId xmlns:a16="http://schemas.microsoft.com/office/drawing/2014/main" id="{683E3025-A8F8-5F44-8DE0-B47DB89A72C4}"/>
              </a:ext>
            </a:extLst>
          </p:cNvPr>
          <p:cNvSpPr>
            <a:spLocks noGrp="1"/>
          </p:cNvSpPr>
          <p:nvPr>
            <p:ph idx="1"/>
          </p:nvPr>
        </p:nvSpPr>
        <p:spPr>
          <a:xfrm>
            <a:off x="286871" y="1038886"/>
            <a:ext cx="11582400" cy="3263504"/>
          </a:xfrm>
        </p:spPr>
        <p:txBody>
          <a:bodyPr>
            <a:noAutofit/>
          </a:bodyPr>
          <a:lstStyle/>
          <a:p>
            <a:pPr marL="0" indent="0">
              <a:lnSpc>
                <a:spcPct val="100000"/>
              </a:lnSpc>
              <a:buNone/>
            </a:pPr>
            <a:r>
              <a:rPr lang="en-US" sz="3600" dirty="0">
                <a:solidFill>
                  <a:srgbClr val="0070C0"/>
                </a:solidFill>
              </a:rPr>
              <a:t>Text: </a:t>
            </a:r>
            <a:r>
              <a:rPr lang="en-US" sz="3600" dirty="0"/>
              <a:t>Students Respond to Adults’ Fixation on ‘Learning Loss’</a:t>
            </a:r>
          </a:p>
          <a:p>
            <a:pPr marL="0" indent="0">
              <a:lnSpc>
                <a:spcPct val="100000"/>
              </a:lnSpc>
              <a:buNone/>
            </a:pPr>
            <a:r>
              <a:rPr lang="en-US" sz="3600" dirty="0">
                <a:solidFill>
                  <a:srgbClr val="0070C0"/>
                </a:solidFill>
              </a:rPr>
              <a:t>Source: </a:t>
            </a:r>
            <a:r>
              <a:rPr lang="en-US" sz="3600" dirty="0"/>
              <a:t>Education Week, Larry Ferlazzo</a:t>
            </a:r>
          </a:p>
          <a:p>
            <a:pPr marL="0" indent="0">
              <a:lnSpc>
                <a:spcPct val="100000"/>
              </a:lnSpc>
              <a:buNone/>
            </a:pPr>
            <a:r>
              <a:rPr lang="en-US" sz="3600" dirty="0">
                <a:solidFill>
                  <a:srgbClr val="0070C0"/>
                </a:solidFill>
              </a:rPr>
              <a:t>Date:</a:t>
            </a:r>
            <a:r>
              <a:rPr lang="en-US" sz="3600" dirty="0"/>
              <a:t> February 02, 2021</a:t>
            </a:r>
          </a:p>
          <a:p>
            <a:pPr marL="0" indent="0">
              <a:lnSpc>
                <a:spcPct val="100000"/>
              </a:lnSpc>
              <a:buNone/>
            </a:pPr>
            <a:endParaRPr lang="en-US" sz="3600" dirty="0">
              <a:solidFill>
                <a:srgbClr val="0070C0"/>
              </a:solidFill>
            </a:endParaRPr>
          </a:p>
          <a:p>
            <a:pPr marL="0" indent="0">
              <a:lnSpc>
                <a:spcPct val="200000"/>
              </a:lnSpc>
              <a:buNone/>
            </a:pPr>
            <a:r>
              <a:rPr lang="en-US" sz="3600" dirty="0">
                <a:solidFill>
                  <a:srgbClr val="0070C0"/>
                </a:solidFill>
              </a:rPr>
              <a:t>Protocols: </a:t>
            </a:r>
            <a:r>
              <a:rPr lang="en-US" sz="3600" dirty="0"/>
              <a:t>Anticipation Guide &amp; Issue Circles</a:t>
            </a:r>
          </a:p>
        </p:txBody>
      </p:sp>
    </p:spTree>
    <p:extLst>
      <p:ext uri="{BB962C8B-B14F-4D97-AF65-F5344CB8AC3E}">
        <p14:creationId xmlns:p14="http://schemas.microsoft.com/office/powerpoint/2010/main" val="635503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61C5-4E49-0C40-85E9-D93A5228F8FD}"/>
              </a:ext>
            </a:extLst>
          </p:cNvPr>
          <p:cNvSpPr>
            <a:spLocks noGrp="1"/>
          </p:cNvSpPr>
          <p:nvPr>
            <p:ph type="title"/>
          </p:nvPr>
        </p:nvSpPr>
        <p:spPr>
          <a:xfrm>
            <a:off x="470769" y="5457010"/>
            <a:ext cx="7886700" cy="994172"/>
          </a:xfrm>
        </p:spPr>
        <p:txBody>
          <a:bodyPr>
            <a:normAutofit/>
          </a:bodyPr>
          <a:lstStyle/>
          <a:p>
            <a:r>
              <a:rPr lang="en-US" sz="4050" dirty="0">
                <a:solidFill>
                  <a:srgbClr val="0070C0"/>
                </a:solidFill>
              </a:rPr>
              <a:t>Anticipation Guide</a:t>
            </a:r>
          </a:p>
        </p:txBody>
      </p:sp>
      <p:sp>
        <p:nvSpPr>
          <p:cNvPr id="8" name="Title 1">
            <a:extLst>
              <a:ext uri="{FF2B5EF4-FFF2-40B4-BE49-F238E27FC236}">
                <a16:creationId xmlns:a16="http://schemas.microsoft.com/office/drawing/2014/main" id="{387DA30A-A79A-B34F-BF29-80E3B646629D}"/>
              </a:ext>
            </a:extLst>
          </p:cNvPr>
          <p:cNvSpPr txBox="1">
            <a:spLocks/>
          </p:cNvSpPr>
          <p:nvPr/>
        </p:nvSpPr>
        <p:spPr>
          <a:xfrm>
            <a:off x="269623" y="406818"/>
            <a:ext cx="7726894" cy="1126331"/>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400" dirty="0">
                <a:latin typeface="Avenir Book" panose="02000503020000020003" pitchFamily="2" charset="0"/>
                <a:ea typeface="ＭＳ Ｐゴシック" panose="020B0600070205080204" pitchFamily="34" charset="-128"/>
              </a:rPr>
              <a:t>Dr. Denise Nessel </a:t>
            </a:r>
            <a:br>
              <a:rPr lang="en-US" altLang="en-US" sz="3300" dirty="0">
                <a:latin typeface="Avenir Book" panose="02000503020000020003" pitchFamily="2" charset="0"/>
                <a:ea typeface="ＭＳ Ｐゴシック" panose="020B0600070205080204" pitchFamily="34" charset="-128"/>
              </a:rPr>
            </a:br>
            <a:r>
              <a:rPr lang="en-US" altLang="en-US" sz="2700" dirty="0">
                <a:latin typeface="Avenir Book" panose="02000503020000020003" pitchFamily="2" charset="0"/>
                <a:ea typeface="ＭＳ Ｐゴシック" panose="020B0600070205080204" pitchFamily="34" charset="-128"/>
              </a:rPr>
              <a:t>Thinking Strategies for Student Achievement</a:t>
            </a:r>
          </a:p>
        </p:txBody>
      </p:sp>
      <p:pic>
        <p:nvPicPr>
          <p:cNvPr id="4" name="Picture 5">
            <a:extLst>
              <a:ext uri="{FF2B5EF4-FFF2-40B4-BE49-F238E27FC236}">
                <a16:creationId xmlns:a16="http://schemas.microsoft.com/office/drawing/2014/main" id="{5EBD22F0-0A3C-E947-B393-375DF9F1C5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5848" y="71798"/>
            <a:ext cx="1427751" cy="1870217"/>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7C628E6-ABEF-E14A-8AB1-49BC3C252685}"/>
              </a:ext>
            </a:extLst>
          </p:cNvPr>
          <p:cNvPicPr>
            <a:picLocks noChangeAspect="1"/>
          </p:cNvPicPr>
          <p:nvPr/>
        </p:nvPicPr>
        <p:blipFill>
          <a:blip r:embed="rId3"/>
          <a:stretch>
            <a:fillRect/>
          </a:stretch>
        </p:blipFill>
        <p:spPr>
          <a:xfrm>
            <a:off x="10321857" y="71798"/>
            <a:ext cx="1666194" cy="1870217"/>
          </a:xfrm>
          <a:prstGeom prst="rect">
            <a:avLst/>
          </a:prstGeom>
          <a:ln w="28575">
            <a:solidFill>
              <a:schemeClr val="tx1"/>
            </a:solidFill>
          </a:ln>
        </p:spPr>
      </p:pic>
      <p:pic>
        <p:nvPicPr>
          <p:cNvPr id="6" name="Picture 5">
            <a:extLst>
              <a:ext uri="{FF2B5EF4-FFF2-40B4-BE49-F238E27FC236}">
                <a16:creationId xmlns:a16="http://schemas.microsoft.com/office/drawing/2014/main" id="{95449D44-2B4A-D94C-B416-7036F9DD5658}"/>
              </a:ext>
            </a:extLst>
          </p:cNvPr>
          <p:cNvPicPr>
            <a:picLocks noChangeAspect="1"/>
          </p:cNvPicPr>
          <p:nvPr/>
        </p:nvPicPr>
        <p:blipFill>
          <a:blip r:embed="rId4"/>
          <a:stretch>
            <a:fillRect/>
          </a:stretch>
        </p:blipFill>
        <p:spPr>
          <a:xfrm>
            <a:off x="454921" y="1942015"/>
            <a:ext cx="10374444" cy="3514994"/>
          </a:xfrm>
          <a:prstGeom prst="rect">
            <a:avLst/>
          </a:prstGeom>
        </p:spPr>
      </p:pic>
    </p:spTree>
    <p:extLst>
      <p:ext uri="{BB962C8B-B14F-4D97-AF65-F5344CB8AC3E}">
        <p14:creationId xmlns:p14="http://schemas.microsoft.com/office/powerpoint/2010/main" val="3160122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3C0BA-E171-6C4F-941E-E9D9E2F35B1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7951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4D83-DED8-0F4D-9B1A-C1912E499612}"/>
              </a:ext>
            </a:extLst>
          </p:cNvPr>
          <p:cNvSpPr>
            <a:spLocks noGrp="1"/>
          </p:cNvSpPr>
          <p:nvPr>
            <p:ph type="title"/>
          </p:nvPr>
        </p:nvSpPr>
        <p:spPr>
          <a:xfrm>
            <a:off x="268941" y="294073"/>
            <a:ext cx="7886700" cy="549275"/>
          </a:xfrm>
        </p:spPr>
        <p:txBody>
          <a:bodyPr>
            <a:noAutofit/>
          </a:bodyPr>
          <a:lstStyle/>
          <a:p>
            <a:r>
              <a:rPr lang="en-US" dirty="0"/>
              <a:t>Anticipation Guide</a:t>
            </a:r>
          </a:p>
        </p:txBody>
      </p:sp>
      <p:sp>
        <p:nvSpPr>
          <p:cNvPr id="3" name="Content Placeholder 2">
            <a:extLst>
              <a:ext uri="{FF2B5EF4-FFF2-40B4-BE49-F238E27FC236}">
                <a16:creationId xmlns:a16="http://schemas.microsoft.com/office/drawing/2014/main" id="{94C2E5F7-EFF8-B94F-9BB5-8302BCC34354}"/>
              </a:ext>
            </a:extLst>
          </p:cNvPr>
          <p:cNvSpPr>
            <a:spLocks noGrp="1"/>
          </p:cNvSpPr>
          <p:nvPr>
            <p:ph idx="1"/>
          </p:nvPr>
        </p:nvSpPr>
        <p:spPr>
          <a:xfrm>
            <a:off x="268941" y="1078288"/>
            <a:ext cx="11430000" cy="5147469"/>
          </a:xfrm>
        </p:spPr>
        <p:txBody>
          <a:bodyPr>
            <a:normAutofit/>
          </a:bodyPr>
          <a:lstStyle/>
          <a:p>
            <a:r>
              <a:rPr lang="en-US" sz="3600" dirty="0">
                <a:latin typeface="Avenir Book" panose="02000503020000020003" pitchFamily="2" charset="0"/>
              </a:rPr>
              <a:t>Read the statements.</a:t>
            </a:r>
            <a:r>
              <a:rPr lang="en-US" sz="2000" dirty="0">
                <a:latin typeface="Avenir Book" panose="02000503020000020003" pitchFamily="2" charset="0"/>
              </a:rPr>
              <a:t> </a:t>
            </a:r>
            <a:r>
              <a:rPr lang="en-US" sz="2000" i="1" dirty="0">
                <a:solidFill>
                  <a:srgbClr val="0070C0"/>
                </a:solidFill>
                <a:latin typeface="Avenir Book" panose="02000503020000020003" pitchFamily="2" charset="0"/>
              </a:rPr>
              <a:t>(5 minutes)  </a:t>
            </a:r>
            <a:r>
              <a:rPr lang="en-US" sz="2000" i="1" dirty="0">
                <a:latin typeface="Avenir Book" panose="02000503020000020003" pitchFamily="2" charset="0"/>
              </a:rPr>
              <a:t>(link in the chat) </a:t>
            </a:r>
            <a:endParaRPr lang="en-US" sz="2000" i="1" dirty="0">
              <a:solidFill>
                <a:srgbClr val="0070C0"/>
              </a:solidFill>
              <a:latin typeface="Avenir Book" panose="02000503020000020003" pitchFamily="2" charset="0"/>
            </a:endParaRPr>
          </a:p>
          <a:p>
            <a:r>
              <a:rPr lang="en-US" sz="3600" dirty="0">
                <a:latin typeface="Avenir Book" panose="02000503020000020003" pitchFamily="2" charset="0"/>
              </a:rPr>
              <a:t>Decide whether you agree or disagree.</a:t>
            </a:r>
          </a:p>
          <a:p>
            <a:r>
              <a:rPr lang="en-US" sz="3600" dirty="0">
                <a:latin typeface="Avenir Book" panose="02000503020000020003" pitchFamily="2" charset="0"/>
              </a:rPr>
              <a:t>Meet in groups </a:t>
            </a:r>
            <a:r>
              <a:rPr lang="en-US" sz="2000" dirty="0">
                <a:latin typeface="Avenir Book" panose="02000503020000020003" pitchFamily="2" charset="0"/>
              </a:rPr>
              <a:t>(discuss &amp; debate).</a:t>
            </a:r>
          </a:p>
          <a:p>
            <a:r>
              <a:rPr lang="en-US" sz="3600" dirty="0">
                <a:latin typeface="Avenir Book" panose="02000503020000020003" pitchFamily="2" charset="0"/>
              </a:rPr>
              <a:t>Engage in the whole group discussion.</a:t>
            </a:r>
          </a:p>
          <a:p>
            <a:r>
              <a:rPr lang="en-US" sz="3600" dirty="0">
                <a:latin typeface="Avenir Book" panose="02000503020000020003" pitchFamily="2" charset="0"/>
              </a:rPr>
              <a:t>Read the text.</a:t>
            </a:r>
          </a:p>
          <a:p>
            <a:r>
              <a:rPr lang="en-US" sz="3600" dirty="0">
                <a:latin typeface="Avenir Book" panose="02000503020000020003" pitchFamily="2" charset="0"/>
              </a:rPr>
              <a:t>Discuss again as as whole group.</a:t>
            </a:r>
          </a:p>
          <a:p>
            <a:r>
              <a:rPr lang="en-US" sz="3600" dirty="0">
                <a:latin typeface="Avenir Book" panose="02000503020000020003" pitchFamily="2" charset="0"/>
              </a:rPr>
              <a:t>Has your thinking changed? How?  </a:t>
            </a:r>
          </a:p>
          <a:p>
            <a:endParaRPr lang="en-US" sz="5200" dirty="0">
              <a:latin typeface="Avenir Book" panose="02000503020000020003" pitchFamily="2" charset="0"/>
            </a:endParaRPr>
          </a:p>
          <a:p>
            <a:pPr marL="0" indent="0">
              <a:buNone/>
            </a:pPr>
            <a:endParaRPr lang="en-US" sz="5100" dirty="0">
              <a:latin typeface="Gabriola" pitchFamily="82" charset="0"/>
            </a:endParaRPr>
          </a:p>
          <a:p>
            <a:pPr marL="0" indent="0">
              <a:buNone/>
            </a:pPr>
            <a:endParaRPr lang="en-US" dirty="0"/>
          </a:p>
        </p:txBody>
      </p:sp>
      <p:pic>
        <p:nvPicPr>
          <p:cNvPr id="4" name="Picture 3">
            <a:extLst>
              <a:ext uri="{FF2B5EF4-FFF2-40B4-BE49-F238E27FC236}">
                <a16:creationId xmlns:a16="http://schemas.microsoft.com/office/drawing/2014/main" id="{36B5B420-D4F5-E948-9E87-9C4D4AEAAFA8}"/>
              </a:ext>
            </a:extLst>
          </p:cNvPr>
          <p:cNvPicPr>
            <a:picLocks noChangeAspect="1"/>
          </p:cNvPicPr>
          <p:nvPr/>
        </p:nvPicPr>
        <p:blipFill>
          <a:blip r:embed="rId2"/>
          <a:stretch>
            <a:fillRect/>
          </a:stretch>
        </p:blipFill>
        <p:spPr>
          <a:xfrm>
            <a:off x="9594962" y="4849017"/>
            <a:ext cx="2172495" cy="1551782"/>
          </a:xfrm>
          <a:prstGeom prst="rect">
            <a:avLst/>
          </a:prstGeom>
        </p:spPr>
      </p:pic>
    </p:spTree>
    <p:extLst>
      <p:ext uri="{BB962C8B-B14F-4D97-AF65-F5344CB8AC3E}">
        <p14:creationId xmlns:p14="http://schemas.microsoft.com/office/powerpoint/2010/main" val="29812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1828800" y="1905001"/>
            <a:ext cx="8763000" cy="2073021"/>
          </a:xfrm>
        </p:spPr>
        <p:txBody>
          <a:bodyPr vert="horz" wrap="square" lIns="68580" tIns="34290" rIns="68580" bIns="34290" numCol="1" rtlCol="0" anchor="ctr" anchorCtr="0" compatLnSpc="1">
            <a:prstTxWarp prst="textNoShape">
              <a:avLst/>
            </a:prstTxWarp>
            <a:normAutofit/>
          </a:bodyPr>
          <a:lstStyle/>
          <a:p>
            <a:pPr algn="ctr"/>
            <a:r>
              <a:rPr lang="en-US" sz="3600" dirty="0">
                <a:latin typeface="Avenir Book" panose="02000503020000020003" pitchFamily="2" charset="0"/>
                <a:ea typeface="Palatino" pitchFamily="2" charset="77"/>
              </a:rPr>
              <a:t>Issue Circles: </a:t>
            </a:r>
            <a:r>
              <a:rPr lang="en-US" sz="3600" dirty="0">
                <a:solidFill>
                  <a:srgbClr val="0070C0"/>
                </a:solidFill>
                <a:latin typeface="Avenir Book" panose="02000503020000020003" pitchFamily="2" charset="0"/>
                <a:ea typeface="Palatino" pitchFamily="2" charset="77"/>
              </a:rPr>
              <a:t>Listening to Our Students</a:t>
            </a:r>
          </a:p>
        </p:txBody>
      </p:sp>
      <p:pic>
        <p:nvPicPr>
          <p:cNvPr id="3" name="Picture 2">
            <a:extLst>
              <a:ext uri="{FF2B5EF4-FFF2-40B4-BE49-F238E27FC236}">
                <a16:creationId xmlns:a16="http://schemas.microsoft.com/office/drawing/2014/main" id="{416C09F5-5EE4-8243-A3A6-7C1F6EFEB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852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0971-72C3-C14F-BDB3-DAEA1DD17DFA}"/>
              </a:ext>
            </a:extLst>
          </p:cNvPr>
          <p:cNvSpPr>
            <a:spLocks noGrp="1"/>
          </p:cNvSpPr>
          <p:nvPr>
            <p:ph type="title"/>
          </p:nvPr>
        </p:nvSpPr>
        <p:spPr>
          <a:xfrm>
            <a:off x="433959" y="114300"/>
            <a:ext cx="10515600" cy="1325563"/>
          </a:xfrm>
        </p:spPr>
        <p:txBody>
          <a:bodyPr/>
          <a:lstStyle/>
          <a:p>
            <a:r>
              <a:rPr lang="en-US" dirty="0">
                <a:latin typeface="Avenir Book" panose="02000503020000020003" pitchFamily="2" charset="0"/>
              </a:rPr>
              <a:t>Issue Circles: </a:t>
            </a:r>
            <a:r>
              <a:rPr lang="en-US" i="1" dirty="0">
                <a:latin typeface="Avenir Book" panose="02000503020000020003" pitchFamily="2" charset="0"/>
              </a:rPr>
              <a:t>What?</a:t>
            </a:r>
            <a:r>
              <a:rPr lang="en-US" dirty="0">
                <a:latin typeface="Avenir Book" panose="02000503020000020003" pitchFamily="2" charset="0"/>
              </a:rPr>
              <a:t> &amp; </a:t>
            </a:r>
            <a:r>
              <a:rPr lang="en-US" i="1" dirty="0">
                <a:latin typeface="Avenir Book" panose="02000503020000020003" pitchFamily="2" charset="0"/>
              </a:rPr>
              <a:t>Why? </a:t>
            </a:r>
          </a:p>
        </p:txBody>
      </p:sp>
      <p:sp>
        <p:nvSpPr>
          <p:cNvPr id="4" name="TextBox 3">
            <a:extLst>
              <a:ext uri="{FF2B5EF4-FFF2-40B4-BE49-F238E27FC236}">
                <a16:creationId xmlns:a16="http://schemas.microsoft.com/office/drawing/2014/main" id="{67AA53C4-CECB-3B47-89E4-C52472EFB84A}"/>
              </a:ext>
            </a:extLst>
          </p:cNvPr>
          <p:cNvSpPr txBox="1"/>
          <p:nvPr/>
        </p:nvSpPr>
        <p:spPr>
          <a:xfrm>
            <a:off x="856885" y="1358994"/>
            <a:ext cx="9453761" cy="1477328"/>
          </a:xfrm>
          <a:prstGeom prst="rect">
            <a:avLst/>
          </a:prstGeom>
          <a:noFill/>
        </p:spPr>
        <p:txBody>
          <a:bodyPr wrap="square" rtlCol="0">
            <a:spAutoFit/>
          </a:bodyPr>
          <a:lstStyle/>
          <a:p>
            <a:r>
              <a:rPr lang="en-US" sz="2400" b="1" dirty="0">
                <a:solidFill>
                  <a:srgbClr val="0070C0"/>
                </a:solidFill>
                <a:latin typeface="Avenir Book" panose="02000503020000020003" pitchFamily="2" charset="0"/>
              </a:rPr>
              <a:t>Issue Circles </a:t>
            </a:r>
            <a:r>
              <a:rPr lang="en-US" sz="2400" dirty="0">
                <a:latin typeface="Avenir Book" panose="02000503020000020003" pitchFamily="2" charset="0"/>
              </a:rPr>
              <a:t>are small groups of people that empower students to develop  personal responses that highlight their critical and in-depth thoughts about an issue or topic.</a:t>
            </a:r>
          </a:p>
          <a:p>
            <a:endParaRPr lang="en-US" dirty="0"/>
          </a:p>
        </p:txBody>
      </p:sp>
      <p:pic>
        <p:nvPicPr>
          <p:cNvPr id="1027" name="Picture 3">
            <a:extLst>
              <a:ext uri="{FF2B5EF4-FFF2-40B4-BE49-F238E27FC236}">
                <a16:creationId xmlns:a16="http://schemas.microsoft.com/office/drawing/2014/main" id="{30627C8C-389F-1B4B-A182-5B9D7E340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863" y="114300"/>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FB65B1-3FC6-7148-826A-7A7CA6CE0AA3}"/>
              </a:ext>
            </a:extLst>
          </p:cNvPr>
          <p:cNvSpPr txBox="1"/>
          <p:nvPr/>
        </p:nvSpPr>
        <p:spPr>
          <a:xfrm>
            <a:off x="856885" y="2755452"/>
            <a:ext cx="10904190" cy="830997"/>
          </a:xfrm>
          <a:prstGeom prst="rect">
            <a:avLst/>
          </a:prstGeom>
          <a:noFill/>
        </p:spPr>
        <p:txBody>
          <a:bodyPr wrap="square" rtlCol="0">
            <a:spAutoFit/>
          </a:bodyPr>
          <a:lstStyle/>
          <a:p>
            <a:r>
              <a:rPr lang="en-US" altLang="en-US" sz="2400" b="1" dirty="0">
                <a:solidFill>
                  <a:srgbClr val="0070C0"/>
                </a:solidFill>
                <a:latin typeface="Avenir Book" panose="02000503020000020003" pitchFamily="2" charset="0"/>
              </a:rPr>
              <a:t>Issue Circles </a:t>
            </a:r>
            <a:r>
              <a:rPr lang="en-US" altLang="en-US" sz="2400" dirty="0">
                <a:latin typeface="Avenir Book" panose="02000503020000020003" pitchFamily="2" charset="0"/>
              </a:rPr>
              <a:t>attempt to move students</a:t>
            </a:r>
            <a:r>
              <a:rPr lang="en-US" sz="2400" dirty="0">
                <a:latin typeface="Avenir Book" panose="02000503020000020003" pitchFamily="2" charset="0"/>
              </a:rPr>
              <a:t> towards facilitating students’ personal responses from a close textual-based standpoint to an issue-based standpoint.</a:t>
            </a:r>
          </a:p>
        </p:txBody>
      </p:sp>
      <p:sp>
        <p:nvSpPr>
          <p:cNvPr id="8" name="TextBox 7">
            <a:extLst>
              <a:ext uri="{FF2B5EF4-FFF2-40B4-BE49-F238E27FC236}">
                <a16:creationId xmlns:a16="http://schemas.microsoft.com/office/drawing/2014/main" id="{8825AB89-FA46-074E-8C49-57001C8076FB}"/>
              </a:ext>
            </a:extLst>
          </p:cNvPr>
          <p:cNvSpPr txBox="1"/>
          <p:nvPr/>
        </p:nvSpPr>
        <p:spPr>
          <a:xfrm>
            <a:off x="856885" y="3784074"/>
            <a:ext cx="10515599" cy="830997"/>
          </a:xfrm>
          <a:prstGeom prst="rect">
            <a:avLst/>
          </a:prstGeom>
          <a:noFill/>
        </p:spPr>
        <p:txBody>
          <a:bodyPr wrap="square" rtlCol="0">
            <a:spAutoFit/>
          </a:bodyPr>
          <a:lstStyle/>
          <a:p>
            <a:pPr lvl="0"/>
            <a:r>
              <a:rPr lang="en-US" altLang="en-US" sz="2400" b="1" dirty="0">
                <a:solidFill>
                  <a:srgbClr val="0070C0"/>
                </a:solidFill>
                <a:latin typeface="Avenir Book" panose="02000503020000020003" pitchFamily="2" charset="0"/>
              </a:rPr>
              <a:t>Issue Circles </a:t>
            </a:r>
            <a:r>
              <a:rPr lang="en-US" altLang="en-US" sz="2400" dirty="0">
                <a:latin typeface="Avenir Book" panose="02000503020000020003" pitchFamily="2" charset="0"/>
              </a:rPr>
              <a:t>provide an a</a:t>
            </a:r>
            <a:r>
              <a:rPr lang="en-US" sz="2400" dirty="0">
                <a:latin typeface="Avenir Book" panose="02000503020000020003" pitchFamily="2" charset="0"/>
              </a:rPr>
              <a:t>pproach towards initiating learner response in the classroom.</a:t>
            </a:r>
            <a:endParaRPr lang="en-US" altLang="en-US" sz="2400" dirty="0">
              <a:latin typeface="Avenir Book" panose="02000503020000020003" pitchFamily="2" charset="0"/>
            </a:endParaRPr>
          </a:p>
        </p:txBody>
      </p:sp>
      <p:sp>
        <p:nvSpPr>
          <p:cNvPr id="11" name="TextBox 10">
            <a:extLst>
              <a:ext uri="{FF2B5EF4-FFF2-40B4-BE49-F238E27FC236}">
                <a16:creationId xmlns:a16="http://schemas.microsoft.com/office/drawing/2014/main" id="{DA80987D-9BA8-8B44-8254-32678F303988}"/>
              </a:ext>
            </a:extLst>
          </p:cNvPr>
          <p:cNvSpPr txBox="1"/>
          <p:nvPr/>
        </p:nvSpPr>
        <p:spPr>
          <a:xfrm>
            <a:off x="856885" y="4902038"/>
            <a:ext cx="10326120" cy="830997"/>
          </a:xfrm>
          <a:prstGeom prst="rect">
            <a:avLst/>
          </a:prstGeom>
          <a:noFill/>
        </p:spPr>
        <p:txBody>
          <a:bodyPr wrap="square" rtlCol="0">
            <a:spAutoFit/>
          </a:bodyPr>
          <a:lstStyle/>
          <a:p>
            <a:r>
              <a:rPr lang="en-US" sz="2400" dirty="0">
                <a:solidFill>
                  <a:srgbClr val="0070C0"/>
                </a:solidFill>
                <a:latin typeface="Avenir Book" panose="02000503020000020003" pitchFamily="2" charset="0"/>
              </a:rPr>
              <a:t>Issue Circles </a:t>
            </a:r>
            <a:r>
              <a:rPr lang="en-US" sz="2400" dirty="0">
                <a:latin typeface="Avenir Book" panose="02000503020000020003" pitchFamily="2" charset="0"/>
              </a:rPr>
              <a:t>allow students to deepen their awareness of a given text and to intensify their participation in the act of critical response.</a:t>
            </a:r>
          </a:p>
        </p:txBody>
      </p:sp>
    </p:spTree>
    <p:extLst>
      <p:ext uri="{BB962C8B-B14F-4D97-AF65-F5344CB8AC3E}">
        <p14:creationId xmlns:p14="http://schemas.microsoft.com/office/powerpoint/2010/main" val="396633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7DB3-F72C-D043-BEE5-A6EEA084824F}"/>
              </a:ext>
            </a:extLst>
          </p:cNvPr>
          <p:cNvSpPr>
            <a:spLocks noGrp="1"/>
          </p:cNvSpPr>
          <p:nvPr>
            <p:ph type="title"/>
          </p:nvPr>
        </p:nvSpPr>
        <p:spPr>
          <a:xfrm>
            <a:off x="1542198" y="46507"/>
            <a:ext cx="7387313" cy="723459"/>
          </a:xfrm>
        </p:spPr>
        <p:txBody>
          <a:bodyPr anchor="b">
            <a:normAutofit/>
          </a:bodyPr>
          <a:lstStyle/>
          <a:p>
            <a:r>
              <a:rPr lang="en-US" sz="4050" dirty="0">
                <a:latin typeface="Avenir Book" panose="02000503020000020003" pitchFamily="2" charset="0"/>
                <a:ea typeface="Palatino" pitchFamily="2" charset="77"/>
              </a:rPr>
              <a:t>Saturday: In 3 Circles</a:t>
            </a:r>
          </a:p>
        </p:txBody>
      </p:sp>
      <p:sp>
        <p:nvSpPr>
          <p:cNvPr id="3" name="Content Placeholder 2">
            <a:extLst>
              <a:ext uri="{FF2B5EF4-FFF2-40B4-BE49-F238E27FC236}">
                <a16:creationId xmlns:a16="http://schemas.microsoft.com/office/drawing/2014/main" id="{5FD80071-7D32-9D41-B4EE-3EE51FFA5219}"/>
              </a:ext>
            </a:extLst>
          </p:cNvPr>
          <p:cNvSpPr>
            <a:spLocks noGrp="1"/>
          </p:cNvSpPr>
          <p:nvPr>
            <p:ph idx="1"/>
          </p:nvPr>
        </p:nvSpPr>
        <p:spPr>
          <a:xfrm>
            <a:off x="1981201" y="5105400"/>
            <a:ext cx="7387313" cy="3810000"/>
          </a:xfrm>
        </p:spPr>
        <p:txBody>
          <a:bodyPr anchor="t">
            <a:normAutofit/>
          </a:bodyPr>
          <a:lstStyle/>
          <a:p>
            <a:pPr marL="0" indent="0">
              <a:buNone/>
            </a:pPr>
            <a:br>
              <a:rPr lang="en-US" b="1" dirty="0"/>
            </a:br>
            <a:endParaRPr lang="en-US" dirty="0"/>
          </a:p>
          <a:p>
            <a:pPr marL="0" indent="0">
              <a:buNone/>
            </a:pPr>
            <a:br>
              <a:rPr lang="en-US" b="1" dirty="0"/>
            </a:br>
            <a:endParaRPr lang="en-US" sz="1500" dirty="0">
              <a:latin typeface="Avenir Book" panose="02000503020000020003" pitchFamily="2" charset="0"/>
              <a:ea typeface="Palatino" pitchFamily="2" charset="77"/>
            </a:endParaRPr>
          </a:p>
          <a:p>
            <a:endParaRPr lang="en-US" sz="1500" dirty="0"/>
          </a:p>
        </p:txBody>
      </p:sp>
      <p:sp>
        <p:nvSpPr>
          <p:cNvPr id="4" name="Rectangle 3">
            <a:extLst>
              <a:ext uri="{FF2B5EF4-FFF2-40B4-BE49-F238E27FC236}">
                <a16:creationId xmlns:a16="http://schemas.microsoft.com/office/drawing/2014/main" id="{03B22BCC-FD6D-964A-AAFB-274165742B2B}"/>
              </a:ext>
            </a:extLst>
          </p:cNvPr>
          <p:cNvSpPr/>
          <p:nvPr/>
        </p:nvSpPr>
        <p:spPr>
          <a:xfrm>
            <a:off x="6006913" y="3290501"/>
            <a:ext cx="237566" cy="369332"/>
          </a:xfrm>
          <a:prstGeom prst="rect">
            <a:avLst/>
          </a:prstGeom>
        </p:spPr>
        <p:txBody>
          <a:bodyPr wrap="none">
            <a:spAutoFit/>
          </a:bodyPr>
          <a:lstStyle/>
          <a:p>
            <a:r>
              <a:rPr lang="en-US" dirty="0">
                <a:solidFill>
                  <a:srgbClr val="000000"/>
                </a:solidFill>
              </a:rPr>
              <a:t> </a:t>
            </a:r>
            <a:endParaRPr lang="en-US" dirty="0"/>
          </a:p>
        </p:txBody>
      </p:sp>
      <p:sp>
        <p:nvSpPr>
          <p:cNvPr id="5" name="Rectangle 4">
            <a:extLst>
              <a:ext uri="{FF2B5EF4-FFF2-40B4-BE49-F238E27FC236}">
                <a16:creationId xmlns:a16="http://schemas.microsoft.com/office/drawing/2014/main" id="{8442F819-7E49-3D4E-990B-5A16D5C5C30E}"/>
              </a:ext>
            </a:extLst>
          </p:cNvPr>
          <p:cNvSpPr/>
          <p:nvPr/>
        </p:nvSpPr>
        <p:spPr>
          <a:xfrm>
            <a:off x="6006913" y="3290501"/>
            <a:ext cx="237566" cy="369332"/>
          </a:xfrm>
          <a:prstGeom prst="rect">
            <a:avLst/>
          </a:prstGeom>
        </p:spPr>
        <p:txBody>
          <a:bodyPr wrap="none">
            <a:spAutoFit/>
          </a:bodyPr>
          <a:lstStyle/>
          <a:p>
            <a:r>
              <a:rPr lang="en-US" dirty="0">
                <a:solidFill>
                  <a:srgbClr val="000000"/>
                </a:solidFill>
              </a:rPr>
              <a:t> </a:t>
            </a:r>
            <a:endParaRPr lang="en-US" dirty="0"/>
          </a:p>
        </p:txBody>
      </p:sp>
      <p:sp>
        <p:nvSpPr>
          <p:cNvPr id="6" name="TextBox 5">
            <a:extLst>
              <a:ext uri="{FF2B5EF4-FFF2-40B4-BE49-F238E27FC236}">
                <a16:creationId xmlns:a16="http://schemas.microsoft.com/office/drawing/2014/main" id="{AB9C21C2-D209-3341-B986-699E9DE19027}"/>
              </a:ext>
            </a:extLst>
          </p:cNvPr>
          <p:cNvSpPr txBox="1"/>
          <p:nvPr/>
        </p:nvSpPr>
        <p:spPr>
          <a:xfrm>
            <a:off x="1790700" y="1297339"/>
            <a:ext cx="8610600" cy="1077218"/>
          </a:xfrm>
          <a:custGeom>
            <a:avLst/>
            <a:gdLst>
              <a:gd name="connsiteX0" fmla="*/ 0 w 8610600"/>
              <a:gd name="connsiteY0" fmla="*/ 0 h 1077218"/>
              <a:gd name="connsiteX1" fmla="*/ 487934 w 8610600"/>
              <a:gd name="connsiteY1" fmla="*/ 0 h 1077218"/>
              <a:gd name="connsiteX2" fmla="*/ 803656 w 8610600"/>
              <a:gd name="connsiteY2" fmla="*/ 0 h 1077218"/>
              <a:gd name="connsiteX3" fmla="*/ 1549908 w 8610600"/>
              <a:gd name="connsiteY3" fmla="*/ 0 h 1077218"/>
              <a:gd name="connsiteX4" fmla="*/ 2037842 w 8610600"/>
              <a:gd name="connsiteY4" fmla="*/ 0 h 1077218"/>
              <a:gd name="connsiteX5" fmla="*/ 2525776 w 8610600"/>
              <a:gd name="connsiteY5" fmla="*/ 0 h 1077218"/>
              <a:gd name="connsiteX6" fmla="*/ 3272028 w 8610600"/>
              <a:gd name="connsiteY6" fmla="*/ 0 h 1077218"/>
              <a:gd name="connsiteX7" fmla="*/ 3673856 w 8610600"/>
              <a:gd name="connsiteY7" fmla="*/ 0 h 1077218"/>
              <a:gd name="connsiteX8" fmla="*/ 4420108 w 8610600"/>
              <a:gd name="connsiteY8" fmla="*/ 0 h 1077218"/>
              <a:gd name="connsiteX9" fmla="*/ 5166360 w 8610600"/>
              <a:gd name="connsiteY9" fmla="*/ 0 h 1077218"/>
              <a:gd name="connsiteX10" fmla="*/ 5740400 w 8610600"/>
              <a:gd name="connsiteY10" fmla="*/ 0 h 1077218"/>
              <a:gd name="connsiteX11" fmla="*/ 6486652 w 8610600"/>
              <a:gd name="connsiteY11" fmla="*/ 0 h 1077218"/>
              <a:gd name="connsiteX12" fmla="*/ 6974586 w 8610600"/>
              <a:gd name="connsiteY12" fmla="*/ 0 h 1077218"/>
              <a:gd name="connsiteX13" fmla="*/ 7462520 w 8610600"/>
              <a:gd name="connsiteY13" fmla="*/ 0 h 1077218"/>
              <a:gd name="connsiteX14" fmla="*/ 8122666 w 8610600"/>
              <a:gd name="connsiteY14" fmla="*/ 0 h 1077218"/>
              <a:gd name="connsiteX15" fmla="*/ 8610600 w 8610600"/>
              <a:gd name="connsiteY15" fmla="*/ 0 h 1077218"/>
              <a:gd name="connsiteX16" fmla="*/ 8610600 w 8610600"/>
              <a:gd name="connsiteY16" fmla="*/ 560153 h 1077218"/>
              <a:gd name="connsiteX17" fmla="*/ 8610600 w 8610600"/>
              <a:gd name="connsiteY17" fmla="*/ 1077218 h 1077218"/>
              <a:gd name="connsiteX18" fmla="*/ 7950454 w 8610600"/>
              <a:gd name="connsiteY18" fmla="*/ 1077218 h 1077218"/>
              <a:gd name="connsiteX19" fmla="*/ 7634732 w 8610600"/>
              <a:gd name="connsiteY19" fmla="*/ 1077218 h 1077218"/>
              <a:gd name="connsiteX20" fmla="*/ 7232904 w 8610600"/>
              <a:gd name="connsiteY20" fmla="*/ 1077218 h 1077218"/>
              <a:gd name="connsiteX21" fmla="*/ 6486652 w 8610600"/>
              <a:gd name="connsiteY21" fmla="*/ 1077218 h 1077218"/>
              <a:gd name="connsiteX22" fmla="*/ 5912612 w 8610600"/>
              <a:gd name="connsiteY22" fmla="*/ 1077218 h 1077218"/>
              <a:gd name="connsiteX23" fmla="*/ 5510784 w 8610600"/>
              <a:gd name="connsiteY23" fmla="*/ 1077218 h 1077218"/>
              <a:gd name="connsiteX24" fmla="*/ 4936744 w 8610600"/>
              <a:gd name="connsiteY24" fmla="*/ 1077218 h 1077218"/>
              <a:gd name="connsiteX25" fmla="*/ 4621022 w 8610600"/>
              <a:gd name="connsiteY25" fmla="*/ 1077218 h 1077218"/>
              <a:gd name="connsiteX26" fmla="*/ 4305300 w 8610600"/>
              <a:gd name="connsiteY26" fmla="*/ 1077218 h 1077218"/>
              <a:gd name="connsiteX27" fmla="*/ 3731260 w 8610600"/>
              <a:gd name="connsiteY27" fmla="*/ 1077218 h 1077218"/>
              <a:gd name="connsiteX28" fmla="*/ 3329432 w 8610600"/>
              <a:gd name="connsiteY28" fmla="*/ 1077218 h 1077218"/>
              <a:gd name="connsiteX29" fmla="*/ 2669286 w 8610600"/>
              <a:gd name="connsiteY29" fmla="*/ 1077218 h 1077218"/>
              <a:gd name="connsiteX30" fmla="*/ 2267458 w 8610600"/>
              <a:gd name="connsiteY30" fmla="*/ 1077218 h 1077218"/>
              <a:gd name="connsiteX31" fmla="*/ 1607312 w 8610600"/>
              <a:gd name="connsiteY31" fmla="*/ 1077218 h 1077218"/>
              <a:gd name="connsiteX32" fmla="*/ 1291590 w 8610600"/>
              <a:gd name="connsiteY32" fmla="*/ 1077218 h 1077218"/>
              <a:gd name="connsiteX33" fmla="*/ 631444 w 8610600"/>
              <a:gd name="connsiteY33" fmla="*/ 1077218 h 1077218"/>
              <a:gd name="connsiteX34" fmla="*/ 0 w 8610600"/>
              <a:gd name="connsiteY34" fmla="*/ 1077218 h 1077218"/>
              <a:gd name="connsiteX35" fmla="*/ 0 w 8610600"/>
              <a:gd name="connsiteY35" fmla="*/ 570926 h 1077218"/>
              <a:gd name="connsiteX36" fmla="*/ 0 w 8610600"/>
              <a:gd name="connsiteY36"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10600" h="1077218" extrusionOk="0">
                <a:moveTo>
                  <a:pt x="0" y="0"/>
                </a:moveTo>
                <a:cubicBezTo>
                  <a:pt x="239264" y="-39250"/>
                  <a:pt x="345813" y="1919"/>
                  <a:pt x="487934" y="0"/>
                </a:cubicBezTo>
                <a:cubicBezTo>
                  <a:pt x="630055" y="-1919"/>
                  <a:pt x="717481" y="8214"/>
                  <a:pt x="803656" y="0"/>
                </a:cubicBezTo>
                <a:cubicBezTo>
                  <a:pt x="889831" y="-8214"/>
                  <a:pt x="1247868" y="21272"/>
                  <a:pt x="1549908" y="0"/>
                </a:cubicBezTo>
                <a:cubicBezTo>
                  <a:pt x="1851948" y="-21272"/>
                  <a:pt x="1916448" y="33334"/>
                  <a:pt x="2037842" y="0"/>
                </a:cubicBezTo>
                <a:cubicBezTo>
                  <a:pt x="2159236" y="-33334"/>
                  <a:pt x="2357697" y="32748"/>
                  <a:pt x="2525776" y="0"/>
                </a:cubicBezTo>
                <a:cubicBezTo>
                  <a:pt x="2693855" y="-32748"/>
                  <a:pt x="3051829" y="68295"/>
                  <a:pt x="3272028" y="0"/>
                </a:cubicBezTo>
                <a:cubicBezTo>
                  <a:pt x="3492227" y="-68295"/>
                  <a:pt x="3512563" y="47655"/>
                  <a:pt x="3673856" y="0"/>
                </a:cubicBezTo>
                <a:cubicBezTo>
                  <a:pt x="3835149" y="-47655"/>
                  <a:pt x="4144795" y="25331"/>
                  <a:pt x="4420108" y="0"/>
                </a:cubicBezTo>
                <a:cubicBezTo>
                  <a:pt x="4695421" y="-25331"/>
                  <a:pt x="4839877" y="82857"/>
                  <a:pt x="5166360" y="0"/>
                </a:cubicBezTo>
                <a:cubicBezTo>
                  <a:pt x="5492843" y="-82857"/>
                  <a:pt x="5561465" y="68240"/>
                  <a:pt x="5740400" y="0"/>
                </a:cubicBezTo>
                <a:cubicBezTo>
                  <a:pt x="5919335" y="-68240"/>
                  <a:pt x="6168974" y="64199"/>
                  <a:pt x="6486652" y="0"/>
                </a:cubicBezTo>
                <a:cubicBezTo>
                  <a:pt x="6804330" y="-64199"/>
                  <a:pt x="6838901" y="80"/>
                  <a:pt x="6974586" y="0"/>
                </a:cubicBezTo>
                <a:cubicBezTo>
                  <a:pt x="7110271" y="-80"/>
                  <a:pt x="7260975" y="28800"/>
                  <a:pt x="7462520" y="0"/>
                </a:cubicBezTo>
                <a:cubicBezTo>
                  <a:pt x="7664065" y="-28800"/>
                  <a:pt x="7882458" y="57704"/>
                  <a:pt x="8122666" y="0"/>
                </a:cubicBezTo>
                <a:cubicBezTo>
                  <a:pt x="8362874" y="-57704"/>
                  <a:pt x="8401920" y="48635"/>
                  <a:pt x="8610600" y="0"/>
                </a:cubicBezTo>
                <a:cubicBezTo>
                  <a:pt x="8653362" y="114663"/>
                  <a:pt x="8545577" y="320072"/>
                  <a:pt x="8610600" y="560153"/>
                </a:cubicBezTo>
                <a:cubicBezTo>
                  <a:pt x="8675623" y="800234"/>
                  <a:pt x="8591795" y="952854"/>
                  <a:pt x="8610600" y="1077218"/>
                </a:cubicBezTo>
                <a:cubicBezTo>
                  <a:pt x="8327144" y="1114614"/>
                  <a:pt x="8113777" y="1058291"/>
                  <a:pt x="7950454" y="1077218"/>
                </a:cubicBezTo>
                <a:cubicBezTo>
                  <a:pt x="7787131" y="1096145"/>
                  <a:pt x="7775216" y="1052916"/>
                  <a:pt x="7634732" y="1077218"/>
                </a:cubicBezTo>
                <a:cubicBezTo>
                  <a:pt x="7494248" y="1101520"/>
                  <a:pt x="7345585" y="1030537"/>
                  <a:pt x="7232904" y="1077218"/>
                </a:cubicBezTo>
                <a:cubicBezTo>
                  <a:pt x="7120223" y="1123899"/>
                  <a:pt x="6768948" y="1015448"/>
                  <a:pt x="6486652" y="1077218"/>
                </a:cubicBezTo>
                <a:cubicBezTo>
                  <a:pt x="6204356" y="1138988"/>
                  <a:pt x="6035931" y="1047677"/>
                  <a:pt x="5912612" y="1077218"/>
                </a:cubicBezTo>
                <a:cubicBezTo>
                  <a:pt x="5789293" y="1106759"/>
                  <a:pt x="5679764" y="1052516"/>
                  <a:pt x="5510784" y="1077218"/>
                </a:cubicBezTo>
                <a:cubicBezTo>
                  <a:pt x="5341804" y="1101920"/>
                  <a:pt x="5120326" y="1047754"/>
                  <a:pt x="4936744" y="1077218"/>
                </a:cubicBezTo>
                <a:cubicBezTo>
                  <a:pt x="4753162" y="1106682"/>
                  <a:pt x="4767655" y="1061812"/>
                  <a:pt x="4621022" y="1077218"/>
                </a:cubicBezTo>
                <a:cubicBezTo>
                  <a:pt x="4474389" y="1092624"/>
                  <a:pt x="4433298" y="1039799"/>
                  <a:pt x="4305300" y="1077218"/>
                </a:cubicBezTo>
                <a:cubicBezTo>
                  <a:pt x="4177302" y="1114637"/>
                  <a:pt x="3975924" y="1049165"/>
                  <a:pt x="3731260" y="1077218"/>
                </a:cubicBezTo>
                <a:cubicBezTo>
                  <a:pt x="3486596" y="1105271"/>
                  <a:pt x="3435573" y="1068157"/>
                  <a:pt x="3329432" y="1077218"/>
                </a:cubicBezTo>
                <a:cubicBezTo>
                  <a:pt x="3223291" y="1086279"/>
                  <a:pt x="2901248" y="1001752"/>
                  <a:pt x="2669286" y="1077218"/>
                </a:cubicBezTo>
                <a:cubicBezTo>
                  <a:pt x="2437324" y="1152684"/>
                  <a:pt x="2429202" y="1061974"/>
                  <a:pt x="2267458" y="1077218"/>
                </a:cubicBezTo>
                <a:cubicBezTo>
                  <a:pt x="2105714" y="1092462"/>
                  <a:pt x="1771890" y="1047449"/>
                  <a:pt x="1607312" y="1077218"/>
                </a:cubicBezTo>
                <a:cubicBezTo>
                  <a:pt x="1442734" y="1106987"/>
                  <a:pt x="1426203" y="1048183"/>
                  <a:pt x="1291590" y="1077218"/>
                </a:cubicBezTo>
                <a:cubicBezTo>
                  <a:pt x="1156977" y="1106253"/>
                  <a:pt x="858629" y="1023593"/>
                  <a:pt x="631444" y="1077218"/>
                </a:cubicBezTo>
                <a:cubicBezTo>
                  <a:pt x="404259" y="1130843"/>
                  <a:pt x="128363" y="1010483"/>
                  <a:pt x="0" y="1077218"/>
                </a:cubicBezTo>
                <a:cubicBezTo>
                  <a:pt x="-26390" y="887625"/>
                  <a:pt x="34472" y="710653"/>
                  <a:pt x="0" y="570926"/>
                </a:cubicBezTo>
                <a:cubicBezTo>
                  <a:pt x="-34472" y="431199"/>
                  <a:pt x="64896" y="203073"/>
                  <a:pt x="0" y="0"/>
                </a:cubicBezTo>
                <a:close/>
              </a:path>
            </a:pathLst>
          </a:custGeom>
          <a:noFill/>
          <a:ln w="38100">
            <a:solidFill>
              <a:srgbClr val="00B0F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000" b="1" dirty="0"/>
              <a:t>Signs of the Times: Affinity Circles</a:t>
            </a:r>
            <a:endParaRPr lang="en-US" sz="2000" dirty="0"/>
          </a:p>
          <a:p>
            <a:pPr algn="ctr"/>
            <a:r>
              <a:rPr lang="en-US" sz="2000" dirty="0"/>
              <a:t>Focus on Healing &amp; Hearing </a:t>
            </a:r>
            <a:endParaRPr lang="en-US" sz="1200" dirty="0"/>
          </a:p>
          <a:p>
            <a:pPr algn="ctr"/>
            <a:endParaRPr lang="en-US" sz="1200" dirty="0"/>
          </a:p>
          <a:p>
            <a:pPr algn="ctr"/>
            <a:r>
              <a:rPr lang="en-US" sz="1200" dirty="0"/>
              <a:t> </a:t>
            </a:r>
          </a:p>
        </p:txBody>
      </p:sp>
      <p:sp>
        <p:nvSpPr>
          <p:cNvPr id="7" name="TextBox 6">
            <a:extLst>
              <a:ext uri="{FF2B5EF4-FFF2-40B4-BE49-F238E27FC236}">
                <a16:creationId xmlns:a16="http://schemas.microsoft.com/office/drawing/2014/main" id="{A5CE23C1-8ACD-D942-BBFB-482431ACD82F}"/>
              </a:ext>
            </a:extLst>
          </p:cNvPr>
          <p:cNvSpPr txBox="1"/>
          <p:nvPr/>
        </p:nvSpPr>
        <p:spPr>
          <a:xfrm>
            <a:off x="2819331" y="4166772"/>
            <a:ext cx="6324600" cy="1015663"/>
          </a:xfrm>
          <a:custGeom>
            <a:avLst/>
            <a:gdLst>
              <a:gd name="connsiteX0" fmla="*/ 0 w 6324600"/>
              <a:gd name="connsiteY0" fmla="*/ 0 h 1015663"/>
              <a:gd name="connsiteX1" fmla="*/ 511718 w 6324600"/>
              <a:gd name="connsiteY1" fmla="*/ 0 h 1015663"/>
              <a:gd name="connsiteX2" fmla="*/ 1023435 w 6324600"/>
              <a:gd name="connsiteY2" fmla="*/ 0 h 1015663"/>
              <a:gd name="connsiteX3" fmla="*/ 1408661 w 6324600"/>
              <a:gd name="connsiteY3" fmla="*/ 0 h 1015663"/>
              <a:gd name="connsiteX4" fmla="*/ 1920379 w 6324600"/>
              <a:gd name="connsiteY4" fmla="*/ 0 h 1015663"/>
              <a:gd name="connsiteX5" fmla="*/ 2558588 w 6324600"/>
              <a:gd name="connsiteY5" fmla="*/ 0 h 1015663"/>
              <a:gd name="connsiteX6" fmla="*/ 3260044 w 6324600"/>
              <a:gd name="connsiteY6" fmla="*/ 0 h 1015663"/>
              <a:gd name="connsiteX7" fmla="*/ 3708515 w 6324600"/>
              <a:gd name="connsiteY7" fmla="*/ 0 h 1015663"/>
              <a:gd name="connsiteX8" fmla="*/ 4346725 w 6324600"/>
              <a:gd name="connsiteY8" fmla="*/ 0 h 1015663"/>
              <a:gd name="connsiteX9" fmla="*/ 4858443 w 6324600"/>
              <a:gd name="connsiteY9" fmla="*/ 0 h 1015663"/>
              <a:gd name="connsiteX10" fmla="*/ 5306914 w 6324600"/>
              <a:gd name="connsiteY10" fmla="*/ 0 h 1015663"/>
              <a:gd name="connsiteX11" fmla="*/ 5818632 w 6324600"/>
              <a:gd name="connsiteY11" fmla="*/ 0 h 1015663"/>
              <a:gd name="connsiteX12" fmla="*/ 6324600 w 6324600"/>
              <a:gd name="connsiteY12" fmla="*/ 0 h 1015663"/>
              <a:gd name="connsiteX13" fmla="*/ 6324600 w 6324600"/>
              <a:gd name="connsiteY13" fmla="*/ 487518 h 1015663"/>
              <a:gd name="connsiteX14" fmla="*/ 6324600 w 6324600"/>
              <a:gd name="connsiteY14" fmla="*/ 1015663 h 1015663"/>
              <a:gd name="connsiteX15" fmla="*/ 5876128 w 6324600"/>
              <a:gd name="connsiteY15" fmla="*/ 1015663 h 1015663"/>
              <a:gd name="connsiteX16" fmla="*/ 5237919 w 6324600"/>
              <a:gd name="connsiteY16" fmla="*/ 1015663 h 1015663"/>
              <a:gd name="connsiteX17" fmla="*/ 4726201 w 6324600"/>
              <a:gd name="connsiteY17" fmla="*/ 1015663 h 1015663"/>
              <a:gd name="connsiteX18" fmla="*/ 4277729 w 6324600"/>
              <a:gd name="connsiteY18" fmla="*/ 1015663 h 1015663"/>
              <a:gd name="connsiteX19" fmla="*/ 3892504 w 6324600"/>
              <a:gd name="connsiteY19" fmla="*/ 1015663 h 1015663"/>
              <a:gd name="connsiteX20" fmla="*/ 3191048 w 6324600"/>
              <a:gd name="connsiteY20" fmla="*/ 1015663 h 1015663"/>
              <a:gd name="connsiteX21" fmla="*/ 2552839 w 6324600"/>
              <a:gd name="connsiteY21" fmla="*/ 1015663 h 1015663"/>
              <a:gd name="connsiteX22" fmla="*/ 2167613 w 6324600"/>
              <a:gd name="connsiteY22" fmla="*/ 1015663 h 1015663"/>
              <a:gd name="connsiteX23" fmla="*/ 1592649 w 6324600"/>
              <a:gd name="connsiteY23" fmla="*/ 1015663 h 1015663"/>
              <a:gd name="connsiteX24" fmla="*/ 1144178 w 6324600"/>
              <a:gd name="connsiteY24" fmla="*/ 1015663 h 1015663"/>
              <a:gd name="connsiteX25" fmla="*/ 695706 w 6324600"/>
              <a:gd name="connsiteY25" fmla="*/ 1015663 h 1015663"/>
              <a:gd name="connsiteX26" fmla="*/ 0 w 6324600"/>
              <a:gd name="connsiteY26" fmla="*/ 1015663 h 1015663"/>
              <a:gd name="connsiteX27" fmla="*/ 0 w 6324600"/>
              <a:gd name="connsiteY27" fmla="*/ 487518 h 1015663"/>
              <a:gd name="connsiteX28" fmla="*/ 0 w 6324600"/>
              <a:gd name="connsiteY2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4600" h="1015663" extrusionOk="0">
                <a:moveTo>
                  <a:pt x="0" y="0"/>
                </a:moveTo>
                <a:cubicBezTo>
                  <a:pt x="152725" y="-20307"/>
                  <a:pt x="274176" y="23473"/>
                  <a:pt x="511718" y="0"/>
                </a:cubicBezTo>
                <a:cubicBezTo>
                  <a:pt x="749260" y="-23473"/>
                  <a:pt x="916272" y="37783"/>
                  <a:pt x="1023435" y="0"/>
                </a:cubicBezTo>
                <a:cubicBezTo>
                  <a:pt x="1130598" y="-37783"/>
                  <a:pt x="1234991" y="33577"/>
                  <a:pt x="1408661" y="0"/>
                </a:cubicBezTo>
                <a:cubicBezTo>
                  <a:pt x="1582331" y="-33577"/>
                  <a:pt x="1694303" y="51270"/>
                  <a:pt x="1920379" y="0"/>
                </a:cubicBezTo>
                <a:cubicBezTo>
                  <a:pt x="2146455" y="-51270"/>
                  <a:pt x="2285998" y="54472"/>
                  <a:pt x="2558588" y="0"/>
                </a:cubicBezTo>
                <a:cubicBezTo>
                  <a:pt x="2831178" y="-54472"/>
                  <a:pt x="3102314" y="36876"/>
                  <a:pt x="3260044" y="0"/>
                </a:cubicBezTo>
                <a:cubicBezTo>
                  <a:pt x="3417774" y="-36876"/>
                  <a:pt x="3617387" y="6970"/>
                  <a:pt x="3708515" y="0"/>
                </a:cubicBezTo>
                <a:cubicBezTo>
                  <a:pt x="3799643" y="-6970"/>
                  <a:pt x="4188162" y="26604"/>
                  <a:pt x="4346725" y="0"/>
                </a:cubicBezTo>
                <a:cubicBezTo>
                  <a:pt x="4505288" y="-26604"/>
                  <a:pt x="4695717" y="36571"/>
                  <a:pt x="4858443" y="0"/>
                </a:cubicBezTo>
                <a:cubicBezTo>
                  <a:pt x="5021169" y="-36571"/>
                  <a:pt x="5163487" y="22946"/>
                  <a:pt x="5306914" y="0"/>
                </a:cubicBezTo>
                <a:cubicBezTo>
                  <a:pt x="5450341" y="-22946"/>
                  <a:pt x="5604780" y="28725"/>
                  <a:pt x="5818632" y="0"/>
                </a:cubicBezTo>
                <a:cubicBezTo>
                  <a:pt x="6032484" y="-28725"/>
                  <a:pt x="6199946" y="11170"/>
                  <a:pt x="6324600" y="0"/>
                </a:cubicBezTo>
                <a:cubicBezTo>
                  <a:pt x="6373144" y="162342"/>
                  <a:pt x="6319796" y="284872"/>
                  <a:pt x="6324600" y="487518"/>
                </a:cubicBezTo>
                <a:cubicBezTo>
                  <a:pt x="6329404" y="690164"/>
                  <a:pt x="6275519" y="864899"/>
                  <a:pt x="6324600" y="1015663"/>
                </a:cubicBezTo>
                <a:cubicBezTo>
                  <a:pt x="6111725" y="1036796"/>
                  <a:pt x="6059606" y="973169"/>
                  <a:pt x="5876128" y="1015663"/>
                </a:cubicBezTo>
                <a:cubicBezTo>
                  <a:pt x="5692650" y="1058157"/>
                  <a:pt x="5402519" y="1015023"/>
                  <a:pt x="5237919" y="1015663"/>
                </a:cubicBezTo>
                <a:cubicBezTo>
                  <a:pt x="5073319" y="1016303"/>
                  <a:pt x="4894591" y="1010650"/>
                  <a:pt x="4726201" y="1015663"/>
                </a:cubicBezTo>
                <a:cubicBezTo>
                  <a:pt x="4557811" y="1020676"/>
                  <a:pt x="4428975" y="994744"/>
                  <a:pt x="4277729" y="1015663"/>
                </a:cubicBezTo>
                <a:cubicBezTo>
                  <a:pt x="4126483" y="1036582"/>
                  <a:pt x="4069446" y="979781"/>
                  <a:pt x="3892504" y="1015663"/>
                </a:cubicBezTo>
                <a:cubicBezTo>
                  <a:pt x="3715563" y="1051545"/>
                  <a:pt x="3348975" y="993766"/>
                  <a:pt x="3191048" y="1015663"/>
                </a:cubicBezTo>
                <a:cubicBezTo>
                  <a:pt x="3033121" y="1037560"/>
                  <a:pt x="2861510" y="1004535"/>
                  <a:pt x="2552839" y="1015663"/>
                </a:cubicBezTo>
                <a:cubicBezTo>
                  <a:pt x="2244168" y="1026791"/>
                  <a:pt x="2276279" y="985290"/>
                  <a:pt x="2167613" y="1015663"/>
                </a:cubicBezTo>
                <a:cubicBezTo>
                  <a:pt x="2058947" y="1046036"/>
                  <a:pt x="1819852" y="965494"/>
                  <a:pt x="1592649" y="1015663"/>
                </a:cubicBezTo>
                <a:cubicBezTo>
                  <a:pt x="1365446" y="1065832"/>
                  <a:pt x="1279137" y="979223"/>
                  <a:pt x="1144178" y="1015663"/>
                </a:cubicBezTo>
                <a:cubicBezTo>
                  <a:pt x="1009219" y="1052103"/>
                  <a:pt x="828614" y="965993"/>
                  <a:pt x="695706" y="1015663"/>
                </a:cubicBezTo>
                <a:cubicBezTo>
                  <a:pt x="562798" y="1065333"/>
                  <a:pt x="234440" y="989906"/>
                  <a:pt x="0" y="1015663"/>
                </a:cubicBezTo>
                <a:cubicBezTo>
                  <a:pt x="-58646" y="888522"/>
                  <a:pt x="20406" y="688259"/>
                  <a:pt x="0" y="487518"/>
                </a:cubicBezTo>
                <a:cubicBezTo>
                  <a:pt x="-20406" y="286778"/>
                  <a:pt x="43093" y="104815"/>
                  <a:pt x="0" y="0"/>
                </a:cubicBezTo>
                <a:close/>
              </a:path>
            </a:pathLst>
          </a:custGeom>
          <a:noFill/>
          <a:ln w="38100">
            <a:solidFill>
              <a:srgbClr val="00B050"/>
            </a:solidFill>
            <a:extLst>
              <a:ext uri="{C807C97D-BFC1-408E-A445-0C87EB9F89A2}">
                <ask:lineSketchStyleProps xmlns:ask="http://schemas.microsoft.com/office/drawing/2018/sketchyshapes" sd="2150225736">
                  <a:prstGeom prst="rect">
                    <a:avLst/>
                  </a:prstGeom>
                  <ask:type>
                    <ask:lineSketchScribble/>
                  </ask:type>
                </ask:lineSketchStyleProps>
              </a:ext>
            </a:extLst>
          </a:ln>
        </p:spPr>
        <p:txBody>
          <a:bodyPr wrap="square" rtlCol="0">
            <a:spAutoFit/>
          </a:bodyPr>
          <a:lstStyle/>
          <a:p>
            <a:pPr algn="ctr"/>
            <a:r>
              <a:rPr lang="en-US" sz="2000" b="1" dirty="0"/>
              <a:t>Signs of the Times: Action Circles</a:t>
            </a:r>
          </a:p>
          <a:p>
            <a:pPr algn="ctr"/>
            <a:r>
              <a:rPr lang="en-US" sz="2000" dirty="0"/>
              <a:t>Focus on What’s Possible (Crowd Sourcing)</a:t>
            </a:r>
          </a:p>
          <a:p>
            <a:pPr algn="ctr"/>
            <a:endParaRPr lang="en-US" sz="2000" dirty="0"/>
          </a:p>
        </p:txBody>
      </p:sp>
      <p:sp>
        <p:nvSpPr>
          <p:cNvPr id="9" name="TextBox 8">
            <a:extLst>
              <a:ext uri="{FF2B5EF4-FFF2-40B4-BE49-F238E27FC236}">
                <a16:creationId xmlns:a16="http://schemas.microsoft.com/office/drawing/2014/main" id="{81F56EF1-512F-9847-A5D7-8E97D595EF63}"/>
              </a:ext>
            </a:extLst>
          </p:cNvPr>
          <p:cNvSpPr txBox="1"/>
          <p:nvPr/>
        </p:nvSpPr>
        <p:spPr>
          <a:xfrm>
            <a:off x="2040769" y="2715162"/>
            <a:ext cx="7932289" cy="1015663"/>
          </a:xfrm>
          <a:custGeom>
            <a:avLst/>
            <a:gdLst>
              <a:gd name="connsiteX0" fmla="*/ 0 w 7932289"/>
              <a:gd name="connsiteY0" fmla="*/ 0 h 1015663"/>
              <a:gd name="connsiteX1" fmla="*/ 725238 w 7932289"/>
              <a:gd name="connsiteY1" fmla="*/ 0 h 1015663"/>
              <a:gd name="connsiteX2" fmla="*/ 1212507 w 7932289"/>
              <a:gd name="connsiteY2" fmla="*/ 0 h 1015663"/>
              <a:gd name="connsiteX3" fmla="*/ 1699776 w 7932289"/>
              <a:gd name="connsiteY3" fmla="*/ 0 h 1015663"/>
              <a:gd name="connsiteX4" fmla="*/ 2345691 w 7932289"/>
              <a:gd name="connsiteY4" fmla="*/ 0 h 1015663"/>
              <a:gd name="connsiteX5" fmla="*/ 3070929 w 7932289"/>
              <a:gd name="connsiteY5" fmla="*/ 0 h 1015663"/>
              <a:gd name="connsiteX6" fmla="*/ 3796167 w 7932289"/>
              <a:gd name="connsiteY6" fmla="*/ 0 h 1015663"/>
              <a:gd name="connsiteX7" fmla="*/ 4283436 w 7932289"/>
              <a:gd name="connsiteY7" fmla="*/ 0 h 1015663"/>
              <a:gd name="connsiteX8" fmla="*/ 4770705 w 7932289"/>
              <a:gd name="connsiteY8" fmla="*/ 0 h 1015663"/>
              <a:gd name="connsiteX9" fmla="*/ 5337297 w 7932289"/>
              <a:gd name="connsiteY9" fmla="*/ 0 h 1015663"/>
              <a:gd name="connsiteX10" fmla="*/ 6062535 w 7932289"/>
              <a:gd name="connsiteY10" fmla="*/ 0 h 1015663"/>
              <a:gd name="connsiteX11" fmla="*/ 6787773 w 7932289"/>
              <a:gd name="connsiteY11" fmla="*/ 0 h 1015663"/>
              <a:gd name="connsiteX12" fmla="*/ 7116396 w 7932289"/>
              <a:gd name="connsiteY12" fmla="*/ 0 h 1015663"/>
              <a:gd name="connsiteX13" fmla="*/ 7932289 w 7932289"/>
              <a:gd name="connsiteY13" fmla="*/ 0 h 1015663"/>
              <a:gd name="connsiteX14" fmla="*/ 7932289 w 7932289"/>
              <a:gd name="connsiteY14" fmla="*/ 497675 h 1015663"/>
              <a:gd name="connsiteX15" fmla="*/ 7932289 w 7932289"/>
              <a:gd name="connsiteY15" fmla="*/ 1015663 h 1015663"/>
              <a:gd name="connsiteX16" fmla="*/ 7603666 w 7932289"/>
              <a:gd name="connsiteY16" fmla="*/ 1015663 h 1015663"/>
              <a:gd name="connsiteX17" fmla="*/ 6957751 w 7932289"/>
              <a:gd name="connsiteY17" fmla="*/ 1015663 h 1015663"/>
              <a:gd name="connsiteX18" fmla="*/ 6470481 w 7932289"/>
              <a:gd name="connsiteY18" fmla="*/ 1015663 h 1015663"/>
              <a:gd name="connsiteX19" fmla="*/ 5745244 w 7932289"/>
              <a:gd name="connsiteY19" fmla="*/ 1015663 h 1015663"/>
              <a:gd name="connsiteX20" fmla="*/ 5257974 w 7932289"/>
              <a:gd name="connsiteY20" fmla="*/ 1015663 h 1015663"/>
              <a:gd name="connsiteX21" fmla="*/ 4532737 w 7932289"/>
              <a:gd name="connsiteY21" fmla="*/ 1015663 h 1015663"/>
              <a:gd name="connsiteX22" fmla="*/ 3966145 w 7932289"/>
              <a:gd name="connsiteY22" fmla="*/ 1015663 h 1015663"/>
              <a:gd name="connsiteX23" fmla="*/ 3320230 w 7932289"/>
              <a:gd name="connsiteY23" fmla="*/ 1015663 h 1015663"/>
              <a:gd name="connsiteX24" fmla="*/ 2674315 w 7932289"/>
              <a:gd name="connsiteY24" fmla="*/ 1015663 h 1015663"/>
              <a:gd name="connsiteX25" fmla="*/ 2187045 w 7932289"/>
              <a:gd name="connsiteY25" fmla="*/ 1015663 h 1015663"/>
              <a:gd name="connsiteX26" fmla="*/ 1699776 w 7932289"/>
              <a:gd name="connsiteY26" fmla="*/ 1015663 h 1015663"/>
              <a:gd name="connsiteX27" fmla="*/ 974538 w 7932289"/>
              <a:gd name="connsiteY27" fmla="*/ 1015663 h 1015663"/>
              <a:gd name="connsiteX28" fmla="*/ 0 w 7932289"/>
              <a:gd name="connsiteY28" fmla="*/ 1015663 h 1015663"/>
              <a:gd name="connsiteX29" fmla="*/ 0 w 7932289"/>
              <a:gd name="connsiteY29" fmla="*/ 517988 h 1015663"/>
              <a:gd name="connsiteX30" fmla="*/ 0 w 7932289"/>
              <a:gd name="connsiteY30"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32289" h="1015663" extrusionOk="0">
                <a:moveTo>
                  <a:pt x="0" y="0"/>
                </a:moveTo>
                <a:cubicBezTo>
                  <a:pt x="239262" y="-20368"/>
                  <a:pt x="569402" y="29684"/>
                  <a:pt x="725238" y="0"/>
                </a:cubicBezTo>
                <a:cubicBezTo>
                  <a:pt x="881074" y="-29684"/>
                  <a:pt x="1049306" y="17478"/>
                  <a:pt x="1212507" y="0"/>
                </a:cubicBezTo>
                <a:cubicBezTo>
                  <a:pt x="1375708" y="-17478"/>
                  <a:pt x="1473501" y="25089"/>
                  <a:pt x="1699776" y="0"/>
                </a:cubicBezTo>
                <a:cubicBezTo>
                  <a:pt x="1926051" y="-25089"/>
                  <a:pt x="2069173" y="25637"/>
                  <a:pt x="2345691" y="0"/>
                </a:cubicBezTo>
                <a:cubicBezTo>
                  <a:pt x="2622209" y="-25637"/>
                  <a:pt x="2842038" y="73706"/>
                  <a:pt x="3070929" y="0"/>
                </a:cubicBezTo>
                <a:cubicBezTo>
                  <a:pt x="3299820" y="-73706"/>
                  <a:pt x="3553343" y="62780"/>
                  <a:pt x="3796167" y="0"/>
                </a:cubicBezTo>
                <a:cubicBezTo>
                  <a:pt x="4038991" y="-62780"/>
                  <a:pt x="4135064" y="40399"/>
                  <a:pt x="4283436" y="0"/>
                </a:cubicBezTo>
                <a:cubicBezTo>
                  <a:pt x="4431808" y="-40399"/>
                  <a:pt x="4572323" y="31280"/>
                  <a:pt x="4770705" y="0"/>
                </a:cubicBezTo>
                <a:cubicBezTo>
                  <a:pt x="4969087" y="-31280"/>
                  <a:pt x="5137655" y="57846"/>
                  <a:pt x="5337297" y="0"/>
                </a:cubicBezTo>
                <a:cubicBezTo>
                  <a:pt x="5536939" y="-57846"/>
                  <a:pt x="5765455" y="64657"/>
                  <a:pt x="6062535" y="0"/>
                </a:cubicBezTo>
                <a:cubicBezTo>
                  <a:pt x="6359615" y="-64657"/>
                  <a:pt x="6564367" y="13570"/>
                  <a:pt x="6787773" y="0"/>
                </a:cubicBezTo>
                <a:cubicBezTo>
                  <a:pt x="7011179" y="-13570"/>
                  <a:pt x="6970561" y="39173"/>
                  <a:pt x="7116396" y="0"/>
                </a:cubicBezTo>
                <a:cubicBezTo>
                  <a:pt x="7262231" y="-39173"/>
                  <a:pt x="7756582" y="53080"/>
                  <a:pt x="7932289" y="0"/>
                </a:cubicBezTo>
                <a:cubicBezTo>
                  <a:pt x="7950859" y="133341"/>
                  <a:pt x="7918160" y="259230"/>
                  <a:pt x="7932289" y="497675"/>
                </a:cubicBezTo>
                <a:cubicBezTo>
                  <a:pt x="7946418" y="736121"/>
                  <a:pt x="7883640" y="785860"/>
                  <a:pt x="7932289" y="1015663"/>
                </a:cubicBezTo>
                <a:cubicBezTo>
                  <a:pt x="7779461" y="1049117"/>
                  <a:pt x="7718735" y="1002374"/>
                  <a:pt x="7603666" y="1015663"/>
                </a:cubicBezTo>
                <a:cubicBezTo>
                  <a:pt x="7488597" y="1028952"/>
                  <a:pt x="7206197" y="970254"/>
                  <a:pt x="6957751" y="1015663"/>
                </a:cubicBezTo>
                <a:cubicBezTo>
                  <a:pt x="6709306" y="1061072"/>
                  <a:pt x="6689034" y="963631"/>
                  <a:pt x="6470481" y="1015663"/>
                </a:cubicBezTo>
                <a:cubicBezTo>
                  <a:pt x="6251928" y="1067695"/>
                  <a:pt x="5919472" y="963272"/>
                  <a:pt x="5745244" y="1015663"/>
                </a:cubicBezTo>
                <a:cubicBezTo>
                  <a:pt x="5571016" y="1068054"/>
                  <a:pt x="5388575" y="973970"/>
                  <a:pt x="5257974" y="1015663"/>
                </a:cubicBezTo>
                <a:cubicBezTo>
                  <a:pt x="5127373" y="1057356"/>
                  <a:pt x="4855821" y="951640"/>
                  <a:pt x="4532737" y="1015663"/>
                </a:cubicBezTo>
                <a:cubicBezTo>
                  <a:pt x="4209653" y="1079686"/>
                  <a:pt x="4083657" y="976396"/>
                  <a:pt x="3966145" y="1015663"/>
                </a:cubicBezTo>
                <a:cubicBezTo>
                  <a:pt x="3848633" y="1054930"/>
                  <a:pt x="3598061" y="993598"/>
                  <a:pt x="3320230" y="1015663"/>
                </a:cubicBezTo>
                <a:cubicBezTo>
                  <a:pt x="3042400" y="1037728"/>
                  <a:pt x="2961615" y="945216"/>
                  <a:pt x="2674315" y="1015663"/>
                </a:cubicBezTo>
                <a:cubicBezTo>
                  <a:pt x="2387015" y="1086110"/>
                  <a:pt x="2343580" y="1005078"/>
                  <a:pt x="2187045" y="1015663"/>
                </a:cubicBezTo>
                <a:cubicBezTo>
                  <a:pt x="2030510" y="1026248"/>
                  <a:pt x="1939813" y="1009593"/>
                  <a:pt x="1699776" y="1015663"/>
                </a:cubicBezTo>
                <a:cubicBezTo>
                  <a:pt x="1459739" y="1021733"/>
                  <a:pt x="1221042" y="1005862"/>
                  <a:pt x="974538" y="1015663"/>
                </a:cubicBezTo>
                <a:cubicBezTo>
                  <a:pt x="728034" y="1025464"/>
                  <a:pt x="250904" y="993031"/>
                  <a:pt x="0" y="1015663"/>
                </a:cubicBezTo>
                <a:cubicBezTo>
                  <a:pt x="-12025" y="850547"/>
                  <a:pt x="10434" y="683274"/>
                  <a:pt x="0" y="517988"/>
                </a:cubicBezTo>
                <a:cubicBezTo>
                  <a:pt x="-10434" y="352702"/>
                  <a:pt x="49070" y="147261"/>
                  <a:pt x="0" y="0"/>
                </a:cubicBezTo>
                <a:close/>
              </a:path>
            </a:pathLst>
          </a:custGeom>
          <a:noFill/>
          <a:ln w="38100">
            <a:solidFill>
              <a:srgbClr val="7030A0"/>
            </a:solidFill>
            <a:extLst>
              <a:ext uri="{C807C97D-BFC1-408E-A445-0C87EB9F89A2}">
                <ask:lineSketchStyleProps xmlns:ask="http://schemas.microsoft.com/office/drawing/2018/sketchyshapes" sd="1018506856">
                  <a:prstGeom prst="rect">
                    <a:avLst/>
                  </a:prstGeom>
                  <ask:type>
                    <ask:lineSketchScribble/>
                  </ask:type>
                </ask:lineSketchStyleProps>
              </a:ext>
            </a:extLst>
          </a:ln>
        </p:spPr>
        <p:txBody>
          <a:bodyPr wrap="square" rtlCol="0">
            <a:spAutoFit/>
          </a:bodyPr>
          <a:lstStyle/>
          <a:p>
            <a:pPr algn="ctr"/>
            <a:r>
              <a:rPr lang="en-US" sz="2000" b="1" dirty="0"/>
              <a:t>Signs of the Times: Issue Circles</a:t>
            </a:r>
            <a:endParaRPr lang="en-US" sz="2000" dirty="0"/>
          </a:p>
          <a:p>
            <a:pPr algn="ctr"/>
            <a:r>
              <a:rPr lang="en-US" sz="2000" dirty="0"/>
              <a:t>Focus on Adults’ Fixation on ‘Learning Loss’</a:t>
            </a:r>
          </a:p>
          <a:p>
            <a:pPr algn="ctr"/>
            <a:r>
              <a:rPr lang="en-US" sz="2000" dirty="0"/>
              <a:t> </a:t>
            </a:r>
          </a:p>
        </p:txBody>
      </p:sp>
      <p:sp>
        <p:nvSpPr>
          <p:cNvPr id="15" name="Rectangle 14">
            <a:extLst>
              <a:ext uri="{FF2B5EF4-FFF2-40B4-BE49-F238E27FC236}">
                <a16:creationId xmlns:a16="http://schemas.microsoft.com/office/drawing/2014/main" id="{418EB1A4-0425-E14B-9BDF-269C7C016CB2}"/>
              </a:ext>
            </a:extLst>
          </p:cNvPr>
          <p:cNvSpPr/>
          <p:nvPr/>
        </p:nvSpPr>
        <p:spPr>
          <a:xfrm>
            <a:off x="1676400" y="793132"/>
            <a:ext cx="8839200" cy="6018362"/>
          </a:xfrm>
          <a:prstGeom prst="rect">
            <a:avLst/>
          </a:prstGeom>
          <a:noFill/>
          <a:ln w="28575">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81AB797-ECC2-3B4D-B72E-FAD64F9C2405}"/>
              </a:ext>
            </a:extLst>
          </p:cNvPr>
          <p:cNvSpPr txBox="1"/>
          <p:nvPr/>
        </p:nvSpPr>
        <p:spPr>
          <a:xfrm rot="20226450">
            <a:off x="8874644" y="5685430"/>
            <a:ext cx="1226653" cy="738664"/>
          </a:xfrm>
          <a:prstGeom prst="rect">
            <a:avLst/>
          </a:prstGeom>
          <a:solidFill>
            <a:schemeClr val="bg1"/>
          </a:solidFill>
          <a:ln w="19050">
            <a:solidFill>
              <a:schemeClr val="tx1"/>
            </a:solidFill>
          </a:ln>
        </p:spPr>
        <p:txBody>
          <a:bodyPr wrap="square" rtlCol="0">
            <a:spAutoFit/>
          </a:bodyPr>
          <a:lstStyle/>
          <a:p>
            <a:pPr algn="ctr"/>
            <a:r>
              <a:rPr lang="en-US" sz="1400" b="1" dirty="0">
                <a:solidFill>
                  <a:srgbClr val="C00000"/>
                </a:solidFill>
                <a:latin typeface="Papyrus" panose="020B0602040200020303" pitchFamily="34" charset="77"/>
              </a:rPr>
              <a:t>NUA Foundational Principles</a:t>
            </a:r>
          </a:p>
        </p:txBody>
      </p:sp>
    </p:spTree>
    <p:extLst>
      <p:ext uri="{BB962C8B-B14F-4D97-AF65-F5344CB8AC3E}">
        <p14:creationId xmlns:p14="http://schemas.microsoft.com/office/powerpoint/2010/main" val="178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1714500" y="0"/>
            <a:ext cx="8763000" cy="609600"/>
          </a:xfrm>
        </p:spPr>
        <p:txBody>
          <a:bodyPr vert="horz" wrap="square" lIns="68580" tIns="34290" rIns="68580" bIns="34290" numCol="1" rtlCol="0" anchor="ctr" anchorCtr="0" compatLnSpc="1">
            <a:prstTxWarp prst="textNoShape">
              <a:avLst/>
            </a:prstTxWarp>
            <a:normAutofit/>
          </a:bodyPr>
          <a:lstStyle/>
          <a:p>
            <a:pPr algn="ctr"/>
            <a:r>
              <a:rPr lang="en-US" sz="2800" dirty="0">
                <a:latin typeface="Avenir Book" panose="02000503020000020003" pitchFamily="2" charset="0"/>
                <a:ea typeface="Palatino" pitchFamily="2" charset="77"/>
              </a:rPr>
              <a:t>Issue Circles: </a:t>
            </a:r>
            <a:r>
              <a:rPr lang="en-US" sz="2800" dirty="0">
                <a:solidFill>
                  <a:srgbClr val="0070C0"/>
                </a:solidFill>
                <a:latin typeface="Avenir Book" panose="02000503020000020003" pitchFamily="2" charset="0"/>
                <a:ea typeface="Palatino" pitchFamily="2" charset="77"/>
              </a:rPr>
              <a:t>Steps Involved</a:t>
            </a:r>
          </a:p>
        </p:txBody>
      </p:sp>
      <p:sp>
        <p:nvSpPr>
          <p:cNvPr id="3" name="TextBox 2">
            <a:extLst>
              <a:ext uri="{FF2B5EF4-FFF2-40B4-BE49-F238E27FC236}">
                <a16:creationId xmlns:a16="http://schemas.microsoft.com/office/drawing/2014/main" id="{2EDC4420-E279-D04F-A87F-12149E67DB73}"/>
              </a:ext>
            </a:extLst>
          </p:cNvPr>
          <p:cNvSpPr txBox="1"/>
          <p:nvPr/>
        </p:nvSpPr>
        <p:spPr>
          <a:xfrm>
            <a:off x="483476" y="519291"/>
            <a:ext cx="10007276" cy="6278642"/>
          </a:xfrm>
          <a:prstGeom prst="rect">
            <a:avLst/>
          </a:prstGeom>
          <a:noFill/>
        </p:spPr>
        <p:txBody>
          <a:bodyPr wrap="square" rtlCol="0">
            <a:spAutoFit/>
          </a:bodyPr>
          <a:lstStyle/>
          <a:p>
            <a:r>
              <a:rPr lang="en-US" sz="2400" dirty="0"/>
              <a:t>Small Groups - 3 rounds</a:t>
            </a:r>
          </a:p>
          <a:p>
            <a:pPr marL="285750" indent="-285750">
              <a:buFont typeface="Arial" panose="020B0604020202020204" pitchFamily="34" charset="0"/>
              <a:buChar char="•"/>
            </a:pPr>
            <a:r>
              <a:rPr lang="en-US" sz="2400" b="1" dirty="0">
                <a:solidFill>
                  <a:srgbClr val="7030A0"/>
                </a:solidFill>
              </a:rPr>
              <a:t>Round 1 </a:t>
            </a:r>
            <a:r>
              <a:rPr lang="en-US" sz="2400" dirty="0">
                <a:solidFill>
                  <a:srgbClr val="0070C0"/>
                </a:solidFill>
              </a:rPr>
              <a:t>(10 minutes)</a:t>
            </a:r>
          </a:p>
          <a:p>
            <a:pPr marL="285750" indent="-285750">
              <a:buFont typeface="Arial" panose="020B0604020202020204" pitchFamily="34" charset="0"/>
              <a:buChar char="•"/>
            </a:pPr>
            <a:r>
              <a:rPr lang="en-US" sz="2400" dirty="0"/>
              <a:t>Identify a Scribe</a:t>
            </a:r>
          </a:p>
          <a:p>
            <a:pPr marL="285750" indent="-285750">
              <a:buFont typeface="Arial" panose="020B0604020202020204" pitchFamily="34" charset="0"/>
              <a:buChar char="•"/>
            </a:pPr>
            <a:r>
              <a:rPr lang="en-US" sz="2400" dirty="0"/>
              <a:t>Identify a Reporter</a:t>
            </a:r>
          </a:p>
          <a:p>
            <a:pPr marL="285750" indent="-285750">
              <a:buFont typeface="Arial" panose="020B0604020202020204" pitchFamily="34" charset="0"/>
              <a:buChar char="•"/>
            </a:pPr>
            <a:r>
              <a:rPr lang="en-US" sz="2400" dirty="0"/>
              <a:t>Read the text </a:t>
            </a:r>
            <a:r>
              <a:rPr lang="en-US" sz="2400" dirty="0">
                <a:solidFill>
                  <a:srgbClr val="0070C0"/>
                </a:solidFill>
              </a:rPr>
              <a:t>(5 minutes)</a:t>
            </a:r>
          </a:p>
          <a:p>
            <a:endParaRPr lang="en-US" sz="2400" b="1" i="1" dirty="0"/>
          </a:p>
          <a:p>
            <a:r>
              <a:rPr lang="en-US" sz="2400" b="1" i="1" dirty="0">
                <a:solidFill>
                  <a:srgbClr val="0070C0"/>
                </a:solidFill>
              </a:rPr>
              <a:t>Scribe</a:t>
            </a:r>
            <a:r>
              <a:rPr lang="en-US" sz="2400" dirty="0">
                <a:solidFill>
                  <a:srgbClr val="0070C0"/>
                </a:solidFill>
              </a:rPr>
              <a:t>: </a:t>
            </a:r>
            <a:r>
              <a:rPr lang="en-US" sz="2400" dirty="0"/>
              <a:t>Capture the thoughts of the group, in any way you choose,  on the slide that corresponds with your group’s number.</a:t>
            </a:r>
          </a:p>
          <a:p>
            <a:br>
              <a:rPr lang="en-US" sz="2400" dirty="0"/>
            </a:br>
            <a:r>
              <a:rPr lang="en-US" sz="2400" b="1" i="1" dirty="0">
                <a:solidFill>
                  <a:srgbClr val="0070C0"/>
                </a:solidFill>
              </a:rPr>
              <a:t>Group</a:t>
            </a:r>
            <a:r>
              <a:rPr lang="en-US" sz="2400" dirty="0">
                <a:solidFill>
                  <a:srgbClr val="0070C0"/>
                </a:solidFill>
              </a:rPr>
              <a:t>: </a:t>
            </a:r>
            <a:r>
              <a:rPr lang="en-US" sz="2400" dirty="0"/>
              <a:t>Discuss the following prompts:</a:t>
            </a:r>
          </a:p>
          <a:p>
            <a:r>
              <a:rPr lang="en-US" sz="2400" dirty="0"/>
              <a:t>What is the author’s primary message?</a:t>
            </a:r>
          </a:p>
          <a:p>
            <a:r>
              <a:rPr lang="en-US" sz="2400" dirty="0"/>
              <a:t>What is the students’ primary message?</a:t>
            </a:r>
          </a:p>
          <a:p>
            <a:r>
              <a:rPr lang="en-US" sz="2400" dirty="0"/>
              <a:t>What might educators do to demonstrate that we are listening?</a:t>
            </a:r>
          </a:p>
          <a:p>
            <a:br>
              <a:rPr lang="en-US" sz="2400" dirty="0"/>
            </a:br>
            <a:r>
              <a:rPr lang="en-US" sz="2400" b="1" i="1" dirty="0">
                <a:solidFill>
                  <a:srgbClr val="0070C0"/>
                </a:solidFill>
              </a:rPr>
              <a:t>Reporter</a:t>
            </a:r>
            <a:r>
              <a:rPr lang="en-US" sz="2400" b="1" dirty="0">
                <a:solidFill>
                  <a:srgbClr val="0070C0"/>
                </a:solidFill>
              </a:rPr>
              <a:t>:</a:t>
            </a:r>
            <a:r>
              <a:rPr lang="en-US" sz="2400" dirty="0">
                <a:solidFill>
                  <a:srgbClr val="0070C0"/>
                </a:solidFill>
              </a:rPr>
              <a:t> </a:t>
            </a:r>
            <a:r>
              <a:rPr lang="en-US" sz="2400" dirty="0"/>
              <a:t>Share your group’s slide with the whole group.</a:t>
            </a:r>
          </a:p>
          <a:p>
            <a:br>
              <a:rPr lang="en-US" sz="2400" dirty="0"/>
            </a:br>
            <a:r>
              <a:rPr lang="en-US" dirty="0">
                <a:solidFill>
                  <a:srgbClr val="0070C0"/>
                </a:solidFill>
              </a:rPr>
              <a:t> </a:t>
            </a:r>
            <a:endParaRPr lang="en-US" b="1" dirty="0">
              <a:solidFill>
                <a:srgbClr val="0070C0"/>
              </a:solidFill>
            </a:endParaRPr>
          </a:p>
        </p:txBody>
      </p:sp>
    </p:spTree>
    <p:extLst>
      <p:ext uri="{BB962C8B-B14F-4D97-AF65-F5344CB8AC3E}">
        <p14:creationId xmlns:p14="http://schemas.microsoft.com/office/powerpoint/2010/main" val="25776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13AFA8-808F-F147-91AD-4A344A32BBF1}"/>
              </a:ext>
            </a:extLst>
          </p:cNvPr>
          <p:cNvSpPr>
            <a:spLocks noGrp="1"/>
          </p:cNvSpPr>
          <p:nvPr>
            <p:ph idx="1"/>
          </p:nvPr>
        </p:nvSpPr>
        <p:spPr>
          <a:xfrm>
            <a:off x="685800" y="726437"/>
            <a:ext cx="10915650" cy="4351338"/>
          </a:xfrm>
        </p:spPr>
        <p:txBody>
          <a:bodyPr>
            <a:noAutofit/>
          </a:bodyPr>
          <a:lstStyle/>
          <a:p>
            <a:r>
              <a:rPr lang="en-US" sz="2300" b="1" dirty="0">
                <a:solidFill>
                  <a:srgbClr val="C00000"/>
                </a:solidFill>
                <a:latin typeface="Avenir Book" panose="02000503020000020003" pitchFamily="2" charset="0"/>
              </a:rPr>
              <a:t>SHIFT: </a:t>
            </a:r>
            <a:r>
              <a:rPr lang="en-US" sz="2300" dirty="0">
                <a:latin typeface="Avenir Book" panose="02000503020000020003" pitchFamily="2" charset="0"/>
              </a:rPr>
              <a:t>You will receive the message “</a:t>
            </a:r>
            <a:r>
              <a:rPr lang="en-US" sz="2300" i="1" dirty="0">
                <a:latin typeface="Avenir Book" panose="02000503020000020003" pitchFamily="2" charset="0"/>
              </a:rPr>
              <a:t>SHIFT” </a:t>
            </a:r>
            <a:r>
              <a:rPr lang="en-US" sz="2300" dirty="0">
                <a:latin typeface="Avenir Book" panose="02000503020000020003" pitchFamily="2" charset="0"/>
              </a:rPr>
              <a:t>(in Zoom). </a:t>
            </a:r>
            <a:endParaRPr lang="en-US" sz="2300" i="1" dirty="0">
              <a:latin typeface="Avenir Book" panose="02000503020000020003" pitchFamily="2" charset="0"/>
            </a:endParaRPr>
          </a:p>
          <a:p>
            <a:pPr marL="285750" indent="-285750"/>
            <a:r>
              <a:rPr lang="en-US" sz="2300" dirty="0">
                <a:latin typeface="Avenir Book" panose="02000503020000020003" pitchFamily="2" charset="0"/>
              </a:rPr>
              <a:t>When you get the signal, shift your focus to the slide right below yours  </a:t>
            </a:r>
            <a:r>
              <a:rPr lang="en-US" sz="2300" i="1" dirty="0">
                <a:latin typeface="Avenir Book" panose="02000503020000020003" pitchFamily="2" charset="0"/>
              </a:rPr>
              <a:t>(Group 12, shift to Group 1’s slide).</a:t>
            </a:r>
            <a:endParaRPr lang="en-US" sz="2300" b="1" dirty="0">
              <a:solidFill>
                <a:srgbClr val="7030A0"/>
              </a:solidFill>
              <a:latin typeface="Avenir Book" panose="02000503020000020003" pitchFamily="2" charset="0"/>
            </a:endParaRPr>
          </a:p>
          <a:p>
            <a:pPr marL="285750" indent="-285750"/>
            <a:r>
              <a:rPr lang="en-US" sz="2300" b="1" dirty="0">
                <a:solidFill>
                  <a:srgbClr val="7030A0"/>
                </a:solidFill>
                <a:latin typeface="Avenir Book" panose="02000503020000020003" pitchFamily="2" charset="0"/>
              </a:rPr>
              <a:t>Round 2 </a:t>
            </a:r>
            <a:r>
              <a:rPr lang="en-US" sz="2300" dirty="0">
                <a:solidFill>
                  <a:srgbClr val="0070C0"/>
                </a:solidFill>
                <a:latin typeface="Avenir Book" panose="02000503020000020003" pitchFamily="2" charset="0"/>
              </a:rPr>
              <a:t>(7 minutes) </a:t>
            </a:r>
          </a:p>
          <a:p>
            <a:pPr marL="742950" lvl="1" indent="-285750"/>
            <a:r>
              <a:rPr lang="en-US" sz="2300" dirty="0">
                <a:latin typeface="Avenir Book" panose="02000503020000020003" pitchFamily="2" charset="0"/>
              </a:rPr>
              <a:t>Read the thoughts of your colleagues. </a:t>
            </a:r>
          </a:p>
          <a:p>
            <a:pPr marL="742950" lvl="1" indent="-285750"/>
            <a:r>
              <a:rPr lang="en-US" sz="2300" b="1" i="1" dirty="0">
                <a:solidFill>
                  <a:srgbClr val="0070C0"/>
                </a:solidFill>
                <a:latin typeface="Avenir Book" panose="02000503020000020003" pitchFamily="2" charset="0"/>
              </a:rPr>
              <a:t>Scribe</a:t>
            </a:r>
            <a:r>
              <a:rPr lang="en-US" sz="2300" dirty="0">
                <a:latin typeface="Avenir Book" panose="02000503020000020003" pitchFamily="2" charset="0"/>
              </a:rPr>
              <a:t>: add any new insights or affirmation to the information already on the slide.</a:t>
            </a:r>
            <a:endParaRPr lang="en-US" sz="2300" b="1" dirty="0">
              <a:solidFill>
                <a:srgbClr val="C00000"/>
              </a:solidFill>
              <a:latin typeface="Avenir Book" panose="02000503020000020003" pitchFamily="2" charset="0"/>
            </a:endParaRPr>
          </a:p>
          <a:p>
            <a:r>
              <a:rPr lang="en-US" sz="2300" b="1" dirty="0">
                <a:solidFill>
                  <a:srgbClr val="C00000"/>
                </a:solidFill>
                <a:latin typeface="Avenir Book" panose="02000503020000020003" pitchFamily="2" charset="0"/>
              </a:rPr>
              <a:t>SHIFT: </a:t>
            </a:r>
            <a:r>
              <a:rPr lang="en-US" sz="2300" dirty="0">
                <a:latin typeface="Avenir Book" panose="02000503020000020003" pitchFamily="2" charset="0"/>
              </a:rPr>
              <a:t>You will receive the message “</a:t>
            </a:r>
            <a:r>
              <a:rPr lang="en-US" sz="2300" i="1" dirty="0">
                <a:latin typeface="Avenir Book" panose="02000503020000020003" pitchFamily="2" charset="0"/>
              </a:rPr>
              <a:t>SHIFT” </a:t>
            </a:r>
            <a:r>
              <a:rPr lang="en-US" sz="2300" dirty="0">
                <a:latin typeface="Avenir Book" panose="02000503020000020003" pitchFamily="2" charset="0"/>
              </a:rPr>
              <a:t>(in Zoom). </a:t>
            </a:r>
            <a:endParaRPr lang="en-US" sz="2300" b="1" dirty="0">
              <a:solidFill>
                <a:srgbClr val="7030A0"/>
              </a:solidFill>
              <a:latin typeface="Avenir Book" panose="02000503020000020003" pitchFamily="2" charset="0"/>
            </a:endParaRPr>
          </a:p>
          <a:p>
            <a:pPr marL="285750" indent="-285750"/>
            <a:r>
              <a:rPr lang="en-US" sz="2300" b="1" dirty="0">
                <a:solidFill>
                  <a:srgbClr val="7030A0"/>
                </a:solidFill>
                <a:latin typeface="Avenir Book" panose="02000503020000020003" pitchFamily="2" charset="0"/>
              </a:rPr>
              <a:t>Round 3 </a:t>
            </a:r>
            <a:r>
              <a:rPr lang="en-US" sz="2300" dirty="0">
                <a:solidFill>
                  <a:srgbClr val="0070C0"/>
                </a:solidFill>
                <a:latin typeface="Avenir Book" panose="02000503020000020003" pitchFamily="2" charset="0"/>
              </a:rPr>
              <a:t>(7 minutes)</a:t>
            </a:r>
          </a:p>
          <a:p>
            <a:pPr marL="742950" lvl="1" indent="-285750"/>
            <a:r>
              <a:rPr lang="en-US" sz="2300" dirty="0">
                <a:latin typeface="Avenir Book" panose="02000503020000020003" pitchFamily="2" charset="0"/>
              </a:rPr>
              <a:t>Read the thoughts of your colleagues.</a:t>
            </a:r>
          </a:p>
          <a:p>
            <a:pPr marL="742950" lvl="1" indent="-285750"/>
            <a:r>
              <a:rPr lang="en-US" sz="2300" b="1" i="1" dirty="0">
                <a:solidFill>
                  <a:srgbClr val="0070C0"/>
                </a:solidFill>
                <a:latin typeface="Avenir Book" panose="02000503020000020003" pitchFamily="2" charset="0"/>
              </a:rPr>
              <a:t>Scribe</a:t>
            </a:r>
            <a:r>
              <a:rPr lang="en-US" sz="2300" dirty="0">
                <a:latin typeface="Avenir Book" panose="02000503020000020003" pitchFamily="2" charset="0"/>
              </a:rPr>
              <a:t>: add any new insights or affirmation to the information already on the slide.</a:t>
            </a:r>
          </a:p>
          <a:p>
            <a:r>
              <a:rPr lang="en-US" sz="2300" b="1" dirty="0">
                <a:solidFill>
                  <a:srgbClr val="C00000"/>
                </a:solidFill>
                <a:latin typeface="Avenir Book" panose="02000503020000020003" pitchFamily="2" charset="0"/>
              </a:rPr>
              <a:t>RETURN </a:t>
            </a:r>
            <a:r>
              <a:rPr lang="en-US" sz="2300" dirty="0">
                <a:latin typeface="Avenir Book" panose="02000503020000020003" pitchFamily="2" charset="0"/>
              </a:rPr>
              <a:t>You will receive the message to return to the main session</a:t>
            </a:r>
          </a:p>
          <a:p>
            <a:r>
              <a:rPr lang="en-US" sz="2300" dirty="0">
                <a:latin typeface="Avenir Book" panose="02000503020000020003" pitchFamily="2" charset="0"/>
              </a:rPr>
              <a:t>Come back to the whole group</a:t>
            </a:r>
          </a:p>
          <a:p>
            <a:pPr lvl="1"/>
            <a:r>
              <a:rPr lang="en-US" sz="2300" b="1" i="1" dirty="0">
                <a:solidFill>
                  <a:srgbClr val="0070C0"/>
                </a:solidFill>
                <a:latin typeface="Avenir Book" panose="02000503020000020003" pitchFamily="2" charset="0"/>
              </a:rPr>
              <a:t>Reporter: </a:t>
            </a:r>
            <a:r>
              <a:rPr lang="en-US" sz="2300" dirty="0">
                <a:latin typeface="Avenir Book" panose="02000503020000020003" pitchFamily="2" charset="0"/>
              </a:rPr>
              <a:t>Share the information on your group’s slide with the whole group.</a:t>
            </a:r>
          </a:p>
          <a:p>
            <a:pPr marL="342900" lvl="1" indent="0">
              <a:buNone/>
            </a:pPr>
            <a:r>
              <a:rPr lang="en-US" sz="2300" b="1" i="1" dirty="0">
                <a:solidFill>
                  <a:srgbClr val="0070C0"/>
                </a:solidFill>
                <a:latin typeface="Avenir Book" panose="02000503020000020003" pitchFamily="2" charset="0"/>
              </a:rPr>
              <a:t> </a:t>
            </a:r>
          </a:p>
        </p:txBody>
      </p:sp>
      <p:sp>
        <p:nvSpPr>
          <p:cNvPr id="4" name="Title 1">
            <a:extLst>
              <a:ext uri="{FF2B5EF4-FFF2-40B4-BE49-F238E27FC236}">
                <a16:creationId xmlns:a16="http://schemas.microsoft.com/office/drawing/2014/main" id="{9CA3BF3F-6DD6-7544-89B1-457304D40676}"/>
              </a:ext>
            </a:extLst>
          </p:cNvPr>
          <p:cNvSpPr>
            <a:spLocks noGrp="1"/>
          </p:cNvSpPr>
          <p:nvPr>
            <p:ph type="title"/>
          </p:nvPr>
        </p:nvSpPr>
        <p:spPr>
          <a:xfrm>
            <a:off x="1714500" y="20953"/>
            <a:ext cx="8763000" cy="609600"/>
          </a:xfrm>
        </p:spPr>
        <p:txBody>
          <a:bodyPr vert="horz" wrap="square" lIns="68580" tIns="34290" rIns="68580" bIns="34290" numCol="1" rtlCol="0" anchor="ctr" anchorCtr="0" compatLnSpc="1">
            <a:prstTxWarp prst="textNoShape">
              <a:avLst/>
            </a:prstTxWarp>
            <a:normAutofit/>
          </a:bodyPr>
          <a:lstStyle/>
          <a:p>
            <a:pPr algn="ctr"/>
            <a:r>
              <a:rPr lang="en-US" sz="2800" dirty="0">
                <a:latin typeface="Avenir Book" panose="02000503020000020003" pitchFamily="2" charset="0"/>
                <a:ea typeface="Palatino" pitchFamily="2" charset="77"/>
              </a:rPr>
              <a:t>Issue Circles: </a:t>
            </a:r>
            <a:r>
              <a:rPr lang="en-US" sz="2800" dirty="0">
                <a:solidFill>
                  <a:srgbClr val="0070C0"/>
                </a:solidFill>
                <a:latin typeface="Avenir Book" panose="02000503020000020003" pitchFamily="2" charset="0"/>
                <a:ea typeface="Palatino" pitchFamily="2" charset="77"/>
              </a:rPr>
              <a:t>Steps Involved cont’d</a:t>
            </a:r>
          </a:p>
        </p:txBody>
      </p:sp>
    </p:spTree>
    <p:extLst>
      <p:ext uri="{BB962C8B-B14F-4D97-AF65-F5344CB8AC3E}">
        <p14:creationId xmlns:p14="http://schemas.microsoft.com/office/powerpoint/2010/main" val="37968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F060A-8429-6041-AA1F-B28CC6A87F99}"/>
              </a:ext>
            </a:extLst>
          </p:cNvPr>
          <p:cNvSpPr txBox="1"/>
          <p:nvPr/>
        </p:nvSpPr>
        <p:spPr>
          <a:xfrm>
            <a:off x="572086" y="285901"/>
            <a:ext cx="7520355" cy="715581"/>
          </a:xfrm>
          <a:prstGeom prst="rect">
            <a:avLst/>
          </a:prstGeom>
          <a:noFill/>
        </p:spPr>
        <p:txBody>
          <a:bodyPr wrap="square" rtlCol="0">
            <a:spAutoFit/>
          </a:bodyPr>
          <a:lstStyle/>
          <a:p>
            <a:r>
              <a:rPr lang="en-US" sz="4050" dirty="0">
                <a:latin typeface="Avenir Book" panose="02000503020000020003" pitchFamily="2" charset="0"/>
              </a:rPr>
              <a:t>Large Group Discussion</a:t>
            </a:r>
          </a:p>
        </p:txBody>
      </p:sp>
      <p:sp>
        <p:nvSpPr>
          <p:cNvPr id="5" name="TextBox 4">
            <a:extLst>
              <a:ext uri="{FF2B5EF4-FFF2-40B4-BE49-F238E27FC236}">
                <a16:creationId xmlns:a16="http://schemas.microsoft.com/office/drawing/2014/main" id="{AA33FB9C-ED57-6B42-901A-F1DD0339113F}"/>
              </a:ext>
            </a:extLst>
          </p:cNvPr>
          <p:cNvSpPr txBox="1"/>
          <p:nvPr/>
        </p:nvSpPr>
        <p:spPr>
          <a:xfrm>
            <a:off x="2104290" y="1285631"/>
            <a:ext cx="5169878" cy="2908489"/>
          </a:xfrm>
          <a:prstGeom prst="rect">
            <a:avLst/>
          </a:prstGeom>
          <a:noFill/>
          <a:ln w="38100">
            <a:solidFill>
              <a:srgbClr val="0070C0"/>
            </a:solidFill>
          </a:ln>
        </p:spPr>
        <p:txBody>
          <a:bodyPr wrap="square" rtlCol="0">
            <a:spAutoFit/>
          </a:bodyPr>
          <a:lstStyle/>
          <a:p>
            <a:r>
              <a:rPr lang="en-US" sz="3300" dirty="0">
                <a:latin typeface="Avenir Book" panose="02000503020000020003" pitchFamily="2" charset="0"/>
              </a:rPr>
              <a:t>I will:</a:t>
            </a:r>
          </a:p>
          <a:p>
            <a:pPr marL="428625" indent="-428625">
              <a:buFont typeface="Arial" panose="020B0604020202020204" pitchFamily="34" charset="0"/>
              <a:buChar char="•"/>
            </a:pPr>
            <a:r>
              <a:rPr lang="en-US" sz="3300" dirty="0">
                <a:latin typeface="Avenir Book" panose="02000503020000020003" pitchFamily="2" charset="0"/>
              </a:rPr>
              <a:t>Stop Screen Share</a:t>
            </a:r>
          </a:p>
          <a:p>
            <a:endParaRPr lang="en-US" sz="3300" dirty="0">
              <a:latin typeface="Avenir Book" panose="02000503020000020003" pitchFamily="2" charset="0"/>
            </a:endParaRPr>
          </a:p>
          <a:p>
            <a:r>
              <a:rPr lang="en-US" sz="3300" dirty="0">
                <a:latin typeface="Avenir Book" panose="02000503020000020003" pitchFamily="2" charset="0"/>
              </a:rPr>
              <a:t>We will: </a:t>
            </a:r>
          </a:p>
          <a:p>
            <a:pPr marL="428625" indent="-428625">
              <a:buFont typeface="Arial" panose="020B0604020202020204" pitchFamily="34" charset="0"/>
              <a:buChar char="•"/>
            </a:pPr>
            <a:r>
              <a:rPr lang="en-US" sz="3300" dirty="0">
                <a:latin typeface="Avenir Book" panose="02000503020000020003" pitchFamily="2" charset="0"/>
              </a:rPr>
              <a:t>Enter Gallery View </a:t>
            </a:r>
          </a:p>
          <a:p>
            <a:endParaRPr lang="en-US" dirty="0"/>
          </a:p>
        </p:txBody>
      </p:sp>
      <p:sp>
        <p:nvSpPr>
          <p:cNvPr id="6" name="TextBox 5">
            <a:extLst>
              <a:ext uri="{FF2B5EF4-FFF2-40B4-BE49-F238E27FC236}">
                <a16:creationId xmlns:a16="http://schemas.microsoft.com/office/drawing/2014/main" id="{A589175D-D1C9-4247-8571-799AC040C6C9}"/>
              </a:ext>
            </a:extLst>
          </p:cNvPr>
          <p:cNvSpPr txBox="1"/>
          <p:nvPr/>
        </p:nvSpPr>
        <p:spPr>
          <a:xfrm>
            <a:off x="1832343" y="4464230"/>
            <a:ext cx="8563708" cy="553998"/>
          </a:xfrm>
          <a:prstGeom prst="rect">
            <a:avLst/>
          </a:prstGeom>
          <a:noFill/>
        </p:spPr>
        <p:txBody>
          <a:bodyPr wrap="square" rtlCol="0">
            <a:spAutoFit/>
          </a:bodyPr>
          <a:lstStyle/>
          <a:p>
            <a:r>
              <a:rPr lang="en-US" sz="3000" dirty="0">
                <a:solidFill>
                  <a:srgbClr val="0070C0"/>
                </a:solidFill>
                <a:latin typeface="Avenir Book" panose="02000503020000020003" pitchFamily="2" charset="0"/>
              </a:rPr>
              <a:t>For Consideration:</a:t>
            </a:r>
          </a:p>
        </p:txBody>
      </p:sp>
      <p:sp>
        <p:nvSpPr>
          <p:cNvPr id="7" name="TextBox 6">
            <a:extLst>
              <a:ext uri="{FF2B5EF4-FFF2-40B4-BE49-F238E27FC236}">
                <a16:creationId xmlns:a16="http://schemas.microsoft.com/office/drawing/2014/main" id="{03D45E5C-7E4F-7148-AA5F-F308900380A8}"/>
              </a:ext>
            </a:extLst>
          </p:cNvPr>
          <p:cNvSpPr txBox="1"/>
          <p:nvPr/>
        </p:nvSpPr>
        <p:spPr>
          <a:xfrm>
            <a:off x="1676400" y="5248660"/>
            <a:ext cx="8818686" cy="1323439"/>
          </a:xfrm>
          <a:prstGeom prst="rect">
            <a:avLst/>
          </a:prstGeom>
          <a:noFill/>
        </p:spPr>
        <p:txBody>
          <a:bodyPr wrap="square" rtlCol="0">
            <a:spAutoFit/>
          </a:bodyPr>
          <a:lstStyle/>
          <a:p>
            <a:r>
              <a:rPr lang="en-US" sz="2000" i="1" dirty="0">
                <a:latin typeface="Avenir Book" panose="02000503020000020003" pitchFamily="2" charset="0"/>
              </a:rPr>
              <a:t>“</a:t>
            </a:r>
            <a:r>
              <a:rPr lang="en-US" sz="2000" i="1" dirty="0"/>
              <a:t>Let’s not return to our previous ways of educating students. We have an opportunity to think and plan differently in this moment. To build a system that is responsive to the needs of the students it purports to serve. A first step in doing so is to listen to our students.”</a:t>
            </a:r>
            <a:endParaRPr lang="en-US" sz="2000" i="1" dirty="0">
              <a:latin typeface="Avenir Book" panose="02000503020000020003" pitchFamily="2" charset="0"/>
            </a:endParaRPr>
          </a:p>
        </p:txBody>
      </p:sp>
    </p:spTree>
    <p:extLst>
      <p:ext uri="{BB962C8B-B14F-4D97-AF65-F5344CB8AC3E}">
        <p14:creationId xmlns:p14="http://schemas.microsoft.com/office/powerpoint/2010/main" val="29754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1905000" y="152401"/>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1981200" y="1600200"/>
            <a:ext cx="7886700" cy="4351338"/>
          </a:xfrm>
        </p:spPr>
        <p:txBody>
          <a:bodyPr>
            <a:normAutofit/>
          </a:bodyPr>
          <a:lstStyle/>
          <a:p>
            <a:pPr marL="0" indent="0">
              <a:buNone/>
            </a:pPr>
            <a:r>
              <a:rPr lang="en-US" sz="4000" dirty="0">
                <a:latin typeface="Avenir Book" panose="02000503020000020003" pitchFamily="2" charset="0"/>
              </a:rPr>
              <a:t>Anticipation Guide</a:t>
            </a:r>
          </a:p>
          <a:p>
            <a:pPr marL="0" indent="0">
              <a:buNone/>
            </a:pPr>
            <a:r>
              <a:rPr lang="en-US" sz="4000" dirty="0">
                <a:latin typeface="Avenir Book" panose="02000503020000020003" pitchFamily="2" charset="0"/>
              </a:rPr>
              <a:t>Issue Circles</a:t>
            </a:r>
          </a:p>
        </p:txBody>
      </p:sp>
      <p:pic>
        <p:nvPicPr>
          <p:cNvPr id="4" name="Picture 3">
            <a:extLst>
              <a:ext uri="{FF2B5EF4-FFF2-40B4-BE49-F238E27FC236}">
                <a16:creationId xmlns:a16="http://schemas.microsoft.com/office/drawing/2014/main" id="{300FB1CD-CB7B-7043-9A3E-4F86E3F37FF4}"/>
              </a:ext>
            </a:extLst>
          </p:cNvPr>
          <p:cNvPicPr>
            <a:picLocks noChangeAspect="1"/>
          </p:cNvPicPr>
          <p:nvPr/>
        </p:nvPicPr>
        <p:blipFill>
          <a:blip r:embed="rId2"/>
          <a:stretch>
            <a:fillRect/>
          </a:stretch>
        </p:blipFill>
        <p:spPr>
          <a:xfrm rot="1088301">
            <a:off x="8192865" y="1134421"/>
            <a:ext cx="1805992" cy="2139415"/>
          </a:xfrm>
          <a:prstGeom prst="rect">
            <a:avLst/>
          </a:prstGeom>
        </p:spPr>
      </p:pic>
    </p:spTree>
    <p:extLst>
      <p:ext uri="{BB962C8B-B14F-4D97-AF65-F5344CB8AC3E}">
        <p14:creationId xmlns:p14="http://schemas.microsoft.com/office/powerpoint/2010/main" val="1893471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8313-CE15-9849-B616-05DE283CE523}"/>
              </a:ext>
            </a:extLst>
          </p:cNvPr>
          <p:cNvSpPr>
            <a:spLocks noGrp="1"/>
          </p:cNvSpPr>
          <p:nvPr>
            <p:ph type="title"/>
          </p:nvPr>
        </p:nvSpPr>
        <p:spPr>
          <a:xfrm>
            <a:off x="210671" y="149972"/>
            <a:ext cx="10515600" cy="881155"/>
          </a:xfrm>
        </p:spPr>
        <p:txBody>
          <a:bodyPr/>
          <a:lstStyle/>
          <a:p>
            <a:r>
              <a:rPr lang="en-US" dirty="0">
                <a:latin typeface="Avenir Book" panose="02000503020000020003" pitchFamily="2" charset="0"/>
              </a:rPr>
              <a:t>Action Circles</a:t>
            </a:r>
          </a:p>
        </p:txBody>
      </p:sp>
      <p:sp>
        <p:nvSpPr>
          <p:cNvPr id="3" name="Content Placeholder 2">
            <a:extLst>
              <a:ext uri="{FF2B5EF4-FFF2-40B4-BE49-F238E27FC236}">
                <a16:creationId xmlns:a16="http://schemas.microsoft.com/office/drawing/2014/main" id="{781895C1-03DD-8245-9B9B-474F6987580A}"/>
              </a:ext>
            </a:extLst>
          </p:cNvPr>
          <p:cNvSpPr>
            <a:spLocks noGrp="1"/>
          </p:cNvSpPr>
          <p:nvPr>
            <p:ph idx="1"/>
          </p:nvPr>
        </p:nvSpPr>
        <p:spPr>
          <a:xfrm>
            <a:off x="383241" y="1031127"/>
            <a:ext cx="11425517" cy="5318919"/>
          </a:xfrm>
        </p:spPr>
        <p:txBody>
          <a:bodyPr>
            <a:normAutofit fontScale="70000" lnSpcReduction="20000"/>
          </a:bodyPr>
          <a:lstStyle/>
          <a:p>
            <a:r>
              <a:rPr lang="en-US" sz="3500" dirty="0">
                <a:latin typeface="Avenir Book" panose="02000503020000020003" pitchFamily="2" charset="0"/>
              </a:rPr>
              <a:t>Meet in your small groups</a:t>
            </a:r>
          </a:p>
          <a:p>
            <a:r>
              <a:rPr lang="en-US" sz="3500" dirty="0">
                <a:latin typeface="Avenir Book" panose="02000503020000020003" pitchFamily="2" charset="0"/>
              </a:rPr>
              <a:t>Choose a </a:t>
            </a:r>
            <a:r>
              <a:rPr lang="en-US" sz="3500" b="1" dirty="0">
                <a:solidFill>
                  <a:srgbClr val="0070C0"/>
                </a:solidFill>
                <a:latin typeface="Avenir Book" panose="02000503020000020003" pitchFamily="2" charset="0"/>
              </a:rPr>
              <a:t>Scribe.</a:t>
            </a:r>
          </a:p>
          <a:p>
            <a:r>
              <a:rPr lang="en-US" sz="3500" dirty="0">
                <a:latin typeface="Avenir Book" panose="02000503020000020003" pitchFamily="2" charset="0"/>
              </a:rPr>
              <a:t>Use the Action Circles slide deck provided. </a:t>
            </a:r>
          </a:p>
          <a:p>
            <a:r>
              <a:rPr lang="en-US" sz="3500" dirty="0">
                <a:latin typeface="Avenir Book" panose="02000503020000020003" pitchFamily="2" charset="0"/>
              </a:rPr>
              <a:t>Consider our work together and the healing needed in the education space.</a:t>
            </a:r>
          </a:p>
          <a:p>
            <a:r>
              <a:rPr lang="en-US" sz="3500" dirty="0">
                <a:latin typeface="Avenir Book" panose="02000503020000020003" pitchFamily="2" charset="0"/>
              </a:rPr>
              <a:t>Consider each of the roles represented in our learning community.</a:t>
            </a:r>
          </a:p>
          <a:p>
            <a:r>
              <a:rPr lang="en-US" sz="3500" dirty="0">
                <a:solidFill>
                  <a:srgbClr val="0070C0"/>
                </a:solidFill>
                <a:latin typeface="Avenir Book" panose="02000503020000020003" pitchFamily="2" charset="0"/>
              </a:rPr>
              <a:t>Classroom Teachers </a:t>
            </a:r>
          </a:p>
          <a:p>
            <a:r>
              <a:rPr lang="en-US" sz="3500" dirty="0">
                <a:solidFill>
                  <a:srgbClr val="0070C0"/>
                </a:solidFill>
                <a:latin typeface="Avenir Book" panose="02000503020000020003" pitchFamily="2" charset="0"/>
              </a:rPr>
              <a:t>Building Leaders</a:t>
            </a:r>
          </a:p>
          <a:p>
            <a:r>
              <a:rPr lang="en-US" sz="3500" dirty="0">
                <a:solidFill>
                  <a:srgbClr val="0070C0"/>
                </a:solidFill>
                <a:latin typeface="Avenir Book" panose="02000503020000020003" pitchFamily="2" charset="0"/>
              </a:rPr>
              <a:t>System Leaders </a:t>
            </a:r>
          </a:p>
          <a:p>
            <a:r>
              <a:rPr lang="en-US" sz="3500" dirty="0">
                <a:solidFill>
                  <a:srgbClr val="0070C0"/>
                </a:solidFill>
                <a:latin typeface="Avenir Book" panose="02000503020000020003" pitchFamily="2" charset="0"/>
              </a:rPr>
              <a:t>Teacher Coaches</a:t>
            </a:r>
          </a:p>
          <a:p>
            <a:r>
              <a:rPr lang="en-US" sz="3500" dirty="0">
                <a:solidFill>
                  <a:srgbClr val="0070C0"/>
                </a:solidFill>
                <a:latin typeface="Avenir Book" panose="02000503020000020003" pitchFamily="2" charset="0"/>
              </a:rPr>
              <a:t>Community Members</a:t>
            </a:r>
          </a:p>
          <a:p>
            <a:pPr marL="0" indent="0">
              <a:buNone/>
            </a:pPr>
            <a:endParaRPr lang="en-US" sz="3200" dirty="0"/>
          </a:p>
          <a:p>
            <a:pPr>
              <a:lnSpc>
                <a:spcPct val="120000"/>
              </a:lnSpc>
            </a:pPr>
            <a:r>
              <a:rPr lang="en-US" sz="3500" dirty="0">
                <a:latin typeface="Avenir Book" panose="02000503020000020003" pitchFamily="2" charset="0"/>
              </a:rPr>
              <a:t>Work together to generate specific, feasible, purposeful action steps that could be taken in each role. </a:t>
            </a:r>
          </a:p>
          <a:p>
            <a:endParaRPr lang="en-US" dirty="0"/>
          </a:p>
        </p:txBody>
      </p:sp>
      <p:pic>
        <p:nvPicPr>
          <p:cNvPr id="4" name="Picture 3">
            <a:extLst>
              <a:ext uri="{FF2B5EF4-FFF2-40B4-BE49-F238E27FC236}">
                <a16:creationId xmlns:a16="http://schemas.microsoft.com/office/drawing/2014/main" id="{825BB2B8-22A8-AD43-AE6B-3B0CD9825AFC}"/>
              </a:ext>
            </a:extLst>
          </p:cNvPr>
          <p:cNvPicPr>
            <a:picLocks noChangeAspect="1"/>
          </p:cNvPicPr>
          <p:nvPr/>
        </p:nvPicPr>
        <p:blipFill>
          <a:blip r:embed="rId2"/>
          <a:stretch>
            <a:fillRect/>
          </a:stretch>
        </p:blipFill>
        <p:spPr>
          <a:xfrm>
            <a:off x="8712218" y="307366"/>
            <a:ext cx="3031867" cy="1292834"/>
          </a:xfrm>
          <a:prstGeom prst="rect">
            <a:avLst/>
          </a:prstGeom>
        </p:spPr>
      </p:pic>
    </p:spTree>
    <p:extLst>
      <p:ext uri="{BB962C8B-B14F-4D97-AF65-F5344CB8AC3E}">
        <p14:creationId xmlns:p14="http://schemas.microsoft.com/office/powerpoint/2010/main" val="32827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F060A-8429-6041-AA1F-B28CC6A87F99}"/>
              </a:ext>
            </a:extLst>
          </p:cNvPr>
          <p:cNvSpPr txBox="1"/>
          <p:nvPr/>
        </p:nvSpPr>
        <p:spPr>
          <a:xfrm>
            <a:off x="1928446" y="229745"/>
            <a:ext cx="7520355" cy="715581"/>
          </a:xfrm>
          <a:prstGeom prst="rect">
            <a:avLst/>
          </a:prstGeom>
          <a:noFill/>
        </p:spPr>
        <p:txBody>
          <a:bodyPr wrap="square" rtlCol="0">
            <a:spAutoFit/>
          </a:bodyPr>
          <a:lstStyle/>
          <a:p>
            <a:r>
              <a:rPr lang="en-US" sz="4050" dirty="0">
                <a:latin typeface="Avenir Book" panose="02000503020000020003" pitchFamily="2" charset="0"/>
              </a:rPr>
              <a:t>Large Group Discussion</a:t>
            </a:r>
          </a:p>
        </p:txBody>
      </p:sp>
      <p:sp>
        <p:nvSpPr>
          <p:cNvPr id="5" name="TextBox 4">
            <a:extLst>
              <a:ext uri="{FF2B5EF4-FFF2-40B4-BE49-F238E27FC236}">
                <a16:creationId xmlns:a16="http://schemas.microsoft.com/office/drawing/2014/main" id="{AA33FB9C-ED57-6B42-901A-F1DD0339113F}"/>
              </a:ext>
            </a:extLst>
          </p:cNvPr>
          <p:cNvSpPr txBox="1"/>
          <p:nvPr/>
        </p:nvSpPr>
        <p:spPr>
          <a:xfrm>
            <a:off x="2104290" y="1285631"/>
            <a:ext cx="5169878" cy="2908489"/>
          </a:xfrm>
          <a:prstGeom prst="rect">
            <a:avLst/>
          </a:prstGeom>
          <a:noFill/>
          <a:ln w="38100">
            <a:solidFill>
              <a:srgbClr val="0070C0"/>
            </a:solidFill>
          </a:ln>
        </p:spPr>
        <p:txBody>
          <a:bodyPr wrap="square" rtlCol="0">
            <a:spAutoFit/>
          </a:bodyPr>
          <a:lstStyle/>
          <a:p>
            <a:r>
              <a:rPr lang="en-US" sz="3300" dirty="0">
                <a:latin typeface="Avenir Book" panose="02000503020000020003" pitchFamily="2" charset="0"/>
              </a:rPr>
              <a:t>I will:</a:t>
            </a:r>
          </a:p>
          <a:p>
            <a:pPr marL="428625" indent="-428625">
              <a:buFont typeface="Arial" panose="020B0604020202020204" pitchFamily="34" charset="0"/>
              <a:buChar char="•"/>
            </a:pPr>
            <a:r>
              <a:rPr lang="en-US" sz="3300" dirty="0">
                <a:latin typeface="Avenir Book" panose="02000503020000020003" pitchFamily="2" charset="0"/>
              </a:rPr>
              <a:t>Stop Screen Share</a:t>
            </a:r>
          </a:p>
          <a:p>
            <a:endParaRPr lang="en-US" sz="3300" dirty="0">
              <a:latin typeface="Avenir Book" panose="02000503020000020003" pitchFamily="2" charset="0"/>
            </a:endParaRPr>
          </a:p>
          <a:p>
            <a:r>
              <a:rPr lang="en-US" sz="3300" dirty="0">
                <a:latin typeface="Avenir Book" panose="02000503020000020003" pitchFamily="2" charset="0"/>
              </a:rPr>
              <a:t>We will: </a:t>
            </a:r>
          </a:p>
          <a:p>
            <a:pPr marL="428625" indent="-428625">
              <a:buFont typeface="Arial" panose="020B0604020202020204" pitchFamily="34" charset="0"/>
              <a:buChar char="•"/>
            </a:pPr>
            <a:r>
              <a:rPr lang="en-US" sz="3300" dirty="0">
                <a:latin typeface="Avenir Book" panose="02000503020000020003" pitchFamily="2" charset="0"/>
              </a:rPr>
              <a:t>Enter Gallery View </a:t>
            </a:r>
          </a:p>
          <a:p>
            <a:endParaRPr lang="en-US" dirty="0"/>
          </a:p>
        </p:txBody>
      </p:sp>
      <p:sp>
        <p:nvSpPr>
          <p:cNvPr id="6" name="TextBox 5">
            <a:extLst>
              <a:ext uri="{FF2B5EF4-FFF2-40B4-BE49-F238E27FC236}">
                <a16:creationId xmlns:a16="http://schemas.microsoft.com/office/drawing/2014/main" id="{A589175D-D1C9-4247-8571-799AC040C6C9}"/>
              </a:ext>
            </a:extLst>
          </p:cNvPr>
          <p:cNvSpPr txBox="1"/>
          <p:nvPr/>
        </p:nvSpPr>
        <p:spPr>
          <a:xfrm>
            <a:off x="1832343" y="4464230"/>
            <a:ext cx="8563708" cy="553998"/>
          </a:xfrm>
          <a:prstGeom prst="rect">
            <a:avLst/>
          </a:prstGeom>
          <a:noFill/>
        </p:spPr>
        <p:txBody>
          <a:bodyPr wrap="square" rtlCol="0">
            <a:spAutoFit/>
          </a:bodyPr>
          <a:lstStyle/>
          <a:p>
            <a:r>
              <a:rPr lang="en-US" sz="3000" dirty="0">
                <a:solidFill>
                  <a:srgbClr val="0070C0"/>
                </a:solidFill>
                <a:latin typeface="Avenir Book" panose="02000503020000020003" pitchFamily="2" charset="0"/>
              </a:rPr>
              <a:t>For Consideration:</a:t>
            </a:r>
          </a:p>
        </p:txBody>
      </p:sp>
      <p:sp>
        <p:nvSpPr>
          <p:cNvPr id="7" name="TextBox 6">
            <a:extLst>
              <a:ext uri="{FF2B5EF4-FFF2-40B4-BE49-F238E27FC236}">
                <a16:creationId xmlns:a16="http://schemas.microsoft.com/office/drawing/2014/main" id="{03D45E5C-7E4F-7148-AA5F-F308900380A8}"/>
              </a:ext>
            </a:extLst>
          </p:cNvPr>
          <p:cNvSpPr txBox="1"/>
          <p:nvPr/>
        </p:nvSpPr>
        <p:spPr>
          <a:xfrm>
            <a:off x="1676400" y="5248660"/>
            <a:ext cx="8818686" cy="1323439"/>
          </a:xfrm>
          <a:prstGeom prst="rect">
            <a:avLst/>
          </a:prstGeom>
          <a:noFill/>
        </p:spPr>
        <p:txBody>
          <a:bodyPr wrap="square" rtlCol="0">
            <a:spAutoFit/>
          </a:bodyPr>
          <a:lstStyle/>
          <a:p>
            <a:r>
              <a:rPr lang="en-US" sz="2000" i="1" dirty="0">
                <a:latin typeface="Avenir Book" panose="02000503020000020003" pitchFamily="2" charset="0"/>
              </a:rPr>
              <a:t>“</a:t>
            </a:r>
            <a:r>
              <a:rPr lang="en-US" sz="2000" i="1" dirty="0"/>
              <a:t>Let’s not return to our previous ways of educating students. We have an opportunity to think and plan differently in this moment. To build a system that is responsive to the needs of the students it purports to serve. A first step in doing so is to listen to our students.”</a:t>
            </a:r>
            <a:endParaRPr lang="en-US" sz="2000" i="1" dirty="0">
              <a:latin typeface="Avenir Book" panose="02000503020000020003" pitchFamily="2" charset="0"/>
            </a:endParaRPr>
          </a:p>
        </p:txBody>
      </p:sp>
    </p:spTree>
    <p:extLst>
      <p:ext uri="{BB962C8B-B14F-4D97-AF65-F5344CB8AC3E}">
        <p14:creationId xmlns:p14="http://schemas.microsoft.com/office/powerpoint/2010/main" val="37984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1371600" y="152399"/>
            <a:ext cx="7886700" cy="1325563"/>
          </a:xfrm>
        </p:spPr>
        <p:txBody>
          <a:bodyPr>
            <a:normAutofit/>
          </a:bodyPr>
          <a:lstStyle/>
          <a:p>
            <a:r>
              <a:rPr lang="en-US" sz="5400"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1557081" y="2044458"/>
            <a:ext cx="7886700" cy="4351338"/>
          </a:xfrm>
        </p:spPr>
        <p:txBody>
          <a:bodyPr>
            <a:normAutofit/>
          </a:bodyPr>
          <a:lstStyle/>
          <a:p>
            <a:pPr marL="0" indent="0">
              <a:buNone/>
            </a:pPr>
            <a:r>
              <a:rPr lang="en-US" sz="4000" dirty="0">
                <a:latin typeface="Avenir Book" panose="02000503020000020003" pitchFamily="2" charset="0"/>
              </a:rPr>
              <a:t>Action Circles</a:t>
            </a:r>
          </a:p>
        </p:txBody>
      </p:sp>
      <p:pic>
        <p:nvPicPr>
          <p:cNvPr id="4" name="Picture 3">
            <a:extLst>
              <a:ext uri="{FF2B5EF4-FFF2-40B4-BE49-F238E27FC236}">
                <a16:creationId xmlns:a16="http://schemas.microsoft.com/office/drawing/2014/main" id="{5FDB129B-FD4E-8B42-93E5-F8D14C042AE7}"/>
              </a:ext>
            </a:extLst>
          </p:cNvPr>
          <p:cNvPicPr>
            <a:picLocks noChangeAspect="1"/>
          </p:cNvPicPr>
          <p:nvPr/>
        </p:nvPicPr>
        <p:blipFill>
          <a:blip r:embed="rId2"/>
          <a:stretch>
            <a:fillRect/>
          </a:stretch>
        </p:blipFill>
        <p:spPr>
          <a:xfrm rot="1088301">
            <a:off x="8192867" y="1043139"/>
            <a:ext cx="1805992" cy="2139415"/>
          </a:xfrm>
          <a:prstGeom prst="rect">
            <a:avLst/>
          </a:prstGeom>
        </p:spPr>
      </p:pic>
    </p:spTree>
    <p:extLst>
      <p:ext uri="{BB962C8B-B14F-4D97-AF65-F5344CB8AC3E}">
        <p14:creationId xmlns:p14="http://schemas.microsoft.com/office/powerpoint/2010/main" val="3623313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C58B-5A76-814F-B8D4-AD7943CFF3B7}"/>
              </a:ext>
            </a:extLst>
          </p:cNvPr>
          <p:cNvSpPr>
            <a:spLocks noGrp="1"/>
          </p:cNvSpPr>
          <p:nvPr>
            <p:ph type="title"/>
          </p:nvPr>
        </p:nvSpPr>
        <p:spPr>
          <a:xfrm>
            <a:off x="1524001" y="-35870"/>
            <a:ext cx="2666999" cy="380936"/>
          </a:xfrm>
        </p:spPr>
        <p:txBody>
          <a:bodyPr/>
          <a:lstStyle/>
          <a:p>
            <a:r>
              <a:rPr lang="en-US" sz="2000" b="1" dirty="0"/>
              <a:t>The Capacity Equation</a:t>
            </a:r>
          </a:p>
        </p:txBody>
      </p:sp>
      <p:pic>
        <p:nvPicPr>
          <p:cNvPr id="6" name="Picture 5">
            <a:extLst>
              <a:ext uri="{FF2B5EF4-FFF2-40B4-BE49-F238E27FC236}">
                <a16:creationId xmlns:a16="http://schemas.microsoft.com/office/drawing/2014/main" id="{EB155FBC-8F44-42E2-8210-C85F11D47B39}"/>
              </a:ext>
            </a:extLst>
          </p:cNvPr>
          <p:cNvPicPr>
            <a:picLocks noChangeAspect="1"/>
          </p:cNvPicPr>
          <p:nvPr/>
        </p:nvPicPr>
        <p:blipFill>
          <a:blip r:embed="rId2"/>
          <a:stretch>
            <a:fillRect/>
          </a:stretch>
        </p:blipFill>
        <p:spPr>
          <a:xfrm>
            <a:off x="2286000" y="2312894"/>
            <a:ext cx="6934200" cy="4545106"/>
          </a:xfrm>
          <a:prstGeom prst="rect">
            <a:avLst/>
          </a:prstGeom>
        </p:spPr>
      </p:pic>
      <p:pic>
        <p:nvPicPr>
          <p:cNvPr id="5" name="Picture 4">
            <a:extLst>
              <a:ext uri="{FF2B5EF4-FFF2-40B4-BE49-F238E27FC236}">
                <a16:creationId xmlns:a16="http://schemas.microsoft.com/office/drawing/2014/main" id="{5FEAE469-7C30-8C4C-BBA7-22DEB61C31FB}"/>
              </a:ext>
            </a:extLst>
          </p:cNvPr>
          <p:cNvPicPr>
            <a:picLocks noChangeAspect="1"/>
          </p:cNvPicPr>
          <p:nvPr/>
        </p:nvPicPr>
        <p:blipFill>
          <a:blip r:embed="rId3"/>
          <a:stretch>
            <a:fillRect/>
          </a:stretch>
        </p:blipFill>
        <p:spPr>
          <a:xfrm>
            <a:off x="1676400" y="299030"/>
            <a:ext cx="3810000" cy="2003707"/>
          </a:xfrm>
          <a:prstGeom prst="rect">
            <a:avLst/>
          </a:prstGeom>
          <a:ln w="38100">
            <a:solidFill>
              <a:srgbClr val="BF2AC4"/>
            </a:solidFill>
          </a:ln>
        </p:spPr>
      </p:pic>
      <p:sp>
        <p:nvSpPr>
          <p:cNvPr id="3" name="TextBox 2">
            <a:extLst>
              <a:ext uri="{FF2B5EF4-FFF2-40B4-BE49-F238E27FC236}">
                <a16:creationId xmlns:a16="http://schemas.microsoft.com/office/drawing/2014/main" id="{51C12DFB-1A6F-7B49-BAEA-59258EBCEEA4}"/>
              </a:ext>
            </a:extLst>
          </p:cNvPr>
          <p:cNvSpPr txBox="1"/>
          <p:nvPr/>
        </p:nvSpPr>
        <p:spPr>
          <a:xfrm>
            <a:off x="5610520" y="317719"/>
            <a:ext cx="3990680" cy="1546577"/>
          </a:xfrm>
          <a:prstGeom prst="rect">
            <a:avLst/>
          </a:prstGeom>
          <a:noFill/>
          <a:ln w="38100">
            <a:solidFill>
              <a:schemeClr val="tx1">
                <a:lumMod val="95000"/>
                <a:lumOff val="5000"/>
              </a:schemeClr>
            </a:solidFill>
          </a:ln>
        </p:spPr>
        <p:txBody>
          <a:bodyPr wrap="square" rtlCol="0">
            <a:spAutoFit/>
          </a:bodyPr>
          <a:lstStyle/>
          <a:p>
            <a:r>
              <a:rPr lang="en-US" sz="2800" dirty="0"/>
              <a:t>Let’s deconstruct the </a:t>
            </a:r>
            <a:r>
              <a:rPr lang="en-US" sz="2800" i="1" dirty="0"/>
              <a:t>I Am </a:t>
            </a:r>
            <a:r>
              <a:rPr lang="en-US" sz="2800" dirty="0"/>
              <a:t>experience using the System Equity Tools. </a:t>
            </a:r>
            <a:r>
              <a:rPr lang="en-US" sz="1050" dirty="0">
                <a:solidFill>
                  <a:srgbClr val="0070C0"/>
                </a:solidFill>
              </a:rPr>
              <a:t>(5 minutes)</a:t>
            </a:r>
          </a:p>
          <a:p>
            <a:endParaRPr lang="en-US" sz="1050" dirty="0">
              <a:solidFill>
                <a:srgbClr val="0070C0"/>
              </a:solidFill>
            </a:endParaRPr>
          </a:p>
        </p:txBody>
      </p:sp>
    </p:spTree>
    <p:extLst>
      <p:ext uri="{BB962C8B-B14F-4D97-AF65-F5344CB8AC3E}">
        <p14:creationId xmlns:p14="http://schemas.microsoft.com/office/powerpoint/2010/main" val="37292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28DEB-AD25-483E-A92A-744F56FD436F}"/>
              </a:ext>
            </a:extLst>
          </p:cNvPr>
          <p:cNvPicPr>
            <a:picLocks noChangeAspect="1"/>
          </p:cNvPicPr>
          <p:nvPr/>
        </p:nvPicPr>
        <p:blipFill>
          <a:blip r:embed="rId2"/>
          <a:stretch>
            <a:fillRect/>
          </a:stretch>
        </p:blipFill>
        <p:spPr>
          <a:xfrm>
            <a:off x="1524000" y="432227"/>
            <a:ext cx="9144000" cy="5993546"/>
          </a:xfrm>
          <a:prstGeom prst="rect">
            <a:avLst/>
          </a:prstGeom>
        </p:spPr>
      </p:pic>
    </p:spTree>
    <p:extLst>
      <p:ext uri="{BB962C8B-B14F-4D97-AF65-F5344CB8AC3E}">
        <p14:creationId xmlns:p14="http://schemas.microsoft.com/office/powerpoint/2010/main" val="1020069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8A8A-1158-7747-8BA6-4E0B86CD70F3}"/>
              </a:ext>
            </a:extLst>
          </p:cNvPr>
          <p:cNvSpPr>
            <a:spLocks noGrp="1"/>
          </p:cNvSpPr>
          <p:nvPr>
            <p:ph type="title"/>
          </p:nvPr>
        </p:nvSpPr>
        <p:spPr>
          <a:xfrm>
            <a:off x="2152650" y="365126"/>
            <a:ext cx="7886700" cy="1325563"/>
          </a:xfrm>
        </p:spPr>
        <p:txBody>
          <a:bodyPr/>
          <a:lstStyle/>
          <a:p>
            <a:r>
              <a:rPr lang="en-US" dirty="0">
                <a:latin typeface="Avenir Book" panose="02000503020000020003" pitchFamily="2" charset="0"/>
              </a:rPr>
              <a:t>Who’s in the Room? </a:t>
            </a:r>
          </a:p>
        </p:txBody>
      </p:sp>
      <p:sp>
        <p:nvSpPr>
          <p:cNvPr id="3" name="Content Placeholder 2">
            <a:extLst>
              <a:ext uri="{FF2B5EF4-FFF2-40B4-BE49-F238E27FC236}">
                <a16:creationId xmlns:a16="http://schemas.microsoft.com/office/drawing/2014/main" id="{209EBE78-4299-FB41-8E7B-97862D67D727}"/>
              </a:ext>
            </a:extLst>
          </p:cNvPr>
          <p:cNvSpPr>
            <a:spLocks noGrp="1"/>
          </p:cNvSpPr>
          <p:nvPr>
            <p:ph idx="1"/>
          </p:nvPr>
        </p:nvSpPr>
        <p:spPr>
          <a:xfrm>
            <a:off x="1652587" y="3400426"/>
            <a:ext cx="8991600" cy="841375"/>
          </a:xfrm>
        </p:spPr>
        <p:txBody>
          <a:bodyPr>
            <a:normAutofit lnSpcReduction="10000"/>
          </a:bodyPr>
          <a:lstStyle/>
          <a:p>
            <a:pPr marL="0" indent="0" algn="ctr">
              <a:buNone/>
            </a:pPr>
            <a:r>
              <a:rPr lang="en-US" sz="3000" dirty="0">
                <a:latin typeface="Avenir Book" panose="02000503020000020003" pitchFamily="2" charset="0"/>
                <a:ea typeface="Palatino" pitchFamily="2" charset="77"/>
                <a:cs typeface="Lucida Grande" panose="020B0600040502020204" pitchFamily="34" charset="0"/>
              </a:rPr>
              <a:t>Please type your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first and last name</a:t>
            </a:r>
            <a:r>
              <a:rPr lang="en-US" sz="3000" dirty="0">
                <a:latin typeface="Avenir Book" panose="02000503020000020003" pitchFamily="2" charset="0"/>
                <a:ea typeface="Palatino" pitchFamily="2" charset="77"/>
                <a:cs typeface="Lucida Grande" panose="020B0600040502020204" pitchFamily="34" charset="0"/>
              </a:rPr>
              <a:t>,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role/title </a:t>
            </a:r>
            <a:r>
              <a:rPr lang="en-US" sz="3000" dirty="0">
                <a:latin typeface="Avenir Book" panose="02000503020000020003" pitchFamily="2" charset="0"/>
                <a:ea typeface="Palatino" pitchFamily="2" charset="77"/>
                <a:cs typeface="Lucida Grande" panose="020B0600040502020204" pitchFamily="34" charset="0"/>
              </a:rPr>
              <a:t>and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school</a:t>
            </a:r>
            <a:r>
              <a:rPr lang="en-US" sz="3000" dirty="0">
                <a:latin typeface="Avenir Book" panose="02000503020000020003" pitchFamily="2" charset="0"/>
                <a:ea typeface="Palatino" pitchFamily="2" charset="77"/>
                <a:cs typeface="Lucida Grande" panose="020B0600040502020204" pitchFamily="34" charset="0"/>
              </a:rPr>
              <a:t> in the chat.</a:t>
            </a:r>
          </a:p>
          <a:p>
            <a:pPr marL="0" indent="0">
              <a:buNone/>
            </a:pPr>
            <a:endParaRPr lang="en-US" sz="3200" dirty="0"/>
          </a:p>
        </p:txBody>
      </p:sp>
      <p:pic>
        <p:nvPicPr>
          <p:cNvPr id="4" name="Picture 3">
            <a:extLst>
              <a:ext uri="{FF2B5EF4-FFF2-40B4-BE49-F238E27FC236}">
                <a16:creationId xmlns:a16="http://schemas.microsoft.com/office/drawing/2014/main" id="{7C0952F5-FC2B-A94C-899E-0DCFB35C4695}"/>
              </a:ext>
            </a:extLst>
          </p:cNvPr>
          <p:cNvPicPr>
            <a:picLocks noChangeAspect="1"/>
          </p:cNvPicPr>
          <p:nvPr/>
        </p:nvPicPr>
        <p:blipFill>
          <a:blip r:embed="rId2"/>
          <a:stretch>
            <a:fillRect/>
          </a:stretch>
        </p:blipFill>
        <p:spPr>
          <a:xfrm rot="845507">
            <a:off x="7835384" y="1027907"/>
            <a:ext cx="3857728" cy="1325563"/>
          </a:xfrm>
          <a:prstGeom prst="rect">
            <a:avLst/>
          </a:prstGeom>
          <a:ln w="28575">
            <a:solidFill>
              <a:srgbClr val="0070C0"/>
            </a:solidFill>
          </a:ln>
        </p:spPr>
      </p:pic>
    </p:spTree>
    <p:extLst>
      <p:ext uri="{BB962C8B-B14F-4D97-AF65-F5344CB8AC3E}">
        <p14:creationId xmlns:p14="http://schemas.microsoft.com/office/powerpoint/2010/main" val="289412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0383-E09A-2E40-8841-45831865B98E}"/>
              </a:ext>
            </a:extLst>
          </p:cNvPr>
          <p:cNvSpPr>
            <a:spLocks noGrp="1"/>
          </p:cNvSpPr>
          <p:nvPr>
            <p:ph type="title"/>
          </p:nvPr>
        </p:nvSpPr>
        <p:spPr>
          <a:xfrm>
            <a:off x="2415534" y="419832"/>
            <a:ext cx="3727035" cy="1325563"/>
          </a:xfrm>
        </p:spPr>
        <p:txBody>
          <a:bodyPr/>
          <a:lstStyle/>
          <a:p>
            <a:pPr algn="ctr"/>
            <a:r>
              <a:rPr lang="en-US" dirty="0">
                <a:latin typeface="Avenir Book" panose="02000503020000020003" pitchFamily="2" charset="0"/>
                <a:ea typeface="Palatino" pitchFamily="2" charset="77"/>
              </a:rPr>
              <a:t>Today’s Flow</a:t>
            </a:r>
          </a:p>
        </p:txBody>
      </p:sp>
      <p:sp>
        <p:nvSpPr>
          <p:cNvPr id="5" name="TextBox 4">
            <a:extLst>
              <a:ext uri="{FF2B5EF4-FFF2-40B4-BE49-F238E27FC236}">
                <a16:creationId xmlns:a16="http://schemas.microsoft.com/office/drawing/2014/main" id="{2A7A6DA4-E2A3-3240-A2F8-D663AAFC4B4E}"/>
              </a:ext>
            </a:extLst>
          </p:cNvPr>
          <p:cNvSpPr txBox="1"/>
          <p:nvPr/>
        </p:nvSpPr>
        <p:spPr>
          <a:xfrm>
            <a:off x="2133601" y="1561744"/>
            <a:ext cx="1558347" cy="2400657"/>
          </a:xfrm>
          <a:prstGeom prst="rect">
            <a:avLst/>
          </a:prstGeom>
          <a:noFill/>
          <a:ln>
            <a:solidFill>
              <a:schemeClr val="tx1"/>
            </a:solidFill>
          </a:ln>
        </p:spPr>
        <p:txBody>
          <a:bodyPr wrap="square" rtlCol="0" anchor="ctr">
            <a:spAutoFit/>
          </a:bodyPr>
          <a:lstStyle/>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Introductions</a:t>
            </a:r>
          </a:p>
          <a:p>
            <a:pPr algn="ctr"/>
            <a:r>
              <a:rPr lang="en-US" b="1" dirty="0">
                <a:latin typeface="Avenir Book" panose="02000503020000020003" pitchFamily="2" charset="0"/>
                <a:ea typeface="Palatino" pitchFamily="2" charset="77"/>
              </a:rPr>
              <a:t>&amp;</a:t>
            </a:r>
          </a:p>
          <a:p>
            <a:pPr algn="ctr"/>
            <a:r>
              <a:rPr lang="en-US" b="1" dirty="0">
                <a:latin typeface="Avenir Book" panose="02000503020000020003" pitchFamily="2" charset="0"/>
                <a:ea typeface="Palatino" pitchFamily="2" charset="77"/>
              </a:rPr>
              <a:t>Overview</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81667B04-3A82-0E42-9843-414730E43CAC}"/>
              </a:ext>
            </a:extLst>
          </p:cNvPr>
          <p:cNvSpPr txBox="1"/>
          <p:nvPr/>
        </p:nvSpPr>
        <p:spPr>
          <a:xfrm>
            <a:off x="3959880" y="1532998"/>
            <a:ext cx="1678920" cy="2369880"/>
          </a:xfrm>
          <a:prstGeom prst="rect">
            <a:avLst/>
          </a:prstGeom>
          <a:noFill/>
          <a:ln>
            <a:solidFill>
              <a:schemeClr val="tx1"/>
            </a:solidFill>
          </a:ln>
        </p:spPr>
        <p:txBody>
          <a:bodyPr wrap="square" rtlCol="0">
            <a:spAutoFit/>
          </a:bodyPr>
          <a:lstStyle/>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Signs of Our Times</a:t>
            </a:r>
          </a:p>
          <a:p>
            <a:endParaRPr lang="en-US" sz="1400" b="1" i="1" dirty="0">
              <a:latin typeface="Avenir Book" panose="02000503020000020003" pitchFamily="2" charset="0"/>
              <a:ea typeface="Palatino" pitchFamily="2" charset="77"/>
            </a:endParaRPr>
          </a:p>
          <a:p>
            <a:pPr algn="ctr"/>
            <a:r>
              <a:rPr lang="en-US" sz="1400" b="1" i="1" dirty="0">
                <a:solidFill>
                  <a:srgbClr val="0070C0"/>
                </a:solidFill>
                <a:latin typeface="Avenir Book" panose="02000503020000020003" pitchFamily="2" charset="0"/>
                <a:ea typeface="Palatino" pitchFamily="2" charset="77"/>
              </a:rPr>
              <a:t>The Tree Map</a:t>
            </a:r>
          </a:p>
          <a:p>
            <a:pPr algn="ctr"/>
            <a:endParaRPr lang="en-US" sz="1400" b="1" i="1" dirty="0">
              <a:latin typeface="Avenir Book" panose="02000503020000020003" pitchFamily="2" charset="0"/>
              <a:ea typeface="Palatino" pitchFamily="2" charset="77"/>
            </a:endParaRPr>
          </a:p>
          <a:p>
            <a:pPr algn="ctr"/>
            <a:endParaRPr lang="en-US" sz="1400" b="1" i="1" dirty="0">
              <a:latin typeface="Avenir Book" panose="02000503020000020003" pitchFamily="2" charset="0"/>
              <a:ea typeface="Palatino" pitchFamily="2" charset="77"/>
            </a:endParaRPr>
          </a:p>
          <a:p>
            <a:pPr algn="ctr"/>
            <a:endParaRPr lang="en-US" sz="1400" b="1" i="1" dirty="0">
              <a:latin typeface="Avenir Book" panose="02000503020000020003" pitchFamily="2" charset="0"/>
              <a:ea typeface="Palatino" pitchFamily="2" charset="77"/>
            </a:endParaRPr>
          </a:p>
          <a:p>
            <a:pPr algn="ctr"/>
            <a:endParaRPr lang="en-US" sz="800" b="1" i="1" dirty="0">
              <a:latin typeface="Avenir Book" panose="02000503020000020003" pitchFamily="2" charset="0"/>
              <a:ea typeface="Palatino" pitchFamily="2" charset="77"/>
            </a:endParaRPr>
          </a:p>
          <a:p>
            <a:pPr algn="ctr"/>
            <a:endParaRPr lang="en-US" sz="800" b="1" i="1" dirty="0">
              <a:latin typeface="Avenir Book" panose="02000503020000020003" pitchFamily="2" charset="0"/>
              <a:ea typeface="Palatino" pitchFamily="2" charset="77"/>
            </a:endParaRPr>
          </a:p>
          <a:p>
            <a:pPr algn="ctr"/>
            <a:endParaRPr lang="en-US" sz="800" b="1" i="1" dirty="0">
              <a:latin typeface="Avenir Book" panose="02000503020000020003" pitchFamily="2" charset="0"/>
              <a:ea typeface="Palatino" pitchFamily="2" charset="77"/>
            </a:endParaRPr>
          </a:p>
        </p:txBody>
      </p:sp>
      <p:sp>
        <p:nvSpPr>
          <p:cNvPr id="7" name="TextBox 6">
            <a:extLst>
              <a:ext uri="{FF2B5EF4-FFF2-40B4-BE49-F238E27FC236}">
                <a16:creationId xmlns:a16="http://schemas.microsoft.com/office/drawing/2014/main" id="{06D58000-67DD-0B4E-9BC8-F4A1752BE329}"/>
              </a:ext>
            </a:extLst>
          </p:cNvPr>
          <p:cNvSpPr txBox="1"/>
          <p:nvPr/>
        </p:nvSpPr>
        <p:spPr>
          <a:xfrm>
            <a:off x="5864882" y="1532454"/>
            <a:ext cx="1678918" cy="2277547"/>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Affinity Circles</a:t>
            </a:r>
          </a:p>
          <a:p>
            <a:pPr algn="ctr"/>
            <a:endParaRPr lang="en-US" b="1" dirty="0">
              <a:latin typeface="Avenir Book" panose="02000503020000020003" pitchFamily="2" charset="0"/>
              <a:ea typeface="Palatino" pitchFamily="2" charset="77"/>
            </a:endParaRPr>
          </a:p>
          <a:p>
            <a:pPr algn="ctr"/>
            <a:endParaRPr lang="en-US" b="1" dirty="0">
              <a:latin typeface="Palatino" pitchFamily="2" charset="77"/>
              <a:ea typeface="Palatino" pitchFamily="2" charset="77"/>
            </a:endParaRPr>
          </a:p>
          <a:p>
            <a:pPr algn="ctr"/>
            <a:r>
              <a:rPr lang="en-US" sz="1400" b="1" i="1" dirty="0">
                <a:solidFill>
                  <a:srgbClr val="0070C0"/>
                </a:solidFill>
                <a:latin typeface="Avenir Book" panose="02000503020000020003" pitchFamily="2" charset="0"/>
                <a:ea typeface="Palatino" pitchFamily="2" charset="77"/>
              </a:rPr>
              <a:t>4 Articles </a:t>
            </a:r>
          </a:p>
          <a:p>
            <a:pPr algn="ctr"/>
            <a:r>
              <a:rPr lang="en-US" sz="1400" b="1" i="1" dirty="0">
                <a:solidFill>
                  <a:srgbClr val="0070C0"/>
                </a:solidFill>
                <a:latin typeface="Avenir Book" panose="02000503020000020003" pitchFamily="2" charset="0"/>
                <a:ea typeface="Palatino" pitchFamily="2" charset="77"/>
              </a:rPr>
              <a:t>3 Considerations</a:t>
            </a:r>
            <a:endParaRPr lang="en-US" sz="1400" b="1" dirty="0">
              <a:latin typeface="Palatino" pitchFamily="2" charset="77"/>
              <a:ea typeface="Palatino" pitchFamily="2" charset="77"/>
            </a:endParaRPr>
          </a:p>
          <a:p>
            <a:pPr algn="ctr"/>
            <a:endParaRPr lang="en-US" sz="10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p:txBody>
      </p:sp>
      <p:sp>
        <p:nvSpPr>
          <p:cNvPr id="9" name="TextBox 8">
            <a:extLst>
              <a:ext uri="{FF2B5EF4-FFF2-40B4-BE49-F238E27FC236}">
                <a16:creationId xmlns:a16="http://schemas.microsoft.com/office/drawing/2014/main" id="{D0F19DF2-07D4-FF4C-BBA7-76443E4C1D0C}"/>
              </a:ext>
            </a:extLst>
          </p:cNvPr>
          <p:cNvSpPr txBox="1"/>
          <p:nvPr/>
        </p:nvSpPr>
        <p:spPr>
          <a:xfrm>
            <a:off x="7848601" y="1529776"/>
            <a:ext cx="1678917" cy="2369880"/>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Application </a:t>
            </a:r>
          </a:p>
          <a:p>
            <a:pPr algn="ctr"/>
            <a:endParaRPr lang="en-US" sz="1400" b="1" dirty="0">
              <a:solidFill>
                <a:srgbClr val="0070C0"/>
              </a:solidFill>
              <a:latin typeface="Avenir Book" panose="02000503020000020003" pitchFamily="2" charset="0"/>
              <a:ea typeface="Palatino" pitchFamily="2" charset="77"/>
            </a:endParaRPr>
          </a:p>
          <a:p>
            <a:pPr algn="ctr"/>
            <a:endParaRPr lang="en-US" sz="1400" b="1" dirty="0">
              <a:solidFill>
                <a:srgbClr val="0070C0"/>
              </a:solidFill>
              <a:latin typeface="Avenir Book" panose="02000503020000020003" pitchFamily="2" charset="0"/>
              <a:ea typeface="Palatino" pitchFamily="2" charset="77"/>
            </a:endParaRPr>
          </a:p>
          <a:p>
            <a:pPr algn="ctr"/>
            <a:r>
              <a:rPr lang="en-US" sz="1400" b="1" dirty="0">
                <a:solidFill>
                  <a:srgbClr val="0070C0"/>
                </a:solidFill>
                <a:latin typeface="Avenir Book" panose="02000503020000020003" pitchFamily="2" charset="0"/>
                <a:ea typeface="Palatino" pitchFamily="2" charset="77"/>
              </a:rPr>
              <a:t>Artifact Sharing</a:t>
            </a:r>
          </a:p>
          <a:p>
            <a:pPr algn="ctr"/>
            <a:endParaRPr lang="en-US" b="1" dirty="0">
              <a:latin typeface="Avenir Book" panose="02000503020000020003" pitchFamily="2" charset="0"/>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p:txBody>
      </p:sp>
      <p:sp>
        <p:nvSpPr>
          <p:cNvPr id="10" name="TextBox 9">
            <a:extLst>
              <a:ext uri="{FF2B5EF4-FFF2-40B4-BE49-F238E27FC236}">
                <a16:creationId xmlns:a16="http://schemas.microsoft.com/office/drawing/2014/main" id="{5AC34375-6C6B-6842-A6BC-457F753057D6}"/>
              </a:ext>
            </a:extLst>
          </p:cNvPr>
          <p:cNvSpPr txBox="1"/>
          <p:nvPr/>
        </p:nvSpPr>
        <p:spPr>
          <a:xfrm>
            <a:off x="2148924" y="4215133"/>
            <a:ext cx="1656772" cy="2246769"/>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Issue Circles</a:t>
            </a:r>
          </a:p>
          <a:p>
            <a:pPr algn="ctr"/>
            <a:r>
              <a:rPr lang="en-US" sz="1400" b="1" dirty="0">
                <a:solidFill>
                  <a:srgbClr val="0070C0"/>
                </a:solidFill>
                <a:latin typeface="Avenir Book" panose="02000503020000020003" pitchFamily="2" charset="0"/>
                <a:ea typeface="Palatino" pitchFamily="2" charset="77"/>
              </a:rPr>
              <a:t>Artifact Sharing</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11" name="Right Arrow 10">
            <a:extLst>
              <a:ext uri="{FF2B5EF4-FFF2-40B4-BE49-F238E27FC236}">
                <a16:creationId xmlns:a16="http://schemas.microsoft.com/office/drawing/2014/main" id="{335FB6BE-E2C7-8B49-9CD6-B26E6A600BCF}"/>
              </a:ext>
            </a:extLst>
          </p:cNvPr>
          <p:cNvSpPr/>
          <p:nvPr/>
        </p:nvSpPr>
        <p:spPr>
          <a:xfrm>
            <a:off x="3718478" y="2661852"/>
            <a:ext cx="243923"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2920259F-5D35-1E43-99B7-8F0239821DB7}"/>
              </a:ext>
            </a:extLst>
          </p:cNvPr>
          <p:cNvSpPr/>
          <p:nvPr/>
        </p:nvSpPr>
        <p:spPr>
          <a:xfrm>
            <a:off x="5638801" y="2661852"/>
            <a:ext cx="283923"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70514CE8-3072-BA4D-AFE3-D6D5F94965BD}"/>
              </a:ext>
            </a:extLst>
          </p:cNvPr>
          <p:cNvSpPr/>
          <p:nvPr/>
        </p:nvSpPr>
        <p:spPr>
          <a:xfrm>
            <a:off x="7583146" y="2590801"/>
            <a:ext cx="265454"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72106E9E-5CC5-FA43-8A03-EF3292DBA50E}"/>
              </a:ext>
            </a:extLst>
          </p:cNvPr>
          <p:cNvSpPr/>
          <p:nvPr/>
        </p:nvSpPr>
        <p:spPr>
          <a:xfrm>
            <a:off x="1900697" y="5073247"/>
            <a:ext cx="241023" cy="157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8B437041-428D-634B-B8D8-0EA791E32458}"/>
              </a:ext>
            </a:extLst>
          </p:cNvPr>
          <p:cNvSpPr/>
          <p:nvPr/>
        </p:nvSpPr>
        <p:spPr>
          <a:xfrm>
            <a:off x="3810000" y="5073247"/>
            <a:ext cx="243924" cy="157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BF50700-C38B-5144-93E4-CC8F212D4F46}"/>
              </a:ext>
            </a:extLst>
          </p:cNvPr>
          <p:cNvSpPr txBox="1"/>
          <p:nvPr/>
        </p:nvSpPr>
        <p:spPr>
          <a:xfrm>
            <a:off x="4053925" y="4215132"/>
            <a:ext cx="1625671" cy="2246769"/>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Action Circles</a:t>
            </a:r>
          </a:p>
          <a:p>
            <a:pPr algn="ctr"/>
            <a:r>
              <a:rPr lang="en-US" sz="1400" b="1" dirty="0">
                <a:solidFill>
                  <a:srgbClr val="0070C0"/>
                </a:solidFill>
                <a:latin typeface="Avenir Book" panose="02000503020000020003" pitchFamily="2" charset="0"/>
                <a:ea typeface="Palatino" pitchFamily="2" charset="77"/>
              </a:rPr>
              <a:t>Artifact Sharing</a:t>
            </a:r>
          </a:p>
          <a:p>
            <a:pPr algn="ctr"/>
            <a:endParaRPr lang="en-US" b="1" dirty="0">
              <a:latin typeface="Avenir Book" panose="02000503020000020003" pitchFamily="2" charset="0"/>
              <a:ea typeface="Palatino" pitchFamily="2" charset="77"/>
            </a:endParaRPr>
          </a:p>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 </a:t>
            </a:r>
          </a:p>
          <a:p>
            <a:pPr algn="ctr"/>
            <a:endParaRPr lang="en-US" b="1" dirty="0">
              <a:latin typeface="Avenir Book" panose="02000503020000020003" pitchFamily="2" charset="0"/>
              <a:ea typeface="Palatino" pitchFamily="2" charset="77"/>
            </a:endParaRPr>
          </a:p>
        </p:txBody>
      </p:sp>
      <p:sp>
        <p:nvSpPr>
          <p:cNvPr id="21" name="Rectangle 20">
            <a:extLst>
              <a:ext uri="{FF2B5EF4-FFF2-40B4-BE49-F238E27FC236}">
                <a16:creationId xmlns:a16="http://schemas.microsoft.com/office/drawing/2014/main" id="{8A61D12C-5B7B-1347-AFD2-7545E7EF7DCF}"/>
              </a:ext>
            </a:extLst>
          </p:cNvPr>
          <p:cNvSpPr/>
          <p:nvPr/>
        </p:nvSpPr>
        <p:spPr>
          <a:xfrm>
            <a:off x="2152651" y="1361597"/>
            <a:ext cx="7884215" cy="114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4C4E1F07-DA54-7446-A34A-226906D8FC5A}"/>
              </a:ext>
            </a:extLst>
          </p:cNvPr>
          <p:cNvSpPr/>
          <p:nvPr/>
        </p:nvSpPr>
        <p:spPr>
          <a:xfrm>
            <a:off x="9576354" y="2585652"/>
            <a:ext cx="482047"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261AE0-5702-5943-A7A3-300D1898E7CE}"/>
              </a:ext>
            </a:extLst>
          </p:cNvPr>
          <p:cNvSpPr txBox="1"/>
          <p:nvPr/>
        </p:nvSpPr>
        <p:spPr>
          <a:xfrm>
            <a:off x="6770752" y="4591255"/>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dialogue</a:t>
            </a:r>
          </a:p>
        </p:txBody>
      </p:sp>
      <p:sp>
        <p:nvSpPr>
          <p:cNvPr id="22" name="TextBox 21">
            <a:extLst>
              <a:ext uri="{FF2B5EF4-FFF2-40B4-BE49-F238E27FC236}">
                <a16:creationId xmlns:a16="http://schemas.microsoft.com/office/drawing/2014/main" id="{80C8A0E0-F1CB-3C4A-8975-C8E0E53F1842}"/>
              </a:ext>
            </a:extLst>
          </p:cNvPr>
          <p:cNvSpPr txBox="1"/>
          <p:nvPr/>
        </p:nvSpPr>
        <p:spPr>
          <a:xfrm>
            <a:off x="7494995" y="5046127"/>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discussion</a:t>
            </a:r>
          </a:p>
        </p:txBody>
      </p:sp>
      <p:sp>
        <p:nvSpPr>
          <p:cNvPr id="23" name="TextBox 22">
            <a:extLst>
              <a:ext uri="{FF2B5EF4-FFF2-40B4-BE49-F238E27FC236}">
                <a16:creationId xmlns:a16="http://schemas.microsoft.com/office/drawing/2014/main" id="{F5AB28FD-3054-E746-A5CD-E31B2595C4D1}"/>
              </a:ext>
            </a:extLst>
          </p:cNvPr>
          <p:cNvSpPr txBox="1"/>
          <p:nvPr/>
        </p:nvSpPr>
        <p:spPr>
          <a:xfrm>
            <a:off x="8143987" y="5496403"/>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discourse</a:t>
            </a:r>
          </a:p>
        </p:txBody>
      </p:sp>
      <p:sp>
        <p:nvSpPr>
          <p:cNvPr id="8" name="Oval 7">
            <a:extLst>
              <a:ext uri="{FF2B5EF4-FFF2-40B4-BE49-F238E27FC236}">
                <a16:creationId xmlns:a16="http://schemas.microsoft.com/office/drawing/2014/main" id="{B45EA204-779B-B24A-A9B3-CF4DE08C660A}"/>
              </a:ext>
            </a:extLst>
          </p:cNvPr>
          <p:cNvSpPr/>
          <p:nvPr/>
        </p:nvSpPr>
        <p:spPr>
          <a:xfrm>
            <a:off x="6034616" y="3970218"/>
            <a:ext cx="1339450" cy="5838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Deconstruction</a:t>
            </a:r>
            <a:r>
              <a:rPr lang="en-US" sz="900" dirty="0"/>
              <a:t> </a:t>
            </a:r>
          </a:p>
        </p:txBody>
      </p:sp>
      <p:sp>
        <p:nvSpPr>
          <p:cNvPr id="24" name="Oval 23">
            <a:extLst>
              <a:ext uri="{FF2B5EF4-FFF2-40B4-BE49-F238E27FC236}">
                <a16:creationId xmlns:a16="http://schemas.microsoft.com/office/drawing/2014/main" id="{48E86554-D194-3D40-8E50-ACB65E592699}"/>
              </a:ext>
            </a:extLst>
          </p:cNvPr>
          <p:cNvSpPr/>
          <p:nvPr/>
        </p:nvSpPr>
        <p:spPr>
          <a:xfrm>
            <a:off x="8847034" y="5921505"/>
            <a:ext cx="1339450" cy="559543"/>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Edification</a:t>
            </a:r>
            <a:r>
              <a:rPr lang="en-US" sz="900" dirty="0"/>
              <a:t> </a:t>
            </a:r>
          </a:p>
        </p:txBody>
      </p:sp>
    </p:spTree>
    <p:extLst>
      <p:ext uri="{BB962C8B-B14F-4D97-AF65-F5344CB8AC3E}">
        <p14:creationId xmlns:p14="http://schemas.microsoft.com/office/powerpoint/2010/main" val="49492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55E1-425E-E74E-9119-FD578750D9AD}"/>
              </a:ext>
            </a:extLst>
          </p:cNvPr>
          <p:cNvSpPr>
            <a:spLocks noGrp="1"/>
          </p:cNvSpPr>
          <p:nvPr>
            <p:ph type="title"/>
          </p:nvPr>
        </p:nvSpPr>
        <p:spPr>
          <a:xfrm>
            <a:off x="443752" y="365125"/>
            <a:ext cx="10515600" cy="674781"/>
          </a:xfrm>
        </p:spPr>
        <p:txBody>
          <a:bodyPr>
            <a:normAutofit fontScale="90000"/>
          </a:bodyPr>
          <a:lstStyle/>
          <a:p>
            <a:r>
              <a:rPr lang="en-US" dirty="0"/>
              <a:t>3 C’s of Change</a:t>
            </a:r>
          </a:p>
        </p:txBody>
      </p:sp>
      <p:pic>
        <p:nvPicPr>
          <p:cNvPr id="7" name="Picture 6" descr="Diagram&#10;&#10;Description automatically generated">
            <a:extLst>
              <a:ext uri="{FF2B5EF4-FFF2-40B4-BE49-F238E27FC236}">
                <a16:creationId xmlns:a16="http://schemas.microsoft.com/office/drawing/2014/main" id="{F7424D3D-8781-CA43-A5A1-F01CCA31708D}"/>
              </a:ext>
            </a:extLst>
          </p:cNvPr>
          <p:cNvPicPr>
            <a:picLocks noChangeAspect="1"/>
          </p:cNvPicPr>
          <p:nvPr/>
        </p:nvPicPr>
        <p:blipFill>
          <a:blip r:embed="rId2"/>
          <a:stretch>
            <a:fillRect/>
          </a:stretch>
        </p:blipFill>
        <p:spPr>
          <a:xfrm>
            <a:off x="2485577" y="1039906"/>
            <a:ext cx="8473775" cy="5730064"/>
          </a:xfrm>
          <a:prstGeom prst="rect">
            <a:avLst/>
          </a:prstGeom>
        </p:spPr>
      </p:pic>
    </p:spTree>
    <p:extLst>
      <p:ext uri="{BB962C8B-B14F-4D97-AF65-F5344CB8AC3E}">
        <p14:creationId xmlns:p14="http://schemas.microsoft.com/office/powerpoint/2010/main" val="1885804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2767-235A-8548-8C6B-7B35E7787308}"/>
              </a:ext>
            </a:extLst>
          </p:cNvPr>
          <p:cNvSpPr>
            <a:spLocks noGrp="1"/>
          </p:cNvSpPr>
          <p:nvPr>
            <p:ph type="title"/>
          </p:nvPr>
        </p:nvSpPr>
        <p:spPr>
          <a:xfrm>
            <a:off x="268941" y="221690"/>
            <a:ext cx="10515600" cy="1325563"/>
          </a:xfrm>
        </p:spPr>
        <p:txBody>
          <a:bodyPr>
            <a:normAutofit/>
          </a:bodyPr>
          <a:lstStyle/>
          <a:p>
            <a:r>
              <a:rPr lang="en-US" sz="5400" dirty="0"/>
              <a:t>Commitment Challenge</a:t>
            </a:r>
          </a:p>
        </p:txBody>
      </p:sp>
      <p:sp>
        <p:nvSpPr>
          <p:cNvPr id="3" name="Content Placeholder 2">
            <a:extLst>
              <a:ext uri="{FF2B5EF4-FFF2-40B4-BE49-F238E27FC236}">
                <a16:creationId xmlns:a16="http://schemas.microsoft.com/office/drawing/2014/main" id="{70B2C68B-A66B-BE4A-B3E8-D37163A92564}"/>
              </a:ext>
            </a:extLst>
          </p:cNvPr>
          <p:cNvSpPr>
            <a:spLocks noGrp="1"/>
          </p:cNvSpPr>
          <p:nvPr>
            <p:ph idx="1"/>
          </p:nvPr>
        </p:nvSpPr>
        <p:spPr>
          <a:xfrm>
            <a:off x="188259" y="1670320"/>
            <a:ext cx="11815482" cy="4351338"/>
          </a:xfrm>
        </p:spPr>
        <p:txBody>
          <a:bodyPr>
            <a:normAutofit/>
          </a:bodyPr>
          <a:lstStyle/>
          <a:p>
            <a:r>
              <a:rPr lang="en-US" sz="2700" b="1" i="1" dirty="0">
                <a:latin typeface="Avenir Book" panose="02000503020000020003" pitchFamily="2" charset="0"/>
              </a:rPr>
              <a:t>Implement at least one action item from our collective lists.</a:t>
            </a:r>
          </a:p>
          <a:p>
            <a:r>
              <a:rPr lang="en-US" sz="2700" b="1" i="1" dirty="0">
                <a:latin typeface="Avenir Book" panose="02000503020000020003" pitchFamily="2" charset="0"/>
              </a:rPr>
              <a:t>Contact at least one member of this learning community with an affirmation, word of encouragement, listening ear…just because.  </a:t>
            </a:r>
            <a:endParaRPr lang="en-US" sz="2700" i="1" dirty="0">
              <a:latin typeface="Avenir Book" panose="02000503020000020003" pitchFamily="2" charset="0"/>
            </a:endParaRPr>
          </a:p>
        </p:txBody>
      </p:sp>
      <p:pic>
        <p:nvPicPr>
          <p:cNvPr id="4" name="Picture 3">
            <a:extLst>
              <a:ext uri="{FF2B5EF4-FFF2-40B4-BE49-F238E27FC236}">
                <a16:creationId xmlns:a16="http://schemas.microsoft.com/office/drawing/2014/main" id="{E214B996-9CDA-C743-BB91-8812BD60B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4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2767-235A-8548-8C6B-7B35E7787308}"/>
              </a:ext>
            </a:extLst>
          </p:cNvPr>
          <p:cNvSpPr>
            <a:spLocks noGrp="1"/>
          </p:cNvSpPr>
          <p:nvPr>
            <p:ph type="title"/>
          </p:nvPr>
        </p:nvSpPr>
        <p:spPr>
          <a:xfrm>
            <a:off x="268941" y="221690"/>
            <a:ext cx="10515600" cy="1325563"/>
          </a:xfrm>
        </p:spPr>
        <p:txBody>
          <a:bodyPr>
            <a:normAutofit/>
          </a:bodyPr>
          <a:lstStyle/>
          <a:p>
            <a:r>
              <a:rPr lang="en-US" sz="5400" dirty="0"/>
              <a:t>Power of the Collective </a:t>
            </a:r>
          </a:p>
        </p:txBody>
      </p:sp>
      <p:sp>
        <p:nvSpPr>
          <p:cNvPr id="3" name="Content Placeholder 2">
            <a:extLst>
              <a:ext uri="{FF2B5EF4-FFF2-40B4-BE49-F238E27FC236}">
                <a16:creationId xmlns:a16="http://schemas.microsoft.com/office/drawing/2014/main" id="{70B2C68B-A66B-BE4A-B3E8-D37163A92564}"/>
              </a:ext>
            </a:extLst>
          </p:cNvPr>
          <p:cNvSpPr>
            <a:spLocks noGrp="1"/>
          </p:cNvSpPr>
          <p:nvPr>
            <p:ph idx="1"/>
          </p:nvPr>
        </p:nvSpPr>
        <p:spPr>
          <a:xfrm>
            <a:off x="268941" y="2506662"/>
            <a:ext cx="11815482" cy="4351338"/>
          </a:xfrm>
        </p:spPr>
        <p:txBody>
          <a:bodyPr>
            <a:normAutofit/>
          </a:bodyPr>
          <a:lstStyle/>
          <a:p>
            <a:pPr marL="0" indent="0" algn="ctr">
              <a:buNone/>
            </a:pPr>
            <a:r>
              <a:rPr lang="en-US" sz="2700" b="1" i="1" dirty="0">
                <a:latin typeface="Avenir Book" panose="02000503020000020003" pitchFamily="2" charset="0"/>
              </a:rPr>
              <a:t>Ask Me! </a:t>
            </a:r>
            <a:r>
              <a:rPr lang="en-US" sz="2700" i="1" dirty="0">
                <a:latin typeface="Avenir Book" panose="02000503020000020003" pitchFamily="2" charset="0"/>
              </a:rPr>
              <a:t>I completed the Osseo/NUA Instructional Mediator Training 2021.</a:t>
            </a:r>
          </a:p>
        </p:txBody>
      </p:sp>
      <p:pic>
        <p:nvPicPr>
          <p:cNvPr id="4" name="Picture 3">
            <a:extLst>
              <a:ext uri="{FF2B5EF4-FFF2-40B4-BE49-F238E27FC236}">
                <a16:creationId xmlns:a16="http://schemas.microsoft.com/office/drawing/2014/main" id="{E214B996-9CDA-C743-BB91-8812BD60B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0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3429000" y="3497264"/>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2219325" y="2637541"/>
            <a:ext cx="775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a:latin typeface="Avenir Book" panose="02000503020000020003" pitchFamily="2" charset="0"/>
              </a:rPr>
              <a:t>Access the link to the </a:t>
            </a:r>
            <a:r>
              <a:rPr lang="en-US" altLang="en-US" sz="2800">
                <a:solidFill>
                  <a:srgbClr val="0070C0"/>
                </a:solidFill>
                <a:latin typeface="Avenir Book" panose="02000503020000020003" pitchFamily="2" charset="0"/>
              </a:rPr>
              <a:t>Google Form </a:t>
            </a:r>
            <a:r>
              <a:rPr lang="en-US" altLang="en-US" sz="2800">
                <a:latin typeface="Avenir Book" panose="02000503020000020003" pitchFamily="2" charset="0"/>
              </a:rPr>
              <a:t>in the chat.</a:t>
            </a:r>
          </a:p>
        </p:txBody>
      </p:sp>
      <p:sp>
        <p:nvSpPr>
          <p:cNvPr id="5" name="TextBox 4">
            <a:extLst>
              <a:ext uri="{FF2B5EF4-FFF2-40B4-BE49-F238E27FC236}">
                <a16:creationId xmlns:a16="http://schemas.microsoft.com/office/drawing/2014/main" id="{60FF0D78-18AD-0045-98F4-CC7AC157C388}"/>
              </a:ext>
            </a:extLst>
          </p:cNvPr>
          <p:cNvSpPr txBox="1">
            <a:spLocks noChangeArrowheads="1"/>
          </p:cNvSpPr>
          <p:nvPr/>
        </p:nvSpPr>
        <p:spPr bwMode="auto">
          <a:xfrm>
            <a:off x="2203403" y="1206762"/>
            <a:ext cx="7753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a:latin typeface="Avenir Book" panose="02000503020000020003" pitchFamily="2" charset="0"/>
              </a:rPr>
              <a:t>Final Reflection</a:t>
            </a:r>
          </a:p>
        </p:txBody>
      </p:sp>
      <p:pic>
        <p:nvPicPr>
          <p:cNvPr id="6" name="Picture 5">
            <a:extLst>
              <a:ext uri="{FF2B5EF4-FFF2-40B4-BE49-F238E27FC236}">
                <a16:creationId xmlns:a16="http://schemas.microsoft.com/office/drawing/2014/main" id="{1947B83D-02C9-6745-A881-90F722291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3093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Box 5">
            <a:extLst>
              <a:ext uri="{FF2B5EF4-FFF2-40B4-BE49-F238E27FC236}">
                <a16:creationId xmlns:a16="http://schemas.microsoft.com/office/drawing/2014/main" id="{0E4CFFCD-C7DB-204F-9AED-817ABB8B648F}"/>
              </a:ext>
            </a:extLst>
          </p:cNvPr>
          <p:cNvSpPr txBox="1">
            <a:spLocks noChangeArrowheads="1"/>
          </p:cNvSpPr>
          <p:nvPr/>
        </p:nvSpPr>
        <p:spPr bwMode="auto">
          <a:xfrm>
            <a:off x="3352800" y="2578100"/>
            <a:ext cx="7772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yjackson.poc@gmail.com</a:t>
            </a:r>
          </a:p>
        </p:txBody>
      </p:sp>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3429000" y="3497264"/>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2219325" y="2637542"/>
            <a:ext cx="7753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200" dirty="0">
                <a:latin typeface="Avenir Book" panose="02000503020000020003" pitchFamily="2" charset="0"/>
              </a:rPr>
              <a:t>Thank you, Osseo! </a:t>
            </a:r>
          </a:p>
        </p:txBody>
      </p:sp>
      <p:sp>
        <p:nvSpPr>
          <p:cNvPr id="3" name="TextBox 2">
            <a:extLst>
              <a:ext uri="{FF2B5EF4-FFF2-40B4-BE49-F238E27FC236}">
                <a16:creationId xmlns:a16="http://schemas.microsoft.com/office/drawing/2014/main" id="{D65680B6-BFE2-1742-911D-065CE92255BC}"/>
              </a:ext>
            </a:extLst>
          </p:cNvPr>
          <p:cNvSpPr txBox="1"/>
          <p:nvPr/>
        </p:nvSpPr>
        <p:spPr>
          <a:xfrm>
            <a:off x="1695450" y="4114801"/>
            <a:ext cx="8896350" cy="461665"/>
          </a:xfrm>
          <a:prstGeom prst="rect">
            <a:avLst/>
          </a:prstGeom>
          <a:noFill/>
        </p:spPr>
        <p:txBody>
          <a:bodyPr wrap="square" rtlCol="0">
            <a:spAutoFit/>
          </a:bodyPr>
          <a:lstStyle/>
          <a:p>
            <a:pPr algn="ctr"/>
            <a:r>
              <a:rPr lang="en-US" sz="2400" dirty="0"/>
              <a:t>Until we meet again… </a:t>
            </a:r>
          </a:p>
        </p:txBody>
      </p:sp>
      <p:sp>
        <p:nvSpPr>
          <p:cNvPr id="4" name="Heart 3">
            <a:extLst>
              <a:ext uri="{FF2B5EF4-FFF2-40B4-BE49-F238E27FC236}">
                <a16:creationId xmlns:a16="http://schemas.microsoft.com/office/drawing/2014/main" id="{8C50731E-C0CA-E74E-9128-9985D13E22B1}"/>
              </a:ext>
            </a:extLst>
          </p:cNvPr>
          <p:cNvSpPr/>
          <p:nvPr/>
        </p:nvSpPr>
        <p:spPr>
          <a:xfrm>
            <a:off x="7543800" y="4038600"/>
            <a:ext cx="457200" cy="4572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9128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E91BCE24-C98A-514F-BE83-A83AAB7915A6}"/>
              </a:ext>
            </a:extLst>
          </p:cNvPr>
          <p:cNvSpPr>
            <a:spLocks noGrp="1" noChangeArrowheads="1"/>
          </p:cNvSpPr>
          <p:nvPr>
            <p:ph type="title"/>
          </p:nvPr>
        </p:nvSpPr>
        <p:spPr/>
        <p:txBody>
          <a:bodyPr/>
          <a:lstStyle/>
          <a:p>
            <a:pPr algn="ctr" eaLnBrk="1" hangingPunct="1"/>
            <a:r>
              <a:rPr lang="en-US" altLang="en-US" sz="4800" dirty="0">
                <a:latin typeface="Avenir Book" panose="02000503020000020003" pitchFamily="2" charset="0"/>
                <a:sym typeface="Arial" panose="020B0604020202020204" pitchFamily="34" charset="0"/>
              </a:rPr>
              <a:t>On Building Relationships</a:t>
            </a:r>
          </a:p>
        </p:txBody>
      </p:sp>
      <p:sp>
        <p:nvSpPr>
          <p:cNvPr id="41986" name="Content Placeholder 2">
            <a:extLst>
              <a:ext uri="{FF2B5EF4-FFF2-40B4-BE49-F238E27FC236}">
                <a16:creationId xmlns:a16="http://schemas.microsoft.com/office/drawing/2014/main" id="{A63412B8-1061-E642-BFC8-07E4CA113641}"/>
              </a:ext>
            </a:extLst>
          </p:cNvPr>
          <p:cNvSpPr>
            <a:spLocks noGrp="1" noChangeArrowheads="1"/>
          </p:cNvSpPr>
          <p:nvPr>
            <p:ph idx="1"/>
          </p:nvPr>
        </p:nvSpPr>
        <p:spPr>
          <a:xfrm>
            <a:off x="1828800" y="1825625"/>
            <a:ext cx="8610600" cy="4351338"/>
          </a:xfrm>
        </p:spPr>
        <p:txBody>
          <a:bodyPr/>
          <a:lstStyle/>
          <a:p>
            <a:pPr marL="0" indent="0">
              <a:spcBef>
                <a:spcPct val="0"/>
              </a:spcBef>
              <a:buNone/>
            </a:pPr>
            <a:r>
              <a:rPr lang="en-US" altLang="en-US" sz="4800" dirty="0">
                <a:latin typeface="Avenir Book" panose="02000503020000020003" pitchFamily="2" charset="0"/>
                <a:sym typeface="Tahoma" panose="020B0604030504040204" pitchFamily="34" charset="0"/>
              </a:rPr>
              <a:t>“There can be no </a:t>
            </a:r>
            <a:r>
              <a:rPr lang="en-US" altLang="en-US" sz="4800" dirty="0">
                <a:solidFill>
                  <a:srgbClr val="0070C0"/>
                </a:solidFill>
                <a:latin typeface="Avenir Book" panose="02000503020000020003" pitchFamily="2" charset="0"/>
                <a:sym typeface="Tahoma" panose="020B0604030504040204" pitchFamily="34" charset="0"/>
              </a:rPr>
              <a:t>significant learning </a:t>
            </a:r>
            <a:r>
              <a:rPr lang="en-US" altLang="en-US" sz="4800" dirty="0">
                <a:latin typeface="Avenir Book" panose="02000503020000020003" pitchFamily="2" charset="0"/>
                <a:sym typeface="Tahoma" panose="020B0604030504040204" pitchFamily="34" charset="0"/>
              </a:rPr>
              <a:t>without </a:t>
            </a:r>
            <a:r>
              <a:rPr lang="en-US" altLang="en-US" sz="4800" dirty="0">
                <a:solidFill>
                  <a:srgbClr val="0070C0"/>
                </a:solidFill>
                <a:latin typeface="Avenir Book" panose="02000503020000020003" pitchFamily="2" charset="0"/>
                <a:sym typeface="Tahoma" panose="020B0604030504040204" pitchFamily="34" charset="0"/>
              </a:rPr>
              <a:t>significant relationship</a:t>
            </a:r>
            <a:r>
              <a:rPr lang="en-US" altLang="en-US" sz="4800" dirty="0">
                <a:latin typeface="Avenir Book" panose="02000503020000020003" pitchFamily="2" charset="0"/>
                <a:sym typeface="Tahoma" panose="020B0604030504040204" pitchFamily="34" charset="0"/>
              </a:rPr>
              <a:t>.” </a:t>
            </a:r>
            <a:r>
              <a:rPr lang="en-US" altLang="en-US" sz="1800" dirty="0">
                <a:latin typeface="Avenir Book" panose="02000503020000020003" pitchFamily="2" charset="0"/>
                <a:sym typeface="Tahoma" panose="020B0604030504040204" pitchFamily="34" charset="0"/>
              </a:rPr>
              <a:t>-Dr. James Comer</a:t>
            </a:r>
          </a:p>
          <a:p>
            <a:pPr marL="0" indent="0">
              <a:spcBef>
                <a:spcPct val="0"/>
              </a:spcBef>
              <a:buNone/>
            </a:pPr>
            <a:endParaRPr lang="en-US" altLang="en-US" dirty="0">
              <a:sym typeface="Tahoma" panose="020B0604030504040204" pitchFamily="34" charset="0"/>
            </a:endParaRPr>
          </a:p>
          <a:p>
            <a:pPr marL="0" indent="0">
              <a:spcBef>
                <a:spcPct val="0"/>
              </a:spcBef>
              <a:buNone/>
            </a:pPr>
            <a:r>
              <a:rPr lang="en-US" altLang="en-US" sz="2000" dirty="0">
                <a:latin typeface="Avenir Book" panose="02000503020000020003" pitchFamily="2" charset="0"/>
                <a:sym typeface="Tahoma" panose="020B0604030504040204" pitchFamily="34" charset="0"/>
              </a:rPr>
              <a:t>   									</a:t>
            </a:r>
          </a:p>
        </p:txBody>
      </p:sp>
      <p:sp>
        <p:nvSpPr>
          <p:cNvPr id="2" name="TextBox 1">
            <a:extLst>
              <a:ext uri="{FF2B5EF4-FFF2-40B4-BE49-F238E27FC236}">
                <a16:creationId xmlns:a16="http://schemas.microsoft.com/office/drawing/2014/main" id="{E4B3467D-649D-DB47-8B55-7002177331F9}"/>
              </a:ext>
            </a:extLst>
          </p:cNvPr>
          <p:cNvSpPr txBox="1"/>
          <p:nvPr/>
        </p:nvSpPr>
        <p:spPr>
          <a:xfrm>
            <a:off x="1981200" y="5715000"/>
            <a:ext cx="8305800" cy="707886"/>
          </a:xfrm>
          <a:prstGeom prst="rect">
            <a:avLst/>
          </a:prstGeom>
          <a:noFill/>
        </p:spPr>
        <p:txBody>
          <a:bodyPr wrap="square" rtlCol="0">
            <a:spAutoFit/>
          </a:bodyPr>
          <a:lstStyle/>
          <a:p>
            <a:r>
              <a:rPr lang="en-US" sz="4000" dirty="0">
                <a:solidFill>
                  <a:srgbClr val="C00000"/>
                </a:solidFill>
                <a:latin typeface="Lucida Handwriting" panose="03010101010101010101" pitchFamily="66" charset="77"/>
              </a:rPr>
              <a:t>Spending time to save time.</a:t>
            </a:r>
          </a:p>
        </p:txBody>
      </p:sp>
      <p:sp>
        <p:nvSpPr>
          <p:cNvPr id="3" name="TextBox 2">
            <a:extLst>
              <a:ext uri="{FF2B5EF4-FFF2-40B4-BE49-F238E27FC236}">
                <a16:creationId xmlns:a16="http://schemas.microsoft.com/office/drawing/2014/main" id="{4404592F-B278-1F4E-AB84-1CD68A5A8584}"/>
              </a:ext>
            </a:extLst>
          </p:cNvPr>
          <p:cNvSpPr txBox="1"/>
          <p:nvPr/>
        </p:nvSpPr>
        <p:spPr>
          <a:xfrm>
            <a:off x="1676400" y="4240125"/>
            <a:ext cx="8763000" cy="923330"/>
          </a:xfrm>
          <a:custGeom>
            <a:avLst/>
            <a:gdLst>
              <a:gd name="connsiteX0" fmla="*/ 0 w 8763000"/>
              <a:gd name="connsiteY0" fmla="*/ 0 h 923330"/>
              <a:gd name="connsiteX1" fmla="*/ 496570 w 8763000"/>
              <a:gd name="connsiteY1" fmla="*/ 0 h 923330"/>
              <a:gd name="connsiteX2" fmla="*/ 817880 w 8763000"/>
              <a:gd name="connsiteY2" fmla="*/ 0 h 923330"/>
              <a:gd name="connsiteX3" fmla="*/ 1577340 w 8763000"/>
              <a:gd name="connsiteY3" fmla="*/ 0 h 923330"/>
              <a:gd name="connsiteX4" fmla="*/ 2073910 w 8763000"/>
              <a:gd name="connsiteY4" fmla="*/ 0 h 923330"/>
              <a:gd name="connsiteX5" fmla="*/ 2570480 w 8763000"/>
              <a:gd name="connsiteY5" fmla="*/ 0 h 923330"/>
              <a:gd name="connsiteX6" fmla="*/ 3329940 w 8763000"/>
              <a:gd name="connsiteY6" fmla="*/ 0 h 923330"/>
              <a:gd name="connsiteX7" fmla="*/ 3738880 w 8763000"/>
              <a:gd name="connsiteY7" fmla="*/ 0 h 923330"/>
              <a:gd name="connsiteX8" fmla="*/ 4498340 w 8763000"/>
              <a:gd name="connsiteY8" fmla="*/ 0 h 923330"/>
              <a:gd name="connsiteX9" fmla="*/ 5257800 w 8763000"/>
              <a:gd name="connsiteY9" fmla="*/ 0 h 923330"/>
              <a:gd name="connsiteX10" fmla="*/ 5842000 w 8763000"/>
              <a:gd name="connsiteY10" fmla="*/ 0 h 923330"/>
              <a:gd name="connsiteX11" fmla="*/ 6601460 w 8763000"/>
              <a:gd name="connsiteY11" fmla="*/ 0 h 923330"/>
              <a:gd name="connsiteX12" fmla="*/ 7098030 w 8763000"/>
              <a:gd name="connsiteY12" fmla="*/ 0 h 923330"/>
              <a:gd name="connsiteX13" fmla="*/ 7594600 w 8763000"/>
              <a:gd name="connsiteY13" fmla="*/ 0 h 923330"/>
              <a:gd name="connsiteX14" fmla="*/ 8266430 w 8763000"/>
              <a:gd name="connsiteY14" fmla="*/ 0 h 923330"/>
              <a:gd name="connsiteX15" fmla="*/ 8763000 w 8763000"/>
              <a:gd name="connsiteY15" fmla="*/ 0 h 923330"/>
              <a:gd name="connsiteX16" fmla="*/ 8763000 w 8763000"/>
              <a:gd name="connsiteY16" fmla="*/ 480132 h 923330"/>
              <a:gd name="connsiteX17" fmla="*/ 8763000 w 8763000"/>
              <a:gd name="connsiteY17" fmla="*/ 923330 h 923330"/>
              <a:gd name="connsiteX18" fmla="*/ 8091170 w 8763000"/>
              <a:gd name="connsiteY18" fmla="*/ 923330 h 923330"/>
              <a:gd name="connsiteX19" fmla="*/ 7769860 w 8763000"/>
              <a:gd name="connsiteY19" fmla="*/ 923330 h 923330"/>
              <a:gd name="connsiteX20" fmla="*/ 7360920 w 8763000"/>
              <a:gd name="connsiteY20" fmla="*/ 923330 h 923330"/>
              <a:gd name="connsiteX21" fmla="*/ 6601460 w 8763000"/>
              <a:gd name="connsiteY21" fmla="*/ 923330 h 923330"/>
              <a:gd name="connsiteX22" fmla="*/ 6017260 w 8763000"/>
              <a:gd name="connsiteY22" fmla="*/ 923330 h 923330"/>
              <a:gd name="connsiteX23" fmla="*/ 5608320 w 8763000"/>
              <a:gd name="connsiteY23" fmla="*/ 923330 h 923330"/>
              <a:gd name="connsiteX24" fmla="*/ 5024120 w 8763000"/>
              <a:gd name="connsiteY24" fmla="*/ 923330 h 923330"/>
              <a:gd name="connsiteX25" fmla="*/ 4702810 w 8763000"/>
              <a:gd name="connsiteY25" fmla="*/ 923330 h 923330"/>
              <a:gd name="connsiteX26" fmla="*/ 4381500 w 8763000"/>
              <a:gd name="connsiteY26" fmla="*/ 923330 h 923330"/>
              <a:gd name="connsiteX27" fmla="*/ 3797300 w 8763000"/>
              <a:gd name="connsiteY27" fmla="*/ 923330 h 923330"/>
              <a:gd name="connsiteX28" fmla="*/ 3388360 w 8763000"/>
              <a:gd name="connsiteY28" fmla="*/ 923330 h 923330"/>
              <a:gd name="connsiteX29" fmla="*/ 2716530 w 8763000"/>
              <a:gd name="connsiteY29" fmla="*/ 923330 h 923330"/>
              <a:gd name="connsiteX30" fmla="*/ 2307590 w 8763000"/>
              <a:gd name="connsiteY30" fmla="*/ 923330 h 923330"/>
              <a:gd name="connsiteX31" fmla="*/ 1635760 w 8763000"/>
              <a:gd name="connsiteY31" fmla="*/ 923330 h 923330"/>
              <a:gd name="connsiteX32" fmla="*/ 1314450 w 8763000"/>
              <a:gd name="connsiteY32" fmla="*/ 923330 h 923330"/>
              <a:gd name="connsiteX33" fmla="*/ 642620 w 8763000"/>
              <a:gd name="connsiteY33" fmla="*/ 923330 h 923330"/>
              <a:gd name="connsiteX34" fmla="*/ 0 w 8763000"/>
              <a:gd name="connsiteY34" fmla="*/ 923330 h 923330"/>
              <a:gd name="connsiteX35" fmla="*/ 0 w 8763000"/>
              <a:gd name="connsiteY35" fmla="*/ 489365 h 923330"/>
              <a:gd name="connsiteX36" fmla="*/ 0 w 8763000"/>
              <a:gd name="connsiteY36"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63000" h="923330" extrusionOk="0">
                <a:moveTo>
                  <a:pt x="0" y="0"/>
                </a:moveTo>
                <a:cubicBezTo>
                  <a:pt x="207459" y="-55313"/>
                  <a:pt x="311461" y="54253"/>
                  <a:pt x="496570" y="0"/>
                </a:cubicBezTo>
                <a:cubicBezTo>
                  <a:pt x="681679" y="-54253"/>
                  <a:pt x="661604" y="8885"/>
                  <a:pt x="817880" y="0"/>
                </a:cubicBezTo>
                <a:cubicBezTo>
                  <a:pt x="974156" y="-8885"/>
                  <a:pt x="1290608" y="83086"/>
                  <a:pt x="1577340" y="0"/>
                </a:cubicBezTo>
                <a:cubicBezTo>
                  <a:pt x="1864072" y="-83086"/>
                  <a:pt x="1865462" y="23489"/>
                  <a:pt x="2073910" y="0"/>
                </a:cubicBezTo>
                <a:cubicBezTo>
                  <a:pt x="2282358" y="-23489"/>
                  <a:pt x="2347683" y="22903"/>
                  <a:pt x="2570480" y="0"/>
                </a:cubicBezTo>
                <a:cubicBezTo>
                  <a:pt x="2793277" y="-22903"/>
                  <a:pt x="3061789" y="19161"/>
                  <a:pt x="3329940" y="0"/>
                </a:cubicBezTo>
                <a:cubicBezTo>
                  <a:pt x="3598091" y="-19161"/>
                  <a:pt x="3541189" y="47228"/>
                  <a:pt x="3738880" y="0"/>
                </a:cubicBezTo>
                <a:cubicBezTo>
                  <a:pt x="3936571" y="-47228"/>
                  <a:pt x="4177019" y="3934"/>
                  <a:pt x="4498340" y="0"/>
                </a:cubicBezTo>
                <a:cubicBezTo>
                  <a:pt x="4819661" y="-3934"/>
                  <a:pt x="4881229" y="2816"/>
                  <a:pt x="5257800" y="0"/>
                </a:cubicBezTo>
                <a:cubicBezTo>
                  <a:pt x="5634371" y="-2816"/>
                  <a:pt x="5635378" y="45685"/>
                  <a:pt x="5842000" y="0"/>
                </a:cubicBezTo>
                <a:cubicBezTo>
                  <a:pt x="6048622" y="-45685"/>
                  <a:pt x="6388325" y="37255"/>
                  <a:pt x="6601460" y="0"/>
                </a:cubicBezTo>
                <a:cubicBezTo>
                  <a:pt x="6814595" y="-37255"/>
                  <a:pt x="6864912" y="34278"/>
                  <a:pt x="7098030" y="0"/>
                </a:cubicBezTo>
                <a:cubicBezTo>
                  <a:pt x="7331148" y="-34278"/>
                  <a:pt x="7402073" y="20509"/>
                  <a:pt x="7594600" y="0"/>
                </a:cubicBezTo>
                <a:cubicBezTo>
                  <a:pt x="7787127" y="-20509"/>
                  <a:pt x="8038052" y="35271"/>
                  <a:pt x="8266430" y="0"/>
                </a:cubicBezTo>
                <a:cubicBezTo>
                  <a:pt x="8494808" y="-35271"/>
                  <a:pt x="8556774" y="24800"/>
                  <a:pt x="8763000" y="0"/>
                </a:cubicBezTo>
                <a:cubicBezTo>
                  <a:pt x="8770652" y="236551"/>
                  <a:pt x="8750931" y="350972"/>
                  <a:pt x="8763000" y="480132"/>
                </a:cubicBezTo>
                <a:cubicBezTo>
                  <a:pt x="8775069" y="609292"/>
                  <a:pt x="8761086" y="814576"/>
                  <a:pt x="8763000" y="923330"/>
                </a:cubicBezTo>
                <a:cubicBezTo>
                  <a:pt x="8428014" y="982458"/>
                  <a:pt x="8293403" y="877764"/>
                  <a:pt x="8091170" y="923330"/>
                </a:cubicBezTo>
                <a:cubicBezTo>
                  <a:pt x="7888937" y="968896"/>
                  <a:pt x="7899517" y="900033"/>
                  <a:pt x="7769860" y="923330"/>
                </a:cubicBezTo>
                <a:cubicBezTo>
                  <a:pt x="7640203" y="946627"/>
                  <a:pt x="7480234" y="915907"/>
                  <a:pt x="7360920" y="923330"/>
                </a:cubicBezTo>
                <a:cubicBezTo>
                  <a:pt x="7241606" y="930753"/>
                  <a:pt x="6818807" y="877410"/>
                  <a:pt x="6601460" y="923330"/>
                </a:cubicBezTo>
                <a:cubicBezTo>
                  <a:pt x="6384113" y="969250"/>
                  <a:pt x="6281272" y="870015"/>
                  <a:pt x="6017260" y="923330"/>
                </a:cubicBezTo>
                <a:cubicBezTo>
                  <a:pt x="5753248" y="976645"/>
                  <a:pt x="5758066" y="907589"/>
                  <a:pt x="5608320" y="923330"/>
                </a:cubicBezTo>
                <a:cubicBezTo>
                  <a:pt x="5458574" y="939071"/>
                  <a:pt x="5211179" y="905448"/>
                  <a:pt x="5024120" y="923330"/>
                </a:cubicBezTo>
                <a:cubicBezTo>
                  <a:pt x="4837061" y="941212"/>
                  <a:pt x="4855108" y="903901"/>
                  <a:pt x="4702810" y="923330"/>
                </a:cubicBezTo>
                <a:cubicBezTo>
                  <a:pt x="4550512" y="942759"/>
                  <a:pt x="4446586" y="905022"/>
                  <a:pt x="4381500" y="923330"/>
                </a:cubicBezTo>
                <a:cubicBezTo>
                  <a:pt x="4316414" y="941638"/>
                  <a:pt x="4022554" y="903202"/>
                  <a:pt x="3797300" y="923330"/>
                </a:cubicBezTo>
                <a:cubicBezTo>
                  <a:pt x="3572046" y="943458"/>
                  <a:pt x="3591621" y="884399"/>
                  <a:pt x="3388360" y="923330"/>
                </a:cubicBezTo>
                <a:cubicBezTo>
                  <a:pt x="3185099" y="962261"/>
                  <a:pt x="3001611" y="861885"/>
                  <a:pt x="2716530" y="923330"/>
                </a:cubicBezTo>
                <a:cubicBezTo>
                  <a:pt x="2431449" y="984775"/>
                  <a:pt x="2404301" y="903392"/>
                  <a:pt x="2307590" y="923330"/>
                </a:cubicBezTo>
                <a:cubicBezTo>
                  <a:pt x="2210879" y="943268"/>
                  <a:pt x="1867492" y="863416"/>
                  <a:pt x="1635760" y="923330"/>
                </a:cubicBezTo>
                <a:cubicBezTo>
                  <a:pt x="1404028" y="983244"/>
                  <a:pt x="1405940" y="908712"/>
                  <a:pt x="1314450" y="923330"/>
                </a:cubicBezTo>
                <a:cubicBezTo>
                  <a:pt x="1222960" y="937948"/>
                  <a:pt x="893109" y="920881"/>
                  <a:pt x="642620" y="923330"/>
                </a:cubicBezTo>
                <a:cubicBezTo>
                  <a:pt x="392131" y="925779"/>
                  <a:pt x="304630" y="851901"/>
                  <a:pt x="0" y="923330"/>
                </a:cubicBezTo>
                <a:cubicBezTo>
                  <a:pt x="-12923" y="712000"/>
                  <a:pt x="47891" y="597394"/>
                  <a:pt x="0" y="489365"/>
                </a:cubicBezTo>
                <a:cubicBezTo>
                  <a:pt x="-47891" y="381337"/>
                  <a:pt x="25820" y="139986"/>
                  <a:pt x="0" y="0"/>
                </a:cubicBezTo>
                <a:close/>
              </a:path>
            </a:pathLst>
          </a:custGeom>
          <a:noFill/>
          <a:ln w="2857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Schools where students and teachers share a high-level of mutual trust and respect, and where relationship exists among the principal and school staff are better organized to improve. University of Chicago - 5Essentials </a:t>
            </a:r>
          </a:p>
        </p:txBody>
      </p:sp>
    </p:spTree>
    <p:extLst>
      <p:ext uri="{BB962C8B-B14F-4D97-AF65-F5344CB8AC3E}">
        <p14:creationId xmlns:p14="http://schemas.microsoft.com/office/powerpoint/2010/main" val="20655100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2">
                                            <p:txEl>
                                              <p:pRg st="0" end="0"/>
                                            </p:txEl>
                                          </p:spTgt>
                                        </p:tgtEl>
                                        <p:attrNameLst>
                                          <p:attrName>style.visibility</p:attrName>
                                        </p:attrNameLst>
                                      </p:cBhvr>
                                      <p:to>
                                        <p:strVal val="visible"/>
                                      </p:to>
                                    </p:set>
                                    <p:set>
                                      <p:cBhvr>
                                        <p:cTn id="13" dur="455" fill="hold">
                                          <p:stCondLst>
                                            <p:cond delay="0"/>
                                          </p:stCondLst>
                                        </p:cTn>
                                        <p:tgtEl>
                                          <p:spTgt spid="2">
                                            <p:txEl>
                                              <p:pRg st="0" end="0"/>
                                            </p:txEl>
                                          </p:spTgt>
                                        </p:tgtEl>
                                        <p:attrNameLst>
                                          <p:attrName>style.rotation</p:attrName>
                                        </p:attrNameLst>
                                      </p:cBhvr>
                                      <p:to>
                                        <p:strVal val="-45.0"/>
                                      </p:to>
                                    </p:set>
                                    <p:anim calcmode="lin" valueType="num">
                                      <p:cBhvr>
                                        <p:cTn id="14"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107CAC-B973-BD4C-BBAB-2E42EA1CBE7E}"/>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a:solidFill>
                  <a:srgbClr val="097E1B"/>
                </a:solidFill>
                <a:effectLst/>
                <a:latin typeface="Comic Sans MS" panose="030F0902030302020204" pitchFamily="66" charset="0"/>
                <a:ea typeface="ＭＳ Ｐゴシック" panose="020B0600070205080204" pitchFamily="34" charset="-128"/>
              </a:rPr>
              <a:t> </a:t>
            </a:r>
            <a:r>
              <a:rPr lang="en-US" altLang="en-US" dirty="0">
                <a:solidFill>
                  <a:schemeClr val="tx1"/>
                </a:solidFill>
                <a:effectLst/>
                <a:latin typeface="Avenir Book" panose="02000503020000020003" pitchFamily="2" charset="0"/>
                <a:ea typeface="ＭＳ Ｐゴシック" panose="020B0600070205080204" pitchFamily="34" charset="-128"/>
              </a:rPr>
              <a:t>NUA on</a:t>
            </a:r>
            <a:r>
              <a:rPr lang="en-US" altLang="en-US" dirty="0">
                <a:effectLst/>
                <a:latin typeface="Avenir Book" panose="02000503020000020003" pitchFamily="2" charset="0"/>
                <a:ea typeface="ＭＳ Ｐゴシック" panose="020B0600070205080204" pitchFamily="34" charset="-128"/>
              </a:rPr>
              <a:t> Culture</a:t>
            </a:r>
            <a:endParaRPr lang="en-US" altLang="en-US" dirty="0">
              <a:solidFill>
                <a:srgbClr val="097E1B"/>
              </a:solidFill>
              <a:effectLst/>
              <a:latin typeface="Avenir Book" panose="02000503020000020003" pitchFamily="2" charset="0"/>
              <a:ea typeface="ＭＳ Ｐゴシック" panose="020B0600070205080204" pitchFamily="34" charset="-128"/>
            </a:endParaRPr>
          </a:p>
        </p:txBody>
      </p:sp>
      <p:sp>
        <p:nvSpPr>
          <p:cNvPr id="20483" name="Rectangle 3">
            <a:extLst>
              <a:ext uri="{FF2B5EF4-FFF2-40B4-BE49-F238E27FC236}">
                <a16:creationId xmlns:a16="http://schemas.microsoft.com/office/drawing/2014/main" id="{30D650B5-A548-8F40-B84A-34B66D914CB8}"/>
              </a:ext>
            </a:extLst>
          </p:cNvPr>
          <p:cNvSpPr>
            <a:spLocks noGrp="1" noChangeArrowheads="1"/>
          </p:cNvSpPr>
          <p:nvPr>
            <p:ph type="body" idx="1"/>
          </p:nvPr>
        </p:nvSpPr>
        <p:spPr>
          <a:xfrm>
            <a:off x="1524000" y="1600201"/>
            <a:ext cx="9144000" cy="4530725"/>
          </a:xfrm>
          <a:noFill/>
          <a:extLst>
            <a:ext uri="{909E8E84-426E-40DD-AFC4-6F175D3DCCD1}">
              <a14:hiddenFill xmlns:a14="http://schemas.microsoft.com/office/drawing/2010/main">
                <a:solidFill>
                  <a:srgbClr val="FFFFFF"/>
                </a:solidFill>
              </a14:hiddenFill>
            </a:ext>
          </a:extLst>
        </p:spPr>
        <p:txBody>
          <a:bodyPr/>
          <a:lstStyle/>
          <a:p>
            <a:pPr algn="ctr">
              <a:buFont typeface="Wingdings" pitchFamily="2" charset="2"/>
              <a:buNone/>
            </a:pPr>
            <a:endParaRPr lang="en-US" altLang="en-US" dirty="0">
              <a:effectLst/>
              <a:latin typeface="Comic Sans MS" panose="030F0902030302020204" pitchFamily="66" charset="0"/>
              <a:ea typeface="ＭＳ Ｐゴシック" panose="020B0600070205080204" pitchFamily="34" charset="-128"/>
            </a:endParaRPr>
          </a:p>
          <a:p>
            <a:pPr algn="ctr">
              <a:buFont typeface="Wingdings" pitchFamily="2" charset="2"/>
              <a:buNone/>
            </a:pPr>
            <a:endParaRPr lang="en-US" altLang="en-US" dirty="0">
              <a:effectLst/>
              <a:latin typeface="Comic Sans MS" panose="030F0902030302020204" pitchFamily="66" charset="0"/>
              <a:ea typeface="ＭＳ Ｐゴシック" panose="020B0600070205080204" pitchFamily="34" charset="-128"/>
            </a:endParaRPr>
          </a:p>
          <a:p>
            <a:pPr algn="ctr">
              <a:buFont typeface="Wingdings" pitchFamily="2" charset="2"/>
              <a:buNone/>
            </a:pPr>
            <a:endParaRPr lang="en-US" altLang="en-US" dirty="0">
              <a:effectLst/>
              <a:latin typeface="Comic Sans MS" panose="030F0902030302020204" pitchFamily="66" charset="0"/>
              <a:ea typeface="ＭＳ Ｐゴシック" panose="020B0600070205080204" pitchFamily="34" charset="-128"/>
            </a:endParaRPr>
          </a:p>
          <a:p>
            <a:pPr algn="ctr">
              <a:buFont typeface="Wingdings" pitchFamily="2" charset="2"/>
              <a:buNone/>
            </a:pPr>
            <a:r>
              <a:rPr lang="en-US" altLang="en-US" sz="3600" dirty="0">
                <a:latin typeface="Avenir Book" panose="02000503020000020003" pitchFamily="2" charset="0"/>
                <a:ea typeface="ＭＳ Ｐゴシック" panose="020B0600070205080204" pitchFamily="34" charset="-128"/>
              </a:rPr>
              <a:t>Whatever is </a:t>
            </a:r>
            <a:r>
              <a:rPr lang="en-US" altLang="en-US" sz="3600" dirty="0">
                <a:solidFill>
                  <a:srgbClr val="0070C0"/>
                </a:solidFill>
                <a:latin typeface="Avenir Book" panose="02000503020000020003" pitchFamily="2" charset="0"/>
                <a:ea typeface="ＭＳ Ｐゴシック" panose="020B0600070205080204" pitchFamily="34" charset="-128"/>
              </a:rPr>
              <a:t>meaningful</a:t>
            </a:r>
            <a:r>
              <a:rPr lang="en-US" altLang="en-US" sz="3600" dirty="0">
                <a:latin typeface="Avenir Book" panose="02000503020000020003" pitchFamily="2" charset="0"/>
                <a:ea typeface="ＭＳ Ｐゴシック" panose="020B0600070205080204" pitchFamily="34" charset="-128"/>
              </a:rPr>
              <a:t> and </a:t>
            </a:r>
            <a:r>
              <a:rPr lang="en-US" altLang="en-US" sz="3600" dirty="0">
                <a:solidFill>
                  <a:srgbClr val="0070C0"/>
                </a:solidFill>
                <a:latin typeface="Avenir Book" panose="02000503020000020003" pitchFamily="2" charset="0"/>
                <a:ea typeface="ＭＳ Ｐゴシック" panose="020B0600070205080204" pitchFamily="34" charset="-128"/>
              </a:rPr>
              <a:t>relevant</a:t>
            </a:r>
            <a:r>
              <a:rPr lang="en-US" altLang="en-US" sz="3600" dirty="0">
                <a:latin typeface="Avenir Book" panose="02000503020000020003" pitchFamily="2" charset="0"/>
                <a:ea typeface="ＭＳ Ｐゴシック" panose="020B0600070205080204" pitchFamily="34" charset="-128"/>
              </a:rPr>
              <a:t>…</a:t>
            </a:r>
            <a:endParaRPr lang="en-US" altLang="en-US" dirty="0">
              <a:effectLst/>
              <a:latin typeface="Avenir Book" panose="02000503020000020003" pitchFamily="2"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378EF199-560F-6842-9C13-5D52F2AE0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65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F2C80B-3DC9-4241-8BDE-CE708F7EA8D1}"/>
              </a:ext>
            </a:extLst>
          </p:cNvPr>
          <p:cNvSpPr>
            <a:spLocks noGrp="1" noChangeArrowheads="1"/>
          </p:cNvSpPr>
          <p:nvPr>
            <p:ph type="ctrTitle" idx="4294967295"/>
          </p:nvPr>
        </p:nvSpPr>
        <p:spPr>
          <a:xfrm>
            <a:off x="614363" y="1866900"/>
            <a:ext cx="11301411"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l"/>
            <a:r>
              <a:rPr lang="en-US" altLang="en-US" sz="3600" dirty="0">
                <a:latin typeface="Avenir Book" panose="02000503020000020003" pitchFamily="2" charset="0"/>
                <a:ea typeface="ＭＳ Ｐゴシック" panose="020B0600070205080204" pitchFamily="34" charset="-128"/>
              </a:rPr>
              <a:t>“</a:t>
            </a:r>
            <a:r>
              <a:rPr lang="en-US" altLang="en-US" sz="3600" dirty="0">
                <a:solidFill>
                  <a:srgbClr val="0070C0"/>
                </a:solidFill>
                <a:latin typeface="Avenir Book" panose="02000503020000020003" pitchFamily="2" charset="0"/>
                <a:ea typeface="ＭＳ Ｐゴシック" panose="020B0600070205080204" pitchFamily="34" charset="-128"/>
              </a:rPr>
              <a:t>Culture</a:t>
            </a:r>
            <a:r>
              <a:rPr lang="en-US" altLang="en-US" sz="3600" dirty="0">
                <a:latin typeface="Avenir Book" panose="02000503020000020003" pitchFamily="2" charset="0"/>
                <a:ea typeface="ＭＳ Ｐゴシック" panose="020B0600070205080204" pitchFamily="34" charset="-128"/>
              </a:rPr>
              <a:t>, </a:t>
            </a:r>
            <a:r>
              <a:rPr lang="en-US" altLang="en-US" sz="3600" dirty="0">
                <a:solidFill>
                  <a:srgbClr val="0070C0"/>
                </a:solidFill>
                <a:latin typeface="Avenir Book" panose="02000503020000020003" pitchFamily="2" charset="0"/>
                <a:ea typeface="ＭＳ Ｐゴシック" panose="020B0600070205080204" pitchFamily="34" charset="-128"/>
              </a:rPr>
              <a:t>experiences</a:t>
            </a:r>
            <a:r>
              <a:rPr lang="en-US" altLang="en-US" sz="3600" dirty="0">
                <a:latin typeface="Avenir Book" panose="02000503020000020003" pitchFamily="2" charset="0"/>
                <a:ea typeface="ＭＳ Ｐゴシック" panose="020B0600070205080204" pitchFamily="34" charset="-128"/>
              </a:rPr>
              <a:t>, and </a:t>
            </a:r>
            <a:r>
              <a:rPr lang="en-US" altLang="en-US" sz="3600" dirty="0">
                <a:solidFill>
                  <a:srgbClr val="0070C0"/>
                </a:solidFill>
                <a:latin typeface="Avenir Book" panose="02000503020000020003" pitchFamily="2" charset="0"/>
                <a:ea typeface="ＭＳ Ｐゴシック" panose="020B0600070205080204" pitchFamily="34" charset="-128"/>
              </a:rPr>
              <a:t>previous knowledge structures</a:t>
            </a:r>
            <a:r>
              <a:rPr lang="en-US" altLang="en-US" sz="3600" dirty="0">
                <a:solidFill>
                  <a:srgbClr val="FF0000"/>
                </a:solidFill>
                <a:latin typeface="Avenir Book" panose="02000503020000020003" pitchFamily="2" charset="0"/>
                <a:ea typeface="ＭＳ Ｐゴシック" panose="020B0600070205080204" pitchFamily="34" charset="-128"/>
              </a:rPr>
              <a:t> </a:t>
            </a:r>
            <a:r>
              <a:rPr lang="en-US" altLang="en-US" sz="2700" i="1" dirty="0">
                <a:latin typeface="Avenir Book" panose="02000503020000020003" pitchFamily="2" charset="0"/>
                <a:ea typeface="ＭＳ Ｐゴシック" panose="020B0600070205080204" pitchFamily="34" charset="-128"/>
              </a:rPr>
              <a:t>(i.e., cognitive schema) </a:t>
            </a:r>
            <a:r>
              <a:rPr lang="en-US" altLang="en-US" sz="3600" dirty="0">
                <a:latin typeface="Avenir Book" panose="02000503020000020003" pitchFamily="2" charset="0"/>
                <a:ea typeface="ＭＳ Ｐゴシック" panose="020B0600070205080204" pitchFamily="34" charset="-128"/>
              </a:rPr>
              <a:t>shape and determine how new and previous learning is connected. </a:t>
            </a:r>
            <a:br>
              <a:rPr lang="en-US" altLang="en-US" sz="3600" dirty="0">
                <a:latin typeface="Avenir Book" panose="02000503020000020003" pitchFamily="2" charset="0"/>
                <a:ea typeface="ＭＳ Ｐゴシック" panose="020B0600070205080204" pitchFamily="34" charset="-128"/>
              </a:rPr>
            </a:br>
            <a:br>
              <a:rPr lang="en-US" altLang="en-US" sz="3600" dirty="0">
                <a:latin typeface="Avenir Book" panose="02000503020000020003" pitchFamily="2" charset="0"/>
                <a:ea typeface="ＭＳ Ｐゴシック" panose="020B0600070205080204" pitchFamily="34" charset="-128"/>
              </a:rPr>
            </a:br>
            <a:r>
              <a:rPr lang="en-US" altLang="en-US" sz="3600" dirty="0">
                <a:latin typeface="Avenir Book" panose="02000503020000020003" pitchFamily="2" charset="0"/>
                <a:ea typeface="ＭＳ Ｐゴシック" panose="020B0600070205080204" pitchFamily="34" charset="-128"/>
              </a:rPr>
              <a:t>Students construct new knowledge through a dynamic process between </a:t>
            </a:r>
            <a:r>
              <a:rPr lang="en-US" altLang="en-US" sz="3600" dirty="0">
                <a:solidFill>
                  <a:srgbClr val="00B050"/>
                </a:solidFill>
                <a:latin typeface="Avenir Book" panose="02000503020000020003" pitchFamily="2" charset="0"/>
                <a:ea typeface="ＭＳ Ｐゴシック" panose="020B0600070205080204" pitchFamily="34" charset="-128"/>
              </a:rPr>
              <a:t>prior knowledge </a:t>
            </a:r>
            <a:r>
              <a:rPr lang="en-US" altLang="en-US" sz="3600" dirty="0">
                <a:latin typeface="Avenir Book" panose="02000503020000020003" pitchFamily="2" charset="0"/>
                <a:ea typeface="ＭＳ Ｐゴシック" panose="020B0600070205080204" pitchFamily="34" charset="-128"/>
              </a:rPr>
              <a:t>and </a:t>
            </a:r>
            <a:r>
              <a:rPr lang="en-US" altLang="en-US" sz="3600" dirty="0">
                <a:solidFill>
                  <a:srgbClr val="00B050"/>
                </a:solidFill>
                <a:latin typeface="Avenir Book" panose="02000503020000020003" pitchFamily="2" charset="0"/>
                <a:ea typeface="ＭＳ Ｐゴシック" panose="020B0600070205080204" pitchFamily="34" charset="-128"/>
              </a:rPr>
              <a:t>new experiences</a:t>
            </a:r>
            <a:r>
              <a:rPr lang="en-US" altLang="en-US" sz="3600" dirty="0">
                <a:latin typeface="Avenir Book" panose="02000503020000020003" pitchFamily="2" charset="0"/>
                <a:ea typeface="ＭＳ Ｐゴシック" panose="020B0600070205080204" pitchFamily="34" charset="-128"/>
              </a:rPr>
              <a:t>.”	</a:t>
            </a:r>
            <a:r>
              <a:rPr lang="en-US" altLang="en-US" sz="4000" dirty="0">
                <a:latin typeface="Avenir Book" panose="02000503020000020003" pitchFamily="2" charset="0"/>
                <a:ea typeface="ＭＳ Ｐゴシック" panose="020B0600070205080204" pitchFamily="34" charset="-128"/>
              </a:rPr>
              <a:t>			    					         					                                               </a:t>
            </a:r>
            <a:r>
              <a:rPr lang="en-US" altLang="en-US" sz="1800" dirty="0">
                <a:latin typeface="Avenir Book" panose="02000503020000020003" pitchFamily="2" charset="0"/>
                <a:ea typeface="ＭＳ Ｐゴシック" panose="020B0600070205080204" pitchFamily="34" charset="-128"/>
              </a:rPr>
              <a:t>-</a:t>
            </a:r>
            <a:r>
              <a:rPr lang="en-US" altLang="en-US" sz="2200" dirty="0">
                <a:latin typeface="Avenir Book" panose="02000503020000020003" pitchFamily="2" charset="0"/>
                <a:ea typeface="ＭＳ Ｐゴシック" panose="020B0600070205080204" pitchFamily="34" charset="-128"/>
              </a:rPr>
              <a:t>Carol Ann Tomlinson </a:t>
            </a:r>
          </a:p>
        </p:txBody>
      </p:sp>
      <p:sp>
        <p:nvSpPr>
          <p:cNvPr id="4" name="TextBox 3">
            <a:extLst>
              <a:ext uri="{FF2B5EF4-FFF2-40B4-BE49-F238E27FC236}">
                <a16:creationId xmlns:a16="http://schemas.microsoft.com/office/drawing/2014/main" id="{EF2ACAB0-09BF-F84B-B0AC-020C4DF9BAE8}"/>
              </a:ext>
            </a:extLst>
          </p:cNvPr>
          <p:cNvSpPr txBox="1"/>
          <p:nvPr/>
        </p:nvSpPr>
        <p:spPr>
          <a:xfrm>
            <a:off x="614363" y="457201"/>
            <a:ext cx="8305800" cy="646331"/>
          </a:xfrm>
          <a:prstGeom prst="rect">
            <a:avLst/>
          </a:prstGeom>
          <a:noFill/>
        </p:spPr>
        <p:txBody>
          <a:bodyPr wrap="square" rtlCol="0">
            <a:spAutoFit/>
          </a:bodyPr>
          <a:lstStyle/>
          <a:p>
            <a:r>
              <a:rPr lang="en-US" altLang="en-US" sz="3600" dirty="0">
                <a:latin typeface="Avenir Book" panose="02000503020000020003" pitchFamily="2" charset="0"/>
                <a:sym typeface="Arial" panose="020B0604020202020204" pitchFamily="34" charset="0"/>
              </a:rPr>
              <a:t>On Knowledge Construction</a:t>
            </a:r>
            <a:endParaRPr lang="en-US" sz="3600" dirty="0"/>
          </a:p>
        </p:txBody>
      </p:sp>
    </p:spTree>
    <p:extLst>
      <p:ext uri="{BB962C8B-B14F-4D97-AF65-F5344CB8AC3E}">
        <p14:creationId xmlns:p14="http://schemas.microsoft.com/office/powerpoint/2010/main" val="3357704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4006</Words>
  <Application>Microsoft Macintosh PowerPoint</Application>
  <PresentationFormat>Widescreen</PresentationFormat>
  <Paragraphs>451</Paragraphs>
  <Slides>64</Slides>
  <Notes>18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9" baseType="lpstr">
      <vt:lpstr>Arial</vt:lpstr>
      <vt:lpstr>Avenir Book</vt:lpstr>
      <vt:lpstr>Calibri</vt:lpstr>
      <vt:lpstr>Calibri Light</vt:lpstr>
      <vt:lpstr>Comic Sans MS</vt:lpstr>
      <vt:lpstr>Gabriola</vt:lpstr>
      <vt:lpstr>Lucida Grande</vt:lpstr>
      <vt:lpstr>Lucida Handwriting</vt:lpstr>
      <vt:lpstr>Palatino</vt:lpstr>
      <vt:lpstr>Papyrus</vt:lpstr>
      <vt:lpstr>Tahoma</vt:lpstr>
      <vt:lpstr>Times New Roman</vt:lpstr>
      <vt:lpstr>Wingdings</vt:lpstr>
      <vt:lpstr>Office Theme</vt:lpstr>
      <vt:lpstr>Document</vt:lpstr>
      <vt:lpstr>  Signs of Our Times (3 hours; 3 Power Circles)   </vt:lpstr>
      <vt:lpstr>Who’s in the Room? </vt:lpstr>
      <vt:lpstr>Type # and then add a word, phrase or statement that expresses  what you are thinking, feeling, connecting to in that moment.</vt:lpstr>
      <vt:lpstr>The Power of the Collective</vt:lpstr>
      <vt:lpstr>Saturday: In 3 Circles</vt:lpstr>
      <vt:lpstr>Today’s Flow</vt:lpstr>
      <vt:lpstr>On Building Relationships</vt:lpstr>
      <vt:lpstr> NUA on Culture</vt:lpstr>
      <vt:lpstr>“Culture, experiences, and previous knowledge structures (i.e., cognitive schema) shape and determine how new and previous learning is connected.   Students construct new knowledge through a dynamic process between prior knowledge and new experiences.”                                                                          -Carol Ann Tomlinson </vt:lpstr>
      <vt:lpstr>Community Builder</vt:lpstr>
      <vt:lpstr>PowerPoint Presentation</vt:lpstr>
      <vt:lpstr>Signs of My Times</vt:lpstr>
      <vt:lpstr>Signs of My Times</vt:lpstr>
      <vt:lpstr>Signs of My Times</vt:lpstr>
      <vt:lpstr>Grab That</vt:lpstr>
      <vt:lpstr> Session Analysis &amp; Deconstruction</vt:lpstr>
      <vt:lpstr>Designing and Planning for Effective Instruction</vt:lpstr>
      <vt:lpstr>Pedagogical Considerations Crosswalk</vt:lpstr>
      <vt:lpstr>Designing and Planning for Effective Instruction</vt:lpstr>
      <vt:lpstr>3 Phases of Learning</vt:lpstr>
      <vt:lpstr>Step 1:  Deciding on Lesson Content  (WHAT I will teach)</vt:lpstr>
      <vt:lpstr>Step 2:  Deciding on Lesson Activities (HOW I will teach)</vt:lpstr>
      <vt:lpstr>Step 3:  Deciding How To Differentiate</vt:lpstr>
      <vt:lpstr>Step 4:  Deciding on Research/Rationale to Cite</vt:lpstr>
      <vt:lpstr>Step 5:  Deciding on the Flow</vt:lpstr>
      <vt:lpstr>Step 6: Crafting Transitions</vt:lpstr>
      <vt:lpstr>Step 7:  Building in Time for Reflection</vt:lpstr>
      <vt:lpstr>Step 8:  Deciding on Assessment</vt:lpstr>
      <vt:lpstr>Step 9:  Organizing the Room  </vt:lpstr>
      <vt:lpstr>Step 10:  Decisions about Handouts</vt:lpstr>
      <vt:lpstr>Summary of Decisions</vt:lpstr>
      <vt:lpstr>The High Operational Practices</vt:lpstr>
      <vt:lpstr>Pedagogical Considerations Crosswalk</vt:lpstr>
      <vt:lpstr>Considerations? </vt:lpstr>
      <vt:lpstr>Affinity Circles: Hope &amp; Healing</vt:lpstr>
      <vt:lpstr>Affinity Circles: What? &amp; Why? </vt:lpstr>
      <vt:lpstr>Affinity Circles Text Selections </vt:lpstr>
      <vt:lpstr>ZOOM Breakout Rooms</vt:lpstr>
      <vt:lpstr>W3 - The Set Up</vt:lpstr>
      <vt:lpstr>W3 – The Rhythm</vt:lpstr>
      <vt:lpstr>Grab That</vt:lpstr>
      <vt:lpstr>Artifact Sharing &amp; Affirmation</vt:lpstr>
      <vt:lpstr>Issue Circles: Listening to Our Students</vt:lpstr>
      <vt:lpstr>Text-based Discussion</vt:lpstr>
      <vt:lpstr>Anticipation Guide</vt:lpstr>
      <vt:lpstr>PowerPoint Presentation</vt:lpstr>
      <vt:lpstr>Anticipation Guide</vt:lpstr>
      <vt:lpstr>Issue Circles: Listening to Our Students</vt:lpstr>
      <vt:lpstr>Issue Circles: What? &amp; Why? </vt:lpstr>
      <vt:lpstr>Issue Circles: Steps Involved</vt:lpstr>
      <vt:lpstr>Issue Circles: Steps Involved cont’d</vt:lpstr>
      <vt:lpstr>PowerPoint Presentation</vt:lpstr>
      <vt:lpstr>Grab That</vt:lpstr>
      <vt:lpstr>Action Circles</vt:lpstr>
      <vt:lpstr>PowerPoint Presentation</vt:lpstr>
      <vt:lpstr>Grab That</vt:lpstr>
      <vt:lpstr>The Capacity Equation</vt:lpstr>
      <vt:lpstr>PowerPoint Presentation</vt:lpstr>
      <vt:lpstr>Who’s in the Room? </vt:lpstr>
      <vt:lpstr>3 C’s of Change</vt:lpstr>
      <vt:lpstr>Commitment Challenge</vt:lpstr>
      <vt:lpstr>Power of the Collective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Rome</dc:creator>
  <cp:lastModifiedBy>Stefanie Rome</cp:lastModifiedBy>
  <cp:revision>34</cp:revision>
  <dcterms:created xsi:type="dcterms:W3CDTF">2021-04-15T17:22:56Z</dcterms:created>
  <dcterms:modified xsi:type="dcterms:W3CDTF">2021-04-17T13:16:09Z</dcterms:modified>
</cp:coreProperties>
</file>