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sldIdLst>
    <p:sldId id="711" r:id="rId2"/>
    <p:sldId id="681" r:id="rId3"/>
    <p:sldId id="723" r:id="rId4"/>
    <p:sldId id="404" r:id="rId5"/>
    <p:sldId id="721" r:id="rId6"/>
    <p:sldId id="722" r:id="rId7"/>
    <p:sldId id="286" r:id="rId8"/>
    <p:sldId id="256" r:id="rId9"/>
    <p:sldId id="678" r:id="rId10"/>
    <p:sldId id="691" r:id="rId11"/>
    <p:sldId id="692" r:id="rId12"/>
    <p:sldId id="680" r:id="rId13"/>
    <p:sldId id="318" r:id="rId14"/>
    <p:sldId id="679" r:id="rId15"/>
    <p:sldId id="712" r:id="rId16"/>
    <p:sldId id="713" r:id="rId17"/>
    <p:sldId id="649" r:id="rId18"/>
    <p:sldId id="262" r:id="rId19"/>
    <p:sldId id="258" r:id="rId20"/>
    <p:sldId id="709" r:id="rId21"/>
    <p:sldId id="716" r:id="rId22"/>
    <p:sldId id="717" r:id="rId23"/>
    <p:sldId id="718" r:id="rId24"/>
    <p:sldId id="719" r:id="rId25"/>
    <p:sldId id="720" r:id="rId26"/>
    <p:sldId id="710" r:id="rId27"/>
    <p:sldId id="693" r:id="rId28"/>
    <p:sldId id="714" r:id="rId29"/>
    <p:sldId id="696" r:id="rId30"/>
    <p:sldId id="669" r:id="rId31"/>
    <p:sldId id="321" r:id="rId32"/>
    <p:sldId id="319" r:id="rId33"/>
    <p:sldId id="320" r:id="rId34"/>
    <p:sldId id="322" r:id="rId35"/>
    <p:sldId id="660" r:id="rId36"/>
    <p:sldId id="674" r:id="rId37"/>
    <p:sldId id="411" r:id="rId38"/>
    <p:sldId id="666" r:id="rId39"/>
    <p:sldId id="676" r:id="rId40"/>
    <p:sldId id="623" r:id="rId41"/>
    <p:sldId id="662" r:id="rId42"/>
    <p:sldId id="668" r:id="rId43"/>
    <p:sldId id="689" r:id="rId44"/>
    <p:sldId id="336" r:id="rId45"/>
    <p:sldId id="690" r:id="rId46"/>
    <p:sldId id="266" r:id="rId47"/>
    <p:sldId id="707" r:id="rId48"/>
    <p:sldId id="697" r:id="rId49"/>
    <p:sldId id="698" r:id="rId50"/>
    <p:sldId id="705" r:id="rId51"/>
    <p:sldId id="650" r:id="rId52"/>
    <p:sldId id="706" r:id="rId5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0"/>
    <a:srgbClr val="9ECECE"/>
    <a:srgbClr val="FFC000"/>
    <a:srgbClr val="FEA65D"/>
    <a:srgbClr val="FF6602"/>
    <a:srgbClr val="8743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p:restoredTop sz="96197"/>
  </p:normalViewPr>
  <p:slideViewPr>
    <p:cSldViewPr snapToGrid="0" snapToObjects="1">
      <p:cViewPr varScale="1">
        <p:scale>
          <a:sx n="400" d="100"/>
          <a:sy n="400" d="100"/>
        </p:scale>
        <p:origin x="2352"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A9A72-314D-41FD-BBE2-8B819C0EAC5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EF246B9-3BF0-4634-BE1A-5137A60F8A38}">
      <dgm:prSet/>
      <dgm:spPr/>
      <dgm:t>
        <a:bodyPr/>
        <a:lstStyle/>
        <a:p>
          <a:r>
            <a:rPr lang="en-US" b="1"/>
            <a:t>How do you define diversity?</a:t>
          </a:r>
          <a:endParaRPr lang="en-US"/>
        </a:p>
      </dgm:t>
    </dgm:pt>
    <dgm:pt modelId="{28C0C537-58E1-46EA-BB86-5061E9AB6810}" type="parTrans" cxnId="{31D01FF8-A46E-465C-8C3F-F38EB407431F}">
      <dgm:prSet/>
      <dgm:spPr/>
      <dgm:t>
        <a:bodyPr/>
        <a:lstStyle/>
        <a:p>
          <a:endParaRPr lang="en-US"/>
        </a:p>
      </dgm:t>
    </dgm:pt>
    <dgm:pt modelId="{CB8A28B4-D1CD-4B87-B43D-CC377202F2D5}" type="sibTrans" cxnId="{31D01FF8-A46E-465C-8C3F-F38EB407431F}">
      <dgm:prSet/>
      <dgm:spPr/>
      <dgm:t>
        <a:bodyPr/>
        <a:lstStyle/>
        <a:p>
          <a:endParaRPr lang="en-US"/>
        </a:p>
      </dgm:t>
    </dgm:pt>
    <dgm:pt modelId="{68D7E671-949A-498A-A35C-C54EBD3DEF4E}">
      <dgm:prSet/>
      <dgm:spPr/>
      <dgm:t>
        <a:bodyPr/>
        <a:lstStyle/>
        <a:p>
          <a:r>
            <a:rPr lang="en-US" b="1"/>
            <a:t>How do you embrace diversity?</a:t>
          </a:r>
          <a:endParaRPr lang="en-US"/>
        </a:p>
      </dgm:t>
    </dgm:pt>
    <dgm:pt modelId="{CAD46BDC-E11C-4312-B25B-0CA9E6C52572}" type="parTrans" cxnId="{42FA52D3-137A-4BF4-BCB9-7E06B5D6DF91}">
      <dgm:prSet/>
      <dgm:spPr/>
      <dgm:t>
        <a:bodyPr/>
        <a:lstStyle/>
        <a:p>
          <a:endParaRPr lang="en-US"/>
        </a:p>
      </dgm:t>
    </dgm:pt>
    <dgm:pt modelId="{77BD79D4-1100-4250-B1EA-BCC0E7766B18}" type="sibTrans" cxnId="{42FA52D3-137A-4BF4-BCB9-7E06B5D6DF91}">
      <dgm:prSet/>
      <dgm:spPr/>
      <dgm:t>
        <a:bodyPr/>
        <a:lstStyle/>
        <a:p>
          <a:endParaRPr lang="en-US"/>
        </a:p>
      </dgm:t>
    </dgm:pt>
    <dgm:pt modelId="{97DA29F1-6425-D548-AC84-B14C122F74D0}" type="pres">
      <dgm:prSet presAssocID="{E00A9A72-314D-41FD-BBE2-8B819C0EAC5D}" presName="linear" presStyleCnt="0">
        <dgm:presLayoutVars>
          <dgm:animLvl val="lvl"/>
          <dgm:resizeHandles val="exact"/>
        </dgm:presLayoutVars>
      </dgm:prSet>
      <dgm:spPr/>
    </dgm:pt>
    <dgm:pt modelId="{B87FE9EB-3700-844C-82E2-B4A2325ACF2F}" type="pres">
      <dgm:prSet presAssocID="{3EF246B9-3BF0-4634-BE1A-5137A60F8A38}" presName="parentText" presStyleLbl="node1" presStyleIdx="0" presStyleCnt="2">
        <dgm:presLayoutVars>
          <dgm:chMax val="0"/>
          <dgm:bulletEnabled val="1"/>
        </dgm:presLayoutVars>
      </dgm:prSet>
      <dgm:spPr/>
    </dgm:pt>
    <dgm:pt modelId="{EF4D6B5F-9A5E-D44C-B723-42888B807AB2}" type="pres">
      <dgm:prSet presAssocID="{CB8A28B4-D1CD-4B87-B43D-CC377202F2D5}" presName="spacer" presStyleCnt="0"/>
      <dgm:spPr/>
    </dgm:pt>
    <dgm:pt modelId="{9CC8ECAB-C183-CE4F-B30D-C84A8FDEDD65}" type="pres">
      <dgm:prSet presAssocID="{68D7E671-949A-498A-A35C-C54EBD3DEF4E}" presName="parentText" presStyleLbl="node1" presStyleIdx="1" presStyleCnt="2">
        <dgm:presLayoutVars>
          <dgm:chMax val="0"/>
          <dgm:bulletEnabled val="1"/>
        </dgm:presLayoutVars>
      </dgm:prSet>
      <dgm:spPr/>
    </dgm:pt>
  </dgm:ptLst>
  <dgm:cxnLst>
    <dgm:cxn modelId="{C0214F27-E1B8-B74C-A654-74E65C824FF6}" type="presOf" srcId="{E00A9A72-314D-41FD-BBE2-8B819C0EAC5D}" destId="{97DA29F1-6425-D548-AC84-B14C122F74D0}" srcOrd="0" destOrd="0" presId="urn:microsoft.com/office/officeart/2005/8/layout/vList2"/>
    <dgm:cxn modelId="{4A92C44D-FB63-0745-9610-87A2071C6A5D}" type="presOf" srcId="{68D7E671-949A-498A-A35C-C54EBD3DEF4E}" destId="{9CC8ECAB-C183-CE4F-B30D-C84A8FDEDD65}" srcOrd="0" destOrd="0" presId="urn:microsoft.com/office/officeart/2005/8/layout/vList2"/>
    <dgm:cxn modelId="{D8CF9492-246B-8A45-89F5-3B0BAE09D637}" type="presOf" srcId="{3EF246B9-3BF0-4634-BE1A-5137A60F8A38}" destId="{B87FE9EB-3700-844C-82E2-B4A2325ACF2F}" srcOrd="0" destOrd="0" presId="urn:microsoft.com/office/officeart/2005/8/layout/vList2"/>
    <dgm:cxn modelId="{42FA52D3-137A-4BF4-BCB9-7E06B5D6DF91}" srcId="{E00A9A72-314D-41FD-BBE2-8B819C0EAC5D}" destId="{68D7E671-949A-498A-A35C-C54EBD3DEF4E}" srcOrd="1" destOrd="0" parTransId="{CAD46BDC-E11C-4312-B25B-0CA9E6C52572}" sibTransId="{77BD79D4-1100-4250-B1EA-BCC0E7766B18}"/>
    <dgm:cxn modelId="{31D01FF8-A46E-465C-8C3F-F38EB407431F}" srcId="{E00A9A72-314D-41FD-BBE2-8B819C0EAC5D}" destId="{3EF246B9-3BF0-4634-BE1A-5137A60F8A38}" srcOrd="0" destOrd="0" parTransId="{28C0C537-58E1-46EA-BB86-5061E9AB6810}" sibTransId="{CB8A28B4-D1CD-4B87-B43D-CC377202F2D5}"/>
    <dgm:cxn modelId="{1DD122A6-B1F6-6444-B030-2D8A809BA721}" type="presParOf" srcId="{97DA29F1-6425-D548-AC84-B14C122F74D0}" destId="{B87FE9EB-3700-844C-82E2-B4A2325ACF2F}" srcOrd="0" destOrd="0" presId="urn:microsoft.com/office/officeart/2005/8/layout/vList2"/>
    <dgm:cxn modelId="{5414E5D5-D562-5441-9BFE-56AB4E6C9B54}" type="presParOf" srcId="{97DA29F1-6425-D548-AC84-B14C122F74D0}" destId="{EF4D6B5F-9A5E-D44C-B723-42888B807AB2}" srcOrd="1" destOrd="0" presId="urn:microsoft.com/office/officeart/2005/8/layout/vList2"/>
    <dgm:cxn modelId="{D7DD0032-CD54-104C-9D64-BD8165C53714}" type="presParOf" srcId="{97DA29F1-6425-D548-AC84-B14C122F74D0}" destId="{9CC8ECAB-C183-CE4F-B30D-C84A8FDEDD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FE9EB-3700-844C-82E2-B4A2325ACF2F}">
      <dsp:nvSpPr>
        <dsp:cNvPr id="0" name=""/>
        <dsp:cNvSpPr/>
      </dsp:nvSpPr>
      <dsp:spPr>
        <a:xfrm>
          <a:off x="0" y="13398"/>
          <a:ext cx="4965379" cy="1352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t>How do you define diversity?</a:t>
          </a:r>
          <a:endParaRPr lang="en-US" sz="3400" kern="1200"/>
        </a:p>
      </dsp:txBody>
      <dsp:txXfrm>
        <a:off x="66025" y="79423"/>
        <a:ext cx="4833329" cy="1220470"/>
      </dsp:txXfrm>
    </dsp:sp>
    <dsp:sp modelId="{9CC8ECAB-C183-CE4F-B30D-C84A8FDEDD65}">
      <dsp:nvSpPr>
        <dsp:cNvPr id="0" name=""/>
        <dsp:cNvSpPr/>
      </dsp:nvSpPr>
      <dsp:spPr>
        <a:xfrm>
          <a:off x="0" y="1463838"/>
          <a:ext cx="4965379" cy="13525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t>How do you embrace diversity?</a:t>
          </a:r>
          <a:endParaRPr lang="en-US" sz="3400" kern="1200"/>
        </a:p>
      </dsp:txBody>
      <dsp:txXfrm>
        <a:off x="66025" y="1529863"/>
        <a:ext cx="4833329" cy="1220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2T15:41:28.035"/>
    </inkml:context>
    <inkml:brush xml:id="br0">
      <inkml:brushProperty name="width" value="0.05" units="cm"/>
      <inkml:brushProperty name="height" value="0.05" units="cm"/>
      <inkml:brushProperty name="color" value="#E71224"/>
    </inkml:brush>
  </inkml:definitions>
  <inkml:trace contextRef="#ctx0" brushRef="#br0">1 1 24575,'8'0'0,"1"0"0,0 0 0,0 9 0,5-3 0,-3 13 0,3-3 0,2 10 0,-4-4 0,4 11 0,-6-11 0,1 10 0,-5-10 0,4 11 0,-2 11 0,4-5 0,0 6 0,-6-13 0,3-4 0,-7 7 0,8-1 0,-4 1 0,7 26 0,-1-26 0,-4 24 0,1-31 0,-3 0 0,0 5 0,3-11 0,-2 18 0,-1-16 0,5 16 0,-10-18 0,4 11 0,0-5 0,-4 6 0,9 1 0,-8-1 0,10 27 0,-5-20 0,1 14 0,1-28 0,-8-7 0,4 0 0,-1-5 0,-3 4 0,2-10 0,3 24 0,-4-14 0,3 15 0,0-14 0,-4 0 0,3 0 0,1 0 0,-4 0 0,3 0 0,-4 0 0,0 0 0,0 1 0,0-1 0,4-5 0,-3 3 0,3-8 0,-4 4 0,0-5 0,0-1 0,0 1 0,0-1 0,0 6 0,0-4 0,0 4 0,0-6 0,0 6 0,0 1 0,0 0 0,0-2 0,0 1 0,0-4 0,0 9 0,0-9 0,0 8 0,0-3 0,-4 0 0,3 4 0,-3-9 0,4 4 0,0-1 0,0-3 0,0 4 0,0-5 0,0-1 0,0 1 0,0-1 0,0 1 0,0-4 0,0-2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2T15:41:29.892"/>
    </inkml:context>
    <inkml:brush xml:id="br0">
      <inkml:brushProperty name="width" value="0.05" units="cm"/>
      <inkml:brushProperty name="height" value="0.05" units="cm"/>
      <inkml:brushProperty name="color" value="#E71224"/>
    </inkml:brush>
  </inkml:definitions>
  <inkml:trace contextRef="#ctx0" brushRef="#br0">0 4 24575,'0'9'0,"4"-1"0,-3 1 0,3 0 0,0-5 0,-4 4 0,8-3 0,-7 3 0,7 6 0,-7-4 0,13 9 0,-12-10 0,11 10 0,-11-9 0,6 4 0,-3-6 0,4 6 0,0-8 0,0 7 0,0-3 0,-4 0 0,8 8 0,-10-8 0,13 8 0,-14-9 0,9 4 0,-10-5 0,7-3 0,-7 3 0,3-4 0,0 1 0,-3 3 0,6-3 0,-6 3 0,7 1 0,-3-1 0,-1 1 0,5-13 0,-5 1 0,6-10 0,-6 4 0,5-5 0,-8 4 0,7-4 0,-7 6 0,7-1 0,-7 0 0,7-5 0,-2-1 0,-1 0 0,4-4 0,-3 4 0,-1-5 0,3 5 0,-7-4 0,8 4 0,-4-5 0,1 4 0,-2-2 0,0 8 0,-3-9 0,3 9 0,-4-4 0,4 5 0,-3 4 0,2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2T15:41:38.239"/>
    </inkml:context>
    <inkml:brush xml:id="br0">
      <inkml:brushProperty name="width" value="0.05" units="cm"/>
      <inkml:brushProperty name="height" value="0.05" units="cm"/>
      <inkml:brushProperty name="color" value="#E71224"/>
    </inkml:brush>
  </inkml:definitions>
  <inkml:trace contextRef="#ctx0" brushRef="#br0">0 47 24575,'14'0'0,"34"0"0,-13 0 0,26 0 0,-38 0 0,2 0 0,-15 0 0,3 0 0,-4 0 0,0 0 0,-1 0 0,1 0 0,-1 0 0,1 0 0,-4-4 0,2 3 0,-2-3 0,9 0 0,-4 3 0,3-4 0,-4 5 0,-1 0 0,1 0 0,-4-4 0,7 3 0,0-3 0,8 4 0,14 0 0,-4 0 0,12 0 0,-8 0 0,-6 0 0,5 0 0,-5 0 0,0 0 0,-6 0 0,-4 0 0,-3 0 0,5 0 0,7 0 0,-11 0 0,10 0 0,-17 0 0,10 0 0,-9 0 0,4 0 0,-6 0 0,1 0 0,5 0 0,-4 0 0,3 0 0,-4 0 0,-1 0 0,6 0 0,-4 0 0,9 0 0,-9 0 0,3 0 0,-4-4 0,-1 4 0,6-4 0,-4 4 0,15 0 0,-8 0 0,4 0 0,-7 0 0,-1 0 0,2 0 0,0 0 0,4 0 0,3 0 0,-1 0 0,20 0 0,-18 0 0,6 0 0,-4 0 0,-13 0 0,8 0 0,-12 0 0,1 0 0,5 0 0,-4 0 0,8 0 0,-8 0 0,9-5 0,2 4 0,1-4 0,-1 5 0,-2 0 0,10 0 0,-5 0 0,10 0 0,-14 0 0,23 0 0,-11 0 0,13 0 0,4 0 0,-23 0 0,23 0 0,-21 0 0,7 0 0,7 0 0,-6 0 0,-5 0 0,-6 0 0,-4 0 0,-4 0 0,3 0 0,-6 0 0,7 0 0,1 0 0,4 0 0,-6 0 0,0 0 0,23 0 0,-17 0 0,17 0 0,-16 0 0,-6 0 0,29 0 0,-25 5 0,18-4 0,-23 4 0,7-5 0,18 0 0,-7 5 0,13-4 0,-9 4 0,-6-5 0,14 0 0,-14 0 0,0 0 0,5 0 0,-18 0 0,6 4 0,-10-3 0,-9 2 0,9-3 0,-4 0 0,0 0 0,-2 0 0,1 0 0,1 0 0,19 0 0,4 0 0,13 0 0,10 7 0,-8-6 0,8 6 0,10-7 0,-23 0 0,7 0 0,-22 0 0,-11 0 0,-1 0 0,-2 0 0,-9 0 0,8 0 0,-3 0 0,12 0 0,-5 0 0,10 0 0,-10 0 0,27 0 0,-23 0 0,17 0 0,-28 0 0,-1 0 0,-9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2T15:41:40.950"/>
    </inkml:context>
    <inkml:brush xml:id="br0">
      <inkml:brushProperty name="width" value="0.05" units="cm"/>
      <inkml:brushProperty name="height" value="0.05" units="cm"/>
      <inkml:brushProperty name="color" value="#E71224"/>
    </inkml:brush>
  </inkml:definitions>
  <inkml:trace contextRef="#ctx0" brushRef="#br0">0 1 24575,'9'4'0,"-5"4"0,4-7 0,-7 7 0,7-7 0,-7 6 0,6-6 0,-6 7 0,7-7 0,-7 6 0,6-6 0,-6 7 0,7-3 0,-7 3 0,7-3 0,-4 3 0,1-4 0,3 1 0,-7 3 0,6-7 0,-6 6 0,7-6 0,-7 7 0,6-3 0,-2 3 0,4 1 0,-1-1 0,-3 1 0,3-4 0,-7 2 0,6-6 0,-6 7 0,7-7 0,-7 6 0,3-2 0,-4 4 0,0-1 0,-4-3 0,3 3 0,-12 2 0,11 0 0,-11 3 0,8-4 0,0-1 0,-3-3 0,7 3 0,-6-3 0,2 3 0,0 1 0,-3-5 0,7 4 0,-6-7 0,6 7 0,-7-7 0,7 6 0,-7-6 0,7 7 0,-3-3 0,1-1 0,2 4 0,-3-7 0,4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1T19:55:38.282"/>
    </inkml:context>
    <inkml:brush xml:id="br0">
      <inkml:brushProperty name="width" value="0.05" units="cm"/>
      <inkml:brushProperty name="height" value="0.05" units="cm"/>
      <inkml:brushProperty name="color" value="#E71224"/>
    </inkml:brush>
  </inkml:definitions>
  <inkml:trace contextRef="#ctx0" brushRef="#br0">425 1 24575,'-8'0'0,"-1"0"0,0 0 0,0 9 0,-5-3 0,3 13 0,-3-3 0,-2 10 0,4-4 0,-4 11 0,6-11 0,-1 10 0,5-10 0,-4 11 0,2 11 0,-4-5 0,0 6 0,6-13 0,-3-4 0,7 7 0,-8-1 0,4 1 0,-7 26 0,1-26 0,4 24 0,-1-31 0,3 0 0,0 5 0,-3-11 0,2 18 0,1-16 0,-5 16 0,10-18 0,-4 11 0,0-5 0,4 6 0,-9 1 0,8-1 0,-10 27 0,5-20 0,-1 14 0,-1-28 0,8-7 0,-4 0 0,1-5 0,3 4 0,-2-10 0,-3 24 0,4-14 0,-3 15 0,0-14 0,4 0 0,-3 0 0,-1 0 0,4 0 0,-3 0 0,4 0 0,0 0 0,0 1 0,0-1 0,-4-5 0,3 3 0,-3-8 0,4 4 0,0-5 0,0-1 0,0 1 0,0-1 0,0 6 0,0-4 0,0 4 0,0-6 0,0 6 0,0 1 0,0 0 0,0-2 0,0 1 0,0-4 0,0 9 0,0-9 0,0 8 0,0-3 0,4 0 0,-3 4 0,3-9 0,-4 4 0,0-1 0,0-3 0,0 4 0,0-5 0,0-1 0,0 1 0,0-1 0,0 1 0,0-4 0,0-2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31T19:55:38.283"/>
    </inkml:context>
    <inkml:brush xml:id="br0">
      <inkml:brushProperty name="width" value="0.05" units="cm"/>
      <inkml:brushProperty name="height" value="0.05" units="cm"/>
      <inkml:brushProperty name="color" value="#E71224"/>
    </inkml:brush>
  </inkml:definitions>
  <inkml:trace contextRef="#ctx0" brushRef="#br0">350 4 24575,'0'9'0,"-4"-1"0,3 1 0,-3 0 0,0-5 0,4 4 0,-8-3 0,7 3 0,-7 6 0,7-4 0,-13 9 0,12-10 0,-11 10 0,11-9 0,-6 4 0,3-6 0,-4 6 0,0-8 0,0 7 0,0-3 0,4 0 0,-8 8 0,10-8 0,-13 8 0,14-9 0,-9 4 0,10-5 0,-7-3 0,7 3 0,-3-4 0,0 1 0,3 3 0,-6-3 0,6 3 0,-7 1 0,3-1 0,1 1 0,-5-13 0,5 1 0,-6-10 0,6 4 0,-5-5 0,8 4 0,-7-4 0,7 6 0,-7-1 0,7 0 0,-7-5 0,2-1 0,1 0 0,-4-4 0,3 4 0,1-5 0,-3 5 0,7-4 0,-8 4 0,4-5 0,-1 4 0,2-2 0,0 8 0,3-9 0,-3 9 0,4-4 0,-4 5 0,3 4 0,-2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4FE9-E867-E241-AE2A-9DA89D42B338}" type="datetimeFigureOut">
              <a:rPr lang="en-US" smtClean="0"/>
              <a:t>4/14/21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08F8-53AE-AE4D-A0ED-9E5289E57D12}" type="slidenum">
              <a:rPr lang="en-US" smtClean="0"/>
              <a:t>‹#›</a:t>
            </a:fld>
            <a:endParaRPr lang="en-US"/>
          </a:p>
        </p:txBody>
      </p:sp>
    </p:spTree>
    <p:extLst>
      <p:ext uri="{BB962C8B-B14F-4D97-AF65-F5344CB8AC3E}">
        <p14:creationId xmlns:p14="http://schemas.microsoft.com/office/powerpoint/2010/main" val="326430029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95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Understanding</a:t>
            </a:r>
            <a:r>
              <a:rPr lang="en-US" baseline="0" dirty="0"/>
              <a:t> from research and data, doing with practical models and strategies by practicing for expertise and mastery</a:t>
            </a:r>
          </a:p>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latin typeface="Calibri" panose="020F0502020204030204" pitchFamily="34" charset="0"/>
                <a:cs typeface="Calibri" panose="020F0502020204030204" pitchFamily="34" charset="0"/>
              </a:rPr>
              <a:t>4</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06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87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088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40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do a circle map.</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8DBF32-873D-514F-ACD3-7D686EDDC660}" type="slidenum">
              <a:rPr lang="en-US" smtClean="0">
                <a:latin typeface="Calibri" panose="020F0502020204030204" pitchFamily="34" charset="0"/>
                <a:cs typeface="Calibri" panose="020F0502020204030204" pitchFamily="34" charset="0"/>
              </a:rPr>
              <a:t>35</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628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rPr>
              <a:t>FROM</a:t>
            </a:r>
            <a:r>
              <a:rPr lang="en-US" sz="1200" kern="1200" baseline="0" dirty="0">
                <a:solidFill>
                  <a:schemeClr val="tx1"/>
                </a:solidFill>
                <a:latin typeface="+mn-lt"/>
                <a:ea typeface="+mn-ea"/>
              </a:rPr>
              <a:t> OUR SCHEMA </a:t>
            </a:r>
          </a:p>
          <a:p>
            <a:r>
              <a:rPr lang="en-US" sz="1200" kern="1200" dirty="0">
                <a:solidFill>
                  <a:schemeClr val="tx1"/>
                </a:solidFill>
                <a:latin typeface="+mn-lt"/>
                <a:ea typeface="+mn-ea"/>
              </a:rPr>
              <a:t>a particular attitude toward or way of regarding something; a point of view.</a:t>
            </a:r>
          </a:p>
          <a:p>
            <a:r>
              <a:rPr lang="en-US" sz="1200" kern="1200" dirty="0">
                <a:solidFill>
                  <a:schemeClr val="tx1"/>
                </a:solidFill>
                <a:latin typeface="+mn-lt"/>
                <a:ea typeface="+mn-ea"/>
              </a:rPr>
              <a:t>"most guidebook history is written from the editor's perspective"</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8DBF32-873D-514F-ACD3-7D686EDDC660}" type="slidenum">
              <a:rPr lang="en-US" smtClean="0"/>
              <a:t>37</a:t>
            </a:fld>
            <a:endParaRPr lang="en-US" dirty="0"/>
          </a:p>
        </p:txBody>
      </p:sp>
    </p:spTree>
    <p:extLst>
      <p:ext uri="{BB962C8B-B14F-4D97-AF65-F5344CB8AC3E}">
        <p14:creationId xmlns:p14="http://schemas.microsoft.com/office/powerpoint/2010/main" val="398966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rPr>
              <a:t>FROM</a:t>
            </a:r>
            <a:r>
              <a:rPr lang="en-US" sz="1200" kern="1200" baseline="0" dirty="0">
                <a:solidFill>
                  <a:schemeClr val="tx1"/>
                </a:solidFill>
                <a:latin typeface="+mn-lt"/>
                <a:ea typeface="+mn-ea"/>
              </a:rPr>
              <a:t> OUR SCHEMA </a:t>
            </a:r>
          </a:p>
          <a:p>
            <a:r>
              <a:rPr lang="en-US" sz="1200" kern="1200" dirty="0">
                <a:solidFill>
                  <a:schemeClr val="tx1"/>
                </a:solidFill>
                <a:latin typeface="+mn-lt"/>
                <a:ea typeface="+mn-ea"/>
              </a:rPr>
              <a:t>a particular attitude toward or way of regarding something; a point of view.</a:t>
            </a:r>
          </a:p>
          <a:p>
            <a:r>
              <a:rPr lang="en-US" sz="1200" kern="1200" dirty="0">
                <a:solidFill>
                  <a:schemeClr val="tx1"/>
                </a:solidFill>
                <a:latin typeface="+mn-lt"/>
                <a:ea typeface="+mn-ea"/>
              </a:rPr>
              <a:t>"most guidebook history is written from the editor's perspective"</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8DBF32-873D-514F-ACD3-7D686EDDC660}" type="slidenum">
              <a:rPr lang="en-US" smtClean="0"/>
              <a:t>38</a:t>
            </a:fld>
            <a:endParaRPr lang="en-US" dirty="0"/>
          </a:p>
        </p:txBody>
      </p:sp>
    </p:spTree>
    <p:extLst>
      <p:ext uri="{BB962C8B-B14F-4D97-AF65-F5344CB8AC3E}">
        <p14:creationId xmlns:p14="http://schemas.microsoft.com/office/powerpoint/2010/main" val="422364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91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813DDE-395F-A040-8995-9755A05B0031}"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64DA7-F29C-3B47-BA1C-62113FDBE990}" type="slidenum">
              <a:rPr lang="en-US" smtClean="0"/>
              <a:t>‹#›</a:t>
            </a:fld>
            <a:endParaRPr lang="en-US"/>
          </a:p>
        </p:txBody>
      </p:sp>
    </p:spTree>
    <p:extLst>
      <p:ext uri="{BB962C8B-B14F-4D97-AF65-F5344CB8AC3E}">
        <p14:creationId xmlns:p14="http://schemas.microsoft.com/office/powerpoint/2010/main" val="243578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13DDE-395F-A040-8995-9755A05B0031}"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64DA7-F29C-3B47-BA1C-62113FDBE990}" type="slidenum">
              <a:rPr lang="en-US" smtClean="0"/>
              <a:t>‹#›</a:t>
            </a:fld>
            <a:endParaRPr lang="en-US"/>
          </a:p>
        </p:txBody>
      </p:sp>
    </p:spTree>
    <p:extLst>
      <p:ext uri="{BB962C8B-B14F-4D97-AF65-F5344CB8AC3E}">
        <p14:creationId xmlns:p14="http://schemas.microsoft.com/office/powerpoint/2010/main" val="177016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13DDE-395F-A040-8995-9755A05B0031}"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64DA7-F29C-3B47-BA1C-62113FDBE990}" type="slidenum">
              <a:rPr lang="en-US" smtClean="0"/>
              <a:t>‹#›</a:t>
            </a:fld>
            <a:endParaRPr lang="en-US"/>
          </a:p>
        </p:txBody>
      </p:sp>
    </p:spTree>
    <p:extLst>
      <p:ext uri="{BB962C8B-B14F-4D97-AF65-F5344CB8AC3E}">
        <p14:creationId xmlns:p14="http://schemas.microsoft.com/office/powerpoint/2010/main" val="368139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13DDE-395F-A040-8995-9755A05B0031}"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64DA7-F29C-3B47-BA1C-62113FDBE990}" type="slidenum">
              <a:rPr lang="en-US" smtClean="0"/>
              <a:t>‹#›</a:t>
            </a:fld>
            <a:endParaRPr lang="en-US"/>
          </a:p>
        </p:txBody>
      </p:sp>
    </p:spTree>
    <p:extLst>
      <p:ext uri="{BB962C8B-B14F-4D97-AF65-F5344CB8AC3E}">
        <p14:creationId xmlns:p14="http://schemas.microsoft.com/office/powerpoint/2010/main" val="238997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13DDE-395F-A040-8995-9755A05B0031}" type="datetimeFigureOut">
              <a:rPr lang="en-US" smtClean="0"/>
              <a:t>4/14/21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64DA7-F29C-3B47-BA1C-62113FDBE990}" type="slidenum">
              <a:rPr lang="en-US" smtClean="0"/>
              <a:t>‹#›</a:t>
            </a:fld>
            <a:endParaRPr lang="en-US"/>
          </a:p>
        </p:txBody>
      </p:sp>
    </p:spTree>
    <p:extLst>
      <p:ext uri="{BB962C8B-B14F-4D97-AF65-F5344CB8AC3E}">
        <p14:creationId xmlns:p14="http://schemas.microsoft.com/office/powerpoint/2010/main" val="175505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813DDE-395F-A040-8995-9755A05B0031}" type="datetimeFigureOut">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64DA7-F29C-3B47-BA1C-62113FDBE990}" type="slidenum">
              <a:rPr lang="en-US" smtClean="0"/>
              <a:t>‹#›</a:t>
            </a:fld>
            <a:endParaRPr lang="en-US"/>
          </a:p>
        </p:txBody>
      </p:sp>
    </p:spTree>
    <p:extLst>
      <p:ext uri="{BB962C8B-B14F-4D97-AF65-F5344CB8AC3E}">
        <p14:creationId xmlns:p14="http://schemas.microsoft.com/office/powerpoint/2010/main" val="618289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813DDE-395F-A040-8995-9755A05B0031}" type="datetimeFigureOut">
              <a:rPr lang="en-US" smtClean="0"/>
              <a:t>4/14/21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64DA7-F29C-3B47-BA1C-62113FDBE990}" type="slidenum">
              <a:rPr lang="en-US" smtClean="0"/>
              <a:t>‹#›</a:t>
            </a:fld>
            <a:endParaRPr lang="en-US"/>
          </a:p>
        </p:txBody>
      </p:sp>
    </p:spTree>
    <p:extLst>
      <p:ext uri="{BB962C8B-B14F-4D97-AF65-F5344CB8AC3E}">
        <p14:creationId xmlns:p14="http://schemas.microsoft.com/office/powerpoint/2010/main" val="1469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813DDE-395F-A040-8995-9755A05B0031}" type="datetimeFigureOut">
              <a:rPr lang="en-US" smtClean="0"/>
              <a:t>4/14/21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64DA7-F29C-3B47-BA1C-62113FDBE990}" type="slidenum">
              <a:rPr lang="en-US" smtClean="0"/>
              <a:t>‹#›</a:t>
            </a:fld>
            <a:endParaRPr lang="en-US"/>
          </a:p>
        </p:txBody>
      </p:sp>
    </p:spTree>
    <p:extLst>
      <p:ext uri="{BB962C8B-B14F-4D97-AF65-F5344CB8AC3E}">
        <p14:creationId xmlns:p14="http://schemas.microsoft.com/office/powerpoint/2010/main" val="317016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13DDE-395F-A040-8995-9755A05B0031}" type="datetimeFigureOut">
              <a:rPr lang="en-US" smtClean="0"/>
              <a:t>4/14/21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64DA7-F29C-3B47-BA1C-62113FDBE990}" type="slidenum">
              <a:rPr lang="en-US" smtClean="0"/>
              <a:t>‹#›</a:t>
            </a:fld>
            <a:endParaRPr lang="en-US"/>
          </a:p>
        </p:txBody>
      </p:sp>
    </p:spTree>
    <p:extLst>
      <p:ext uri="{BB962C8B-B14F-4D97-AF65-F5344CB8AC3E}">
        <p14:creationId xmlns:p14="http://schemas.microsoft.com/office/powerpoint/2010/main" val="394684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813DDE-395F-A040-8995-9755A05B0031}" type="datetimeFigureOut">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64DA7-F29C-3B47-BA1C-62113FDBE990}" type="slidenum">
              <a:rPr lang="en-US" smtClean="0"/>
              <a:t>‹#›</a:t>
            </a:fld>
            <a:endParaRPr lang="en-US"/>
          </a:p>
        </p:txBody>
      </p:sp>
    </p:spTree>
    <p:extLst>
      <p:ext uri="{BB962C8B-B14F-4D97-AF65-F5344CB8AC3E}">
        <p14:creationId xmlns:p14="http://schemas.microsoft.com/office/powerpoint/2010/main" val="75573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813DDE-395F-A040-8995-9755A05B0031}" type="datetimeFigureOut">
              <a:rPr lang="en-US" smtClean="0"/>
              <a:t>4/14/21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64DA7-F29C-3B47-BA1C-62113FDBE990}" type="slidenum">
              <a:rPr lang="en-US" smtClean="0"/>
              <a:t>‹#›</a:t>
            </a:fld>
            <a:endParaRPr lang="en-US"/>
          </a:p>
        </p:txBody>
      </p:sp>
    </p:spTree>
    <p:extLst>
      <p:ext uri="{BB962C8B-B14F-4D97-AF65-F5344CB8AC3E}">
        <p14:creationId xmlns:p14="http://schemas.microsoft.com/office/powerpoint/2010/main" val="412339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813DDE-395F-A040-8995-9755A05B0031}" type="datetimeFigureOut">
              <a:rPr lang="en-US" smtClean="0"/>
              <a:t>4/14/21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0364DA7-F29C-3B47-BA1C-62113FDBE990}" type="slidenum">
              <a:rPr lang="en-US" smtClean="0"/>
              <a:t>‹#›</a:t>
            </a:fld>
            <a:endParaRPr lang="en-US"/>
          </a:p>
        </p:txBody>
      </p:sp>
    </p:spTree>
    <p:extLst>
      <p:ext uri="{BB962C8B-B14F-4D97-AF65-F5344CB8AC3E}">
        <p14:creationId xmlns:p14="http://schemas.microsoft.com/office/powerpoint/2010/main" val="643261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0.jpg"/><Relationship Id="rId7" Type="http://schemas.openxmlformats.org/officeDocument/2006/relationships/image" Target="../media/image47.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8.png"/></Relationships>
</file>

<file path=ppt/slides/_rels/slide4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9.jpg"/><Relationship Id="rId7" Type="http://schemas.openxmlformats.org/officeDocument/2006/relationships/image" Target="../media/image47.pn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customXml" Target="../ink/ink6.xml"/><Relationship Id="rId5" Type="http://schemas.openxmlformats.org/officeDocument/2006/relationships/image" Target="../media/image46.png"/><Relationship Id="rId4" Type="http://schemas.openxmlformats.org/officeDocument/2006/relationships/customXml" Target="../ink/ink5.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04090" y="1062005"/>
            <a:ext cx="5096583" cy="134798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3600" b="1" dirty="0">
                <a:solidFill>
                  <a:schemeClr val="dk1"/>
                </a:solidFill>
                <a:latin typeface="Calibri" panose="020F0502020204030204" pitchFamily="34" charset="0"/>
                <a:cs typeface="Calibri" panose="020F0502020204030204" pitchFamily="34" charset="0"/>
              </a:rPr>
              <a:t>Pedagogy of Confidence</a:t>
            </a:r>
            <a:br>
              <a:rPr lang="en-US" sz="3600" b="1" dirty="0">
                <a:solidFill>
                  <a:schemeClr val="dk1"/>
                </a:solidFill>
                <a:latin typeface="Calibri" panose="020F0502020204030204" pitchFamily="34" charset="0"/>
                <a:cs typeface="Calibri" panose="020F0502020204030204" pitchFamily="34" charset="0"/>
              </a:rPr>
            </a:br>
            <a:r>
              <a:rPr lang="en-US" sz="3600" b="1" dirty="0">
                <a:solidFill>
                  <a:srgbClr val="F56C23"/>
                </a:solidFill>
                <a:latin typeface="Calibri" panose="020F0502020204030204" pitchFamily="34" charset="0"/>
                <a:cs typeface="Calibri" panose="020F0502020204030204" pitchFamily="34" charset="0"/>
              </a:rPr>
              <a:t>Difficult Conversations</a:t>
            </a:r>
            <a:endParaRPr b="1" dirty="0">
              <a:latin typeface="Calibri" panose="020F0502020204030204" pitchFamily="34" charset="0"/>
              <a:cs typeface="Calibri" panose="020F0502020204030204" pitchFamily="34" charset="0"/>
            </a:endParaRPr>
          </a:p>
        </p:txBody>
      </p:sp>
      <p:pic>
        <p:nvPicPr>
          <p:cNvPr id="57" name="Google Shape;57;p13"/>
          <p:cNvPicPr preferRelativeResize="0"/>
          <p:nvPr/>
        </p:nvPicPr>
        <p:blipFill rotWithShape="1">
          <a:blip r:embed="rId3">
            <a:alphaModFix/>
          </a:blip>
          <a:srcRect/>
          <a:stretch/>
        </p:blipFill>
        <p:spPr>
          <a:xfrm>
            <a:off x="5667515" y="1"/>
            <a:ext cx="3476486" cy="5143499"/>
          </a:xfrm>
          <a:prstGeom prst="rect">
            <a:avLst/>
          </a:prstGeom>
          <a:noFill/>
          <a:ln>
            <a:noFill/>
          </a:ln>
        </p:spPr>
      </p:pic>
      <p:sp>
        <p:nvSpPr>
          <p:cNvPr id="58" name="Google Shape;5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a:t>
            </a:fld>
            <a:endParaRPr/>
          </a:p>
        </p:txBody>
      </p:sp>
      <p:pic>
        <p:nvPicPr>
          <p:cNvPr id="59" name="Google Shape;59;p13" descr="NUA-mark.png"/>
          <p:cNvPicPr preferRelativeResize="0"/>
          <p:nvPr/>
        </p:nvPicPr>
        <p:blipFill rotWithShape="1">
          <a:blip r:embed="rId4">
            <a:alphaModFix/>
          </a:blip>
          <a:srcRect/>
          <a:stretch/>
        </p:blipFill>
        <p:spPr>
          <a:xfrm>
            <a:off x="3185043" y="314358"/>
            <a:ext cx="1775917" cy="595517"/>
          </a:xfrm>
          <a:prstGeom prst="rect">
            <a:avLst/>
          </a:prstGeom>
          <a:noFill/>
          <a:ln>
            <a:noFill/>
          </a:ln>
        </p:spPr>
      </p:pic>
      <p:sp>
        <p:nvSpPr>
          <p:cNvPr id="61" name="Google Shape;61;p13"/>
          <p:cNvSpPr/>
          <p:nvPr/>
        </p:nvSpPr>
        <p:spPr>
          <a:xfrm>
            <a:off x="566382" y="3407504"/>
            <a:ext cx="4572000" cy="16696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National Urban Alliance</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1400" b="1" i="0" u="none" strike="noStrike" cap="none" dirty="0" err="1">
                <a:solidFill>
                  <a:srgbClr val="000000"/>
                </a:solidFill>
                <a:latin typeface="Calibri"/>
                <a:ea typeface="Calibri"/>
                <a:cs typeface="Calibri"/>
                <a:sym typeface="Calibri"/>
              </a:rPr>
              <a:t>www.nuatc.org</a:t>
            </a:r>
            <a:endParaRPr sz="14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endParaRPr sz="8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Robert Seth Price</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1400" b="1" i="0" u="none" strike="noStrike" cap="none" dirty="0" err="1">
                <a:solidFill>
                  <a:srgbClr val="000000"/>
                </a:solidFill>
                <a:latin typeface="Calibri"/>
                <a:ea typeface="Calibri"/>
                <a:cs typeface="Calibri"/>
                <a:sym typeface="Calibri"/>
              </a:rPr>
              <a:t>www.eggplant.org</a:t>
            </a:r>
            <a:r>
              <a:rPr lang="en-US" sz="1400" b="1" i="0" u="none" strike="noStrike" cap="none" dirty="0">
                <a:solidFill>
                  <a:srgbClr val="000000"/>
                </a:solidFill>
                <a:latin typeface="Calibri"/>
                <a:ea typeface="Calibri"/>
                <a:cs typeface="Calibri"/>
                <a:sym typeface="Calibri"/>
              </a:rPr>
              <a:t> • </a:t>
            </a:r>
            <a:r>
              <a:rPr lang="en-US" sz="1400" b="1" i="0" u="none" strike="noStrike" cap="none" dirty="0" err="1">
                <a:solidFill>
                  <a:srgbClr val="000000"/>
                </a:solidFill>
                <a:latin typeface="Calibri"/>
                <a:ea typeface="Calibri"/>
                <a:cs typeface="Calibri"/>
                <a:sym typeface="Calibri"/>
              </a:rPr>
              <a:t>robert@eggplant.org</a:t>
            </a:r>
            <a:br>
              <a:rPr lang="en-US" sz="1400" b="1" i="0" u="none" strike="noStrike" cap="none" dirty="0">
                <a:solidFill>
                  <a:srgbClr val="000000"/>
                </a:solidFill>
                <a:latin typeface="Calibri"/>
                <a:ea typeface="Calibri"/>
                <a:cs typeface="Calibri"/>
                <a:sym typeface="Calibri"/>
              </a:rPr>
            </a:br>
            <a:br>
              <a:rPr lang="en-US" sz="800" b="1" i="0" u="none" strike="noStrike" cap="none" dirty="0">
                <a:solidFill>
                  <a:srgbClr val="000000"/>
                </a:solidFill>
                <a:latin typeface="Calibri"/>
                <a:ea typeface="Calibri"/>
                <a:cs typeface="Calibri"/>
                <a:sym typeface="Calibri"/>
              </a:rPr>
            </a:br>
            <a:endParaRPr dirty="0">
              <a:latin typeface="Calibri" panose="020F0502020204030204" pitchFamily="34" charset="0"/>
              <a:cs typeface="Calibri" panose="020F0502020204030204" pitchFamily="34" charset="0"/>
            </a:endParaRPr>
          </a:p>
        </p:txBody>
      </p:sp>
      <p:sp>
        <p:nvSpPr>
          <p:cNvPr id="62" name="Google Shape;62;p13"/>
          <p:cNvSpPr/>
          <p:nvPr/>
        </p:nvSpPr>
        <p:spPr>
          <a:xfrm>
            <a:off x="566382" y="2562117"/>
            <a:ext cx="4572000" cy="615553"/>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None/>
            </a:pPr>
            <a:r>
              <a:rPr lang="en-US" sz="2000" b="1" i="0" u="none" strike="noStrike" cap="none" dirty="0">
                <a:solidFill>
                  <a:srgbClr val="F46224"/>
                </a:solidFill>
                <a:latin typeface="Calibri"/>
                <a:ea typeface="Calibri"/>
                <a:cs typeface="Calibri"/>
                <a:sym typeface="Calibri"/>
              </a:rPr>
              <a:t>Fair Oaks Elementary</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2000" b="1" i="0" u="none" strike="noStrike" cap="none" dirty="0">
                <a:solidFill>
                  <a:srgbClr val="F46224"/>
                </a:solidFill>
                <a:latin typeface="Calibri"/>
                <a:ea typeface="Calibri"/>
                <a:cs typeface="Calibri"/>
                <a:sym typeface="Calibri"/>
              </a:rPr>
              <a:t>March 17, 2021</a:t>
            </a:r>
            <a:endParaRPr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D54562EA-D0D6-8B4E-B161-36C1BA974C2F}"/>
              </a:ext>
            </a:extLst>
          </p:cNvPr>
          <p:cNvPicPr>
            <a:picLocks noChangeAspect="1"/>
          </p:cNvPicPr>
          <p:nvPr/>
        </p:nvPicPr>
        <p:blipFill>
          <a:blip r:embed="rId5"/>
          <a:stretch>
            <a:fillRect/>
          </a:stretch>
        </p:blipFill>
        <p:spPr>
          <a:xfrm>
            <a:off x="814812" y="314358"/>
            <a:ext cx="1842984" cy="678994"/>
          </a:xfrm>
          <a:prstGeom prst="rect">
            <a:avLst/>
          </a:prstGeom>
        </p:spPr>
      </p:pic>
    </p:spTree>
    <p:extLst>
      <p:ext uri="{BB962C8B-B14F-4D97-AF65-F5344CB8AC3E}">
        <p14:creationId xmlns:p14="http://schemas.microsoft.com/office/powerpoint/2010/main" val="84525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44942556-6D25-9445-A697-5433224D22BC}"/>
              </a:ext>
            </a:extLst>
          </p:cNvPr>
          <p:cNvPicPr>
            <a:picLocks noChangeAspect="1"/>
          </p:cNvPicPr>
          <p:nvPr/>
        </p:nvPicPr>
        <p:blipFill>
          <a:blip r:embed="rId2"/>
          <a:stretch>
            <a:fillRect/>
          </a:stretch>
        </p:blipFill>
        <p:spPr>
          <a:xfrm>
            <a:off x="1507678" y="792162"/>
            <a:ext cx="6128644" cy="4351338"/>
          </a:xfrm>
          <a:prstGeom prst="rect">
            <a:avLst/>
          </a:prstGeom>
          <a:noFill/>
        </p:spPr>
      </p:pic>
      <p:sp>
        <p:nvSpPr>
          <p:cNvPr id="3" name="Title 1">
            <a:extLst>
              <a:ext uri="{FF2B5EF4-FFF2-40B4-BE49-F238E27FC236}">
                <a16:creationId xmlns:a16="http://schemas.microsoft.com/office/drawing/2014/main" id="{18EEEB70-0CC3-754A-B21D-A65A42F2CC74}"/>
              </a:ext>
            </a:extLst>
          </p:cNvPr>
          <p:cNvSpPr txBox="1">
            <a:spLocks/>
          </p:cNvSpPr>
          <p:nvPr/>
        </p:nvSpPr>
        <p:spPr>
          <a:xfrm>
            <a:off x="11724" y="-261938"/>
            <a:ext cx="9144000" cy="1325563"/>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Terminology:  Speaking the Same Language</a:t>
            </a:r>
          </a:p>
        </p:txBody>
      </p:sp>
    </p:spTree>
    <p:extLst>
      <p:ext uri="{BB962C8B-B14F-4D97-AF65-F5344CB8AC3E}">
        <p14:creationId xmlns:p14="http://schemas.microsoft.com/office/powerpoint/2010/main" val="126090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9042D0B0-3810-4813-987A-C3E50738E491}"/>
              </a:ext>
            </a:extLst>
          </p:cNvPr>
          <p:cNvPicPr>
            <a:picLocks noChangeAspect="1"/>
          </p:cNvPicPr>
          <p:nvPr/>
        </p:nvPicPr>
        <p:blipFill rotWithShape="1">
          <a:blip r:embed="rId2"/>
          <a:srcRect t="14246" b="3336"/>
          <a:stretch/>
        </p:blipFill>
        <p:spPr>
          <a:xfrm>
            <a:off x="20" y="10"/>
            <a:ext cx="9143980" cy="5143490"/>
          </a:xfrm>
          <a:prstGeom prst="rect">
            <a:avLst/>
          </a:prstGeom>
        </p:spPr>
      </p:pic>
      <p:sp>
        <p:nvSpPr>
          <p:cNvPr id="42" name="Rectangle 4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5398329"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extBox 1">
            <a:extLst>
              <a:ext uri="{FF2B5EF4-FFF2-40B4-BE49-F238E27FC236}">
                <a16:creationId xmlns:a16="http://schemas.microsoft.com/office/drawing/2014/main" id="{CB5AB77B-BA3D-4A06-9667-30EC46CC1E28}"/>
              </a:ext>
            </a:extLst>
          </p:cNvPr>
          <p:cNvGraphicFramePr/>
          <p:nvPr>
            <p:extLst>
              <p:ext uri="{D42A27DB-BD31-4B8C-83A1-F6EECF244321}">
                <p14:modId xmlns:p14="http://schemas.microsoft.com/office/powerpoint/2010/main" val="413617068"/>
              </p:ext>
            </p:extLst>
          </p:nvPr>
        </p:nvGraphicFramePr>
        <p:xfrm>
          <a:off x="445581" y="1591322"/>
          <a:ext cx="4965379" cy="2829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992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4B6F41-6436-124A-B350-9024622DF920}"/>
              </a:ext>
            </a:extLst>
          </p:cNvPr>
          <p:cNvSpPr txBox="1"/>
          <p:nvPr/>
        </p:nvSpPr>
        <p:spPr>
          <a:xfrm>
            <a:off x="4074694" y="1171365"/>
            <a:ext cx="4870949" cy="2800767"/>
          </a:xfrm>
          <a:prstGeom prst="rect">
            <a:avLst/>
          </a:prstGeom>
          <a:noFill/>
        </p:spPr>
        <p:txBody>
          <a:bodyPr wrap="none" rtlCol="0">
            <a:spAutoFit/>
          </a:bodyPr>
          <a:lstStyle/>
          <a:p>
            <a:r>
              <a:rPr lang="en-US" sz="8800" b="1" dirty="0"/>
              <a:t>Language </a:t>
            </a:r>
          </a:p>
          <a:p>
            <a:r>
              <a:rPr lang="en-US" sz="8800" b="1" dirty="0"/>
              <a:t>Matters</a:t>
            </a:r>
          </a:p>
        </p:txBody>
      </p:sp>
      <p:pic>
        <p:nvPicPr>
          <p:cNvPr id="3" name="Picture 2">
            <a:extLst>
              <a:ext uri="{FF2B5EF4-FFF2-40B4-BE49-F238E27FC236}">
                <a16:creationId xmlns:a16="http://schemas.microsoft.com/office/drawing/2014/main" id="{95AC65F0-C87B-C44F-8A79-3242659DF278}"/>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3476486" cy="5143499"/>
          </a:xfrm>
          <a:prstGeom prst="rect">
            <a:avLst/>
          </a:prstGeom>
        </p:spPr>
      </p:pic>
    </p:spTree>
    <p:extLst>
      <p:ext uri="{BB962C8B-B14F-4D97-AF65-F5344CB8AC3E}">
        <p14:creationId xmlns:p14="http://schemas.microsoft.com/office/powerpoint/2010/main" val="89719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FA1390-101A-4DEA-813B-061FEA62B324}"/>
              </a:ext>
            </a:extLst>
          </p:cNvPr>
          <p:cNvPicPr>
            <a:picLocks noChangeAspect="1"/>
          </p:cNvPicPr>
          <p:nvPr/>
        </p:nvPicPr>
        <p:blipFill>
          <a:blip r:embed="rId2"/>
          <a:stretch>
            <a:fillRect/>
          </a:stretch>
        </p:blipFill>
        <p:spPr>
          <a:xfrm>
            <a:off x="5761434" y="804098"/>
            <a:ext cx="2116414" cy="3535305"/>
          </a:xfrm>
          <a:prstGeom prst="rect">
            <a:avLst/>
          </a:prstGeom>
        </p:spPr>
      </p:pic>
      <p:pic>
        <p:nvPicPr>
          <p:cNvPr id="8" name="Picture 7">
            <a:extLst>
              <a:ext uri="{FF2B5EF4-FFF2-40B4-BE49-F238E27FC236}">
                <a16:creationId xmlns:a16="http://schemas.microsoft.com/office/drawing/2014/main" id="{15DC8EE4-AF12-41DC-B597-E1F210C361AD}"/>
              </a:ext>
            </a:extLst>
          </p:cNvPr>
          <p:cNvPicPr>
            <a:picLocks noChangeAspect="1"/>
          </p:cNvPicPr>
          <p:nvPr/>
        </p:nvPicPr>
        <p:blipFill>
          <a:blip r:embed="rId3"/>
          <a:stretch>
            <a:fillRect/>
          </a:stretch>
        </p:blipFill>
        <p:spPr>
          <a:xfrm>
            <a:off x="874770" y="1526722"/>
            <a:ext cx="4733000" cy="2920937"/>
          </a:xfrm>
          <a:prstGeom prst="rect">
            <a:avLst/>
          </a:prstGeom>
        </p:spPr>
      </p:pic>
      <p:sp>
        <p:nvSpPr>
          <p:cNvPr id="3" name="Title 2">
            <a:extLst>
              <a:ext uri="{FF2B5EF4-FFF2-40B4-BE49-F238E27FC236}">
                <a16:creationId xmlns:a16="http://schemas.microsoft.com/office/drawing/2014/main" id="{C9C752D4-66F4-4347-BB68-6EFDC458B6D7}"/>
              </a:ext>
            </a:extLst>
          </p:cNvPr>
          <p:cNvSpPr>
            <a:spLocks noGrp="1"/>
          </p:cNvSpPr>
          <p:nvPr>
            <p:ph type="title"/>
          </p:nvPr>
        </p:nvSpPr>
        <p:spPr>
          <a:xfrm>
            <a:off x="874770" y="926647"/>
            <a:ext cx="2949178" cy="1200150"/>
          </a:xfrm>
        </p:spPr>
        <p:txBody>
          <a:bodyPr anchor="b">
            <a:normAutofit fontScale="90000"/>
          </a:bodyPr>
          <a:lstStyle/>
          <a:p>
            <a:r>
              <a:rPr lang="en-US" sz="3300" b="1" dirty="0">
                <a:latin typeface="Calibri" panose="020F0502020204030204" pitchFamily="34" charset="0"/>
                <a:cs typeface="Calibri" panose="020F0502020204030204" pitchFamily="34" charset="0"/>
              </a:rPr>
              <a:t>Vocabulary</a:t>
            </a:r>
            <a:br>
              <a:rPr lang="en-US" sz="3300" b="1" dirty="0">
                <a:latin typeface="Calibri" panose="020F0502020204030204" pitchFamily="34" charset="0"/>
                <a:cs typeface="Calibri" panose="020F0502020204030204" pitchFamily="34" charset="0"/>
              </a:rPr>
            </a:br>
            <a:r>
              <a:rPr lang="en-US" sz="3300" b="1" dirty="0">
                <a:solidFill>
                  <a:schemeClr val="accent2">
                    <a:lumMod val="75000"/>
                  </a:schemeClr>
                </a:solidFill>
                <a:latin typeface="Calibri" panose="020F0502020204030204" pitchFamily="34" charset="0"/>
                <a:cs typeface="Calibri" panose="020F0502020204030204" pitchFamily="34" charset="0"/>
              </a:rPr>
              <a:t>Terminology</a:t>
            </a:r>
            <a:br>
              <a:rPr lang="en-US" sz="3300" b="1" dirty="0">
                <a:solidFill>
                  <a:schemeClr val="accent2">
                    <a:lumMod val="75000"/>
                  </a:schemeClr>
                </a:solidFill>
                <a:latin typeface="Calibri" panose="020F0502020204030204" pitchFamily="34" charset="0"/>
                <a:cs typeface="Calibri" panose="020F0502020204030204" pitchFamily="34" charset="0"/>
              </a:rPr>
            </a:br>
            <a:r>
              <a:rPr lang="en-US" sz="3300" b="1" dirty="0">
                <a:solidFill>
                  <a:schemeClr val="accent2">
                    <a:lumMod val="75000"/>
                  </a:schemeClr>
                </a:solidFill>
                <a:latin typeface="Calibri" panose="020F0502020204030204" pitchFamily="34" charset="0"/>
                <a:cs typeface="Calibri" panose="020F0502020204030204" pitchFamily="34" charset="0"/>
              </a:rPr>
              <a:t>Language</a:t>
            </a:r>
            <a:br>
              <a:rPr lang="en-US" sz="3300" b="1" dirty="0">
                <a:solidFill>
                  <a:schemeClr val="accent2">
                    <a:lumMod val="75000"/>
                  </a:schemeClr>
                </a:solidFill>
                <a:latin typeface="Calibri" panose="020F0502020204030204" pitchFamily="34" charset="0"/>
                <a:cs typeface="Calibri" panose="020F0502020204030204" pitchFamily="34" charset="0"/>
              </a:rPr>
            </a:br>
            <a:r>
              <a:rPr lang="en-US" sz="3300" b="1" dirty="0">
                <a:solidFill>
                  <a:schemeClr val="accent2">
                    <a:lumMod val="75000"/>
                  </a:schemeClr>
                </a:solidFill>
                <a:latin typeface="Calibri" panose="020F0502020204030204" pitchFamily="34" charset="0"/>
                <a:cs typeface="Calibri" panose="020F0502020204030204" pitchFamily="34" charset="0"/>
              </a:rPr>
              <a:t>Schema</a:t>
            </a:r>
          </a:p>
        </p:txBody>
      </p:sp>
    </p:spTree>
    <p:extLst>
      <p:ext uri="{BB962C8B-B14F-4D97-AF65-F5344CB8AC3E}">
        <p14:creationId xmlns:p14="http://schemas.microsoft.com/office/powerpoint/2010/main" val="173902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449BA3-8F7D-1543-874A-1666E0AA7EDE}"/>
              </a:ext>
            </a:extLst>
          </p:cNvPr>
          <p:cNvSpPr txBox="1">
            <a:spLocks/>
          </p:cNvSpPr>
          <p:nvPr/>
        </p:nvSpPr>
        <p:spPr>
          <a:xfrm>
            <a:off x="568072" y="127170"/>
            <a:ext cx="8448674" cy="61682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u="sng" dirty="0">
                <a:solidFill>
                  <a:srgbClr val="FFFF00"/>
                </a:solidFill>
                <a:latin typeface="Calibri" panose="020F0502020204030204" pitchFamily="34" charset="0"/>
                <a:cs typeface="Calibri" panose="020F0502020204030204" pitchFamily="34" charset="0"/>
              </a:rPr>
              <a:t>Deficit-minded </a:t>
            </a:r>
            <a:r>
              <a:rPr lang="en-US" sz="3200" b="1" dirty="0">
                <a:solidFill>
                  <a:srgbClr val="FFFF00"/>
                </a:solidFill>
                <a:latin typeface="Calibri" panose="020F0502020204030204" pitchFamily="34" charset="0"/>
                <a:cs typeface="Calibri" panose="020F0502020204030204" pitchFamily="34" charset="0"/>
              </a:rPr>
              <a:t>    </a:t>
            </a:r>
            <a:r>
              <a:rPr lang="en-US" sz="3200" b="1" u="sng" dirty="0">
                <a:solidFill>
                  <a:srgbClr val="FFFF00"/>
                </a:solidFill>
                <a:latin typeface="Calibri" panose="020F0502020204030204" pitchFamily="34" charset="0"/>
                <a:cs typeface="Calibri" panose="020F0502020204030204" pitchFamily="34" charset="0"/>
              </a:rPr>
              <a:t>Equity-mindedness</a:t>
            </a:r>
          </a:p>
        </p:txBody>
      </p:sp>
      <p:sp>
        <p:nvSpPr>
          <p:cNvPr id="8" name="Title 1">
            <a:extLst>
              <a:ext uri="{FF2B5EF4-FFF2-40B4-BE49-F238E27FC236}">
                <a16:creationId xmlns:a16="http://schemas.microsoft.com/office/drawing/2014/main" id="{563EBF72-F735-4C44-917A-80473669474D}"/>
              </a:ext>
            </a:extLst>
          </p:cNvPr>
          <p:cNvSpPr txBox="1">
            <a:spLocks/>
          </p:cNvSpPr>
          <p:nvPr/>
        </p:nvSpPr>
        <p:spPr>
          <a:xfrm>
            <a:off x="556497" y="141958"/>
            <a:ext cx="8448674" cy="61682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u="sng" dirty="0">
                <a:solidFill>
                  <a:schemeClr val="accent2">
                    <a:lumMod val="75000"/>
                  </a:schemeClr>
                </a:solidFill>
                <a:latin typeface="Calibri" panose="020F0502020204030204" pitchFamily="34" charset="0"/>
                <a:cs typeface="Calibri" panose="020F0502020204030204" pitchFamily="34" charset="0"/>
              </a:rPr>
              <a:t>Deficit-minded </a:t>
            </a:r>
            <a:r>
              <a:rPr lang="en-US" sz="3200" b="1" dirty="0">
                <a:solidFill>
                  <a:schemeClr val="accent2">
                    <a:lumMod val="75000"/>
                  </a:schemeClr>
                </a:solidFill>
                <a:latin typeface="Calibri" panose="020F0502020204030204" pitchFamily="34" charset="0"/>
                <a:cs typeface="Calibri" panose="020F0502020204030204" pitchFamily="34" charset="0"/>
              </a:rPr>
              <a:t>    </a:t>
            </a:r>
            <a:r>
              <a:rPr lang="en-US" sz="3200" b="1" u="sng" dirty="0">
                <a:solidFill>
                  <a:schemeClr val="accent2">
                    <a:lumMod val="75000"/>
                  </a:schemeClr>
                </a:solidFill>
                <a:latin typeface="Calibri" panose="020F0502020204030204" pitchFamily="34" charset="0"/>
                <a:cs typeface="Calibri" panose="020F0502020204030204" pitchFamily="34" charset="0"/>
              </a:rPr>
              <a:t>Equity-mindedness</a:t>
            </a:r>
          </a:p>
        </p:txBody>
      </p:sp>
      <p:sp>
        <p:nvSpPr>
          <p:cNvPr id="4" name="Content Placeholder 2">
            <a:extLst>
              <a:ext uri="{FF2B5EF4-FFF2-40B4-BE49-F238E27FC236}">
                <a16:creationId xmlns:a16="http://schemas.microsoft.com/office/drawing/2014/main" id="{DD9EA849-A3AC-C540-9E4A-34B240E537C3}"/>
              </a:ext>
            </a:extLst>
          </p:cNvPr>
          <p:cNvSpPr txBox="1">
            <a:spLocks/>
          </p:cNvSpPr>
          <p:nvPr/>
        </p:nvSpPr>
        <p:spPr>
          <a:xfrm>
            <a:off x="3464484" y="773570"/>
            <a:ext cx="6036956" cy="255436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srgbClr val="00B050"/>
                </a:solidFill>
              </a:rPr>
              <a:t>Underserved</a:t>
            </a:r>
          </a:p>
          <a:p>
            <a:r>
              <a:rPr lang="en-US" sz="2400" b="1" dirty="0"/>
              <a:t>Impoverished</a:t>
            </a:r>
          </a:p>
          <a:p>
            <a:r>
              <a:rPr lang="en-US" sz="2400" b="1" dirty="0">
                <a:solidFill>
                  <a:srgbClr val="C00000"/>
                </a:solidFill>
              </a:rPr>
              <a:t>Marginalized</a:t>
            </a:r>
          </a:p>
          <a:p>
            <a:r>
              <a:rPr lang="en-US" sz="2400" b="1" dirty="0"/>
              <a:t>Black/African American, African, Latinx, Asian, Indigenous, BIPOC, international, domestic, etc.</a:t>
            </a:r>
          </a:p>
        </p:txBody>
      </p:sp>
      <p:sp>
        <p:nvSpPr>
          <p:cNvPr id="5" name="Text Placeholder 3">
            <a:extLst>
              <a:ext uri="{FF2B5EF4-FFF2-40B4-BE49-F238E27FC236}">
                <a16:creationId xmlns:a16="http://schemas.microsoft.com/office/drawing/2014/main" id="{E0951C6C-0836-5D45-A9BF-5D4673D31A3D}"/>
              </a:ext>
            </a:extLst>
          </p:cNvPr>
          <p:cNvSpPr txBox="1">
            <a:spLocks/>
          </p:cNvSpPr>
          <p:nvPr/>
        </p:nvSpPr>
        <p:spPr>
          <a:xfrm>
            <a:off x="568073" y="773569"/>
            <a:ext cx="3932237" cy="193754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r>
              <a:rPr lang="en-US" sz="2400" b="1" dirty="0">
                <a:solidFill>
                  <a:srgbClr val="00B050"/>
                </a:solidFill>
              </a:rPr>
              <a:t>Disadvantaged</a:t>
            </a:r>
          </a:p>
          <a:p>
            <a:pPr marL="285750" indent="-285750"/>
            <a:r>
              <a:rPr lang="en-US" sz="2400" b="1" dirty="0"/>
              <a:t>Poor</a:t>
            </a:r>
          </a:p>
          <a:p>
            <a:pPr marL="285750" indent="-285750"/>
            <a:r>
              <a:rPr lang="en-US" sz="2400" b="1" dirty="0">
                <a:solidFill>
                  <a:srgbClr val="C00000"/>
                </a:solidFill>
              </a:rPr>
              <a:t>At-risk</a:t>
            </a:r>
          </a:p>
          <a:p>
            <a:pPr marL="285750" indent="-285750"/>
            <a:r>
              <a:rPr lang="en-US" sz="2400" b="1" dirty="0"/>
              <a:t>Non-White</a:t>
            </a:r>
          </a:p>
        </p:txBody>
      </p:sp>
      <p:sp>
        <p:nvSpPr>
          <p:cNvPr id="6" name="Text Placeholder 3">
            <a:extLst>
              <a:ext uri="{FF2B5EF4-FFF2-40B4-BE49-F238E27FC236}">
                <a16:creationId xmlns:a16="http://schemas.microsoft.com/office/drawing/2014/main" id="{8502A936-FDBB-5F43-AD62-F357DF1D523C}"/>
              </a:ext>
            </a:extLst>
          </p:cNvPr>
          <p:cNvSpPr txBox="1">
            <a:spLocks/>
          </p:cNvSpPr>
          <p:nvPr/>
        </p:nvSpPr>
        <p:spPr>
          <a:xfrm>
            <a:off x="568072" y="3264799"/>
            <a:ext cx="3932237" cy="221026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r>
              <a:rPr lang="en-US" sz="2400" b="1" dirty="0">
                <a:solidFill>
                  <a:srgbClr val="00B050"/>
                </a:solidFill>
              </a:rPr>
              <a:t>Unprepared</a:t>
            </a:r>
          </a:p>
          <a:p>
            <a:pPr marL="285750" indent="-285750"/>
            <a:r>
              <a:rPr lang="en-US" sz="2400" b="1" dirty="0"/>
              <a:t>Minority (racial)</a:t>
            </a:r>
          </a:p>
          <a:p>
            <a:pPr marL="285750" indent="-285750"/>
            <a:r>
              <a:rPr lang="en-US" sz="2400" b="1" dirty="0">
                <a:solidFill>
                  <a:srgbClr val="C00000"/>
                </a:solidFill>
              </a:rPr>
              <a:t>Low performing</a:t>
            </a:r>
          </a:p>
          <a:p>
            <a:pPr marL="285750" indent="-285750"/>
            <a:r>
              <a:rPr lang="en-US" sz="2400" b="1" dirty="0"/>
              <a:t>Diversity</a:t>
            </a:r>
          </a:p>
        </p:txBody>
      </p:sp>
      <p:sp>
        <p:nvSpPr>
          <p:cNvPr id="7" name="Content Placeholder 2">
            <a:extLst>
              <a:ext uri="{FF2B5EF4-FFF2-40B4-BE49-F238E27FC236}">
                <a16:creationId xmlns:a16="http://schemas.microsoft.com/office/drawing/2014/main" id="{7D76BF5D-A5A8-4B41-BB66-A84030331D56}"/>
              </a:ext>
            </a:extLst>
          </p:cNvPr>
          <p:cNvSpPr txBox="1">
            <a:spLocks/>
          </p:cNvSpPr>
          <p:nvPr/>
        </p:nvSpPr>
        <p:spPr>
          <a:xfrm>
            <a:off x="3464484" y="3265109"/>
            <a:ext cx="6036956" cy="187839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srgbClr val="00B050"/>
                </a:solidFill>
              </a:rPr>
              <a:t>Underserved</a:t>
            </a:r>
          </a:p>
          <a:p>
            <a:r>
              <a:rPr lang="en-US" sz="2400" b="1" dirty="0"/>
              <a:t>Racially minoritized </a:t>
            </a:r>
          </a:p>
          <a:p>
            <a:r>
              <a:rPr lang="en-US" sz="2400" b="1" dirty="0">
                <a:solidFill>
                  <a:srgbClr val="C00000"/>
                </a:solidFill>
              </a:rPr>
              <a:t>Underserved</a:t>
            </a:r>
          </a:p>
          <a:p>
            <a:r>
              <a:rPr lang="en-US" sz="2400" b="1" dirty="0"/>
              <a:t>State race/ethnicity</a:t>
            </a:r>
          </a:p>
        </p:txBody>
      </p:sp>
    </p:spTree>
    <p:extLst>
      <p:ext uri="{BB962C8B-B14F-4D97-AF65-F5344CB8AC3E}">
        <p14:creationId xmlns:p14="http://schemas.microsoft.com/office/powerpoint/2010/main" val="40932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C1EBE0DC-DF4B-DD44-9109-AFEF20757365}"/>
              </a:ext>
            </a:extLst>
          </p:cNvPr>
          <p:cNvSpPr txBox="1"/>
          <p:nvPr/>
        </p:nvSpPr>
        <p:spPr>
          <a:xfrm>
            <a:off x="2284026" y="1532747"/>
            <a:ext cx="4578895" cy="152329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300" b="1" kern="1200">
                <a:solidFill>
                  <a:srgbClr val="FFFFFF"/>
                </a:solidFill>
                <a:latin typeface="+mj-lt"/>
                <a:ea typeface="+mj-ea"/>
                <a:cs typeface="+mj-cs"/>
              </a:rPr>
              <a:t>It is important we do not pathologize differences.</a:t>
            </a:r>
          </a:p>
        </p:txBody>
      </p:sp>
    </p:spTree>
    <p:extLst>
      <p:ext uri="{BB962C8B-B14F-4D97-AF65-F5344CB8AC3E}">
        <p14:creationId xmlns:p14="http://schemas.microsoft.com/office/powerpoint/2010/main" val="258074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Question mark on green pastel background">
            <a:extLst>
              <a:ext uri="{FF2B5EF4-FFF2-40B4-BE49-F238E27FC236}">
                <a16:creationId xmlns:a16="http://schemas.microsoft.com/office/drawing/2014/main" id="{760A2B44-4BC5-4878-BCA4-BF7DB0DFB087}"/>
              </a:ext>
            </a:extLst>
          </p:cNvPr>
          <p:cNvPicPr>
            <a:picLocks noChangeAspect="1"/>
          </p:cNvPicPr>
          <p:nvPr/>
        </p:nvPicPr>
        <p:blipFill rotWithShape="1">
          <a:blip r:embed="rId2"/>
          <a:srcRect l="43445" r="3453"/>
          <a:stretch/>
        </p:blipFill>
        <p:spPr>
          <a:xfrm>
            <a:off x="-5524" y="10"/>
            <a:ext cx="3641692" cy="51434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305990"/>
            <a:ext cx="2240924" cy="2240924"/>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1EBE0DC-DF4B-DD44-9109-AFEF20757365}"/>
              </a:ext>
            </a:extLst>
          </p:cNvPr>
          <p:cNvSpPr txBox="1"/>
          <p:nvPr/>
        </p:nvSpPr>
        <p:spPr>
          <a:xfrm>
            <a:off x="4370286" y="1401365"/>
            <a:ext cx="4291113" cy="3263503"/>
          </a:xfrm>
          <a:prstGeom prst="rect">
            <a:avLst/>
          </a:prstGeom>
        </p:spPr>
        <p:txBody>
          <a:bodyPr vert="horz" lIns="91440" tIns="45720" rIns="91440" bIns="45720" rtlCol="0">
            <a:normAutofit/>
          </a:bodyPr>
          <a:lstStyle/>
          <a:p>
            <a:pPr defTabSz="914400">
              <a:lnSpc>
                <a:spcPct val="90000"/>
              </a:lnSpc>
              <a:spcAft>
                <a:spcPts val="600"/>
              </a:spcAft>
            </a:pPr>
            <a:r>
              <a:rPr lang="en-US" sz="3200" b="1" dirty="0">
                <a:solidFill>
                  <a:srgbClr val="9ECECE"/>
                </a:solidFill>
              </a:rPr>
              <a:t>Use Inquiry:</a:t>
            </a:r>
          </a:p>
          <a:p>
            <a:pPr indent="-228600" defTabSz="914400">
              <a:lnSpc>
                <a:spcPct val="90000"/>
              </a:lnSpc>
              <a:spcAft>
                <a:spcPts val="600"/>
              </a:spcAft>
              <a:buFont typeface="Arial" panose="020B0604020202020204" pitchFamily="34" charset="0"/>
              <a:buChar char="•"/>
            </a:pPr>
            <a:endParaRPr lang="en-US" b="1" dirty="0"/>
          </a:p>
          <a:p>
            <a:pPr indent="-228600" defTabSz="914400">
              <a:lnSpc>
                <a:spcPct val="90000"/>
              </a:lnSpc>
              <a:spcAft>
                <a:spcPts val="600"/>
              </a:spcAft>
              <a:buFont typeface="Arial" panose="020B0604020202020204" pitchFamily="34" charset="0"/>
              <a:buChar char="•"/>
            </a:pPr>
            <a:r>
              <a:rPr lang="en-US" b="1" dirty="0"/>
              <a:t>Powerful Questions</a:t>
            </a:r>
          </a:p>
          <a:p>
            <a:pPr indent="-228600" defTabSz="914400">
              <a:lnSpc>
                <a:spcPct val="90000"/>
              </a:lnSpc>
              <a:spcAft>
                <a:spcPts val="600"/>
              </a:spcAft>
              <a:buFont typeface="Arial" panose="020B0604020202020204" pitchFamily="34" charset="0"/>
              <a:buChar char="•"/>
            </a:pPr>
            <a:endParaRPr lang="en-US" b="1" dirty="0"/>
          </a:p>
          <a:p>
            <a:pPr indent="-228600" defTabSz="914400">
              <a:lnSpc>
                <a:spcPct val="90000"/>
              </a:lnSpc>
              <a:spcAft>
                <a:spcPts val="600"/>
              </a:spcAft>
              <a:buFont typeface="Arial" panose="020B0604020202020204" pitchFamily="34" charset="0"/>
              <a:buChar char="•"/>
            </a:pPr>
            <a:r>
              <a:rPr lang="en-US" b="1" dirty="0"/>
              <a:t>Shared Inquiry</a:t>
            </a:r>
          </a:p>
          <a:p>
            <a:pPr indent="-228600" defTabSz="914400">
              <a:lnSpc>
                <a:spcPct val="90000"/>
              </a:lnSpc>
              <a:spcAft>
                <a:spcPts val="600"/>
              </a:spcAft>
              <a:buFont typeface="Arial" panose="020B0604020202020204" pitchFamily="34" charset="0"/>
              <a:buChar char="•"/>
            </a:pPr>
            <a:endParaRPr lang="en-US" b="1" dirty="0"/>
          </a:p>
          <a:p>
            <a:pPr indent="-228600" defTabSz="914400">
              <a:lnSpc>
                <a:spcPct val="90000"/>
              </a:lnSpc>
              <a:spcAft>
                <a:spcPts val="600"/>
              </a:spcAft>
              <a:buFont typeface="Arial" panose="020B0604020202020204" pitchFamily="34" charset="0"/>
              <a:buChar char="•"/>
            </a:pPr>
            <a:r>
              <a:rPr lang="en-US" b="1" dirty="0"/>
              <a:t>Guiding Questions</a:t>
            </a:r>
          </a:p>
          <a:p>
            <a:pPr indent="-228600" defTabSz="914400">
              <a:lnSpc>
                <a:spcPct val="90000"/>
              </a:lnSpc>
              <a:spcAft>
                <a:spcPts val="600"/>
              </a:spcAft>
              <a:buFont typeface="Arial" panose="020B0604020202020204" pitchFamily="34" charset="0"/>
              <a:buChar char="•"/>
            </a:pPr>
            <a:endParaRPr lang="en-US" b="1" dirty="0"/>
          </a:p>
          <a:p>
            <a:pPr indent="-228600" defTabSz="914400">
              <a:lnSpc>
                <a:spcPct val="90000"/>
              </a:lnSpc>
              <a:spcAft>
                <a:spcPts val="600"/>
              </a:spcAft>
              <a:buFont typeface="Arial" panose="020B0604020202020204" pitchFamily="34" charset="0"/>
              <a:buChar char="•"/>
            </a:pPr>
            <a:r>
              <a:rPr lang="en-US" b="1" dirty="0"/>
              <a:t>Clarifying Questions</a:t>
            </a:r>
          </a:p>
        </p:txBody>
      </p:sp>
    </p:spTree>
    <p:extLst>
      <p:ext uri="{BB962C8B-B14F-4D97-AF65-F5344CB8AC3E}">
        <p14:creationId xmlns:p14="http://schemas.microsoft.com/office/powerpoint/2010/main" val="2494103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D942CC-8642-B144-9B9E-5720AC9DFFA7}"/>
              </a:ext>
            </a:extLst>
          </p:cNvPr>
          <p:cNvSpPr txBox="1"/>
          <p:nvPr/>
        </p:nvSpPr>
        <p:spPr>
          <a:xfrm>
            <a:off x="0" y="3940581"/>
            <a:ext cx="9144000" cy="584775"/>
          </a:xfrm>
          <a:prstGeom prst="rect">
            <a:avLst/>
          </a:prstGeom>
          <a:noFill/>
        </p:spPr>
        <p:txBody>
          <a:bodyPr wrap="square" rtlCol="0">
            <a:spAutoFit/>
          </a:bodyPr>
          <a:lstStyle/>
          <a:p>
            <a:pPr algn="ctr"/>
            <a:r>
              <a:rPr lang="en-US" sz="3200" b="1" dirty="0">
                <a:solidFill>
                  <a:srgbClr val="FF6601"/>
                </a:solidFill>
                <a:latin typeface="Calibri" panose="020F0502020204030204" pitchFamily="34" charset="0"/>
                <a:cs typeface="Calibri" panose="020F0502020204030204" pitchFamily="34" charset="0"/>
              </a:rPr>
              <a:t>Object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chemeClr val="bg1">
                    <a:lumMod val="75000"/>
                  </a:schemeClr>
                </a:solidFill>
                <a:latin typeface="Calibri" panose="020F0502020204030204" pitchFamily="34" charset="0"/>
                <a:cs typeface="Calibri" panose="020F0502020204030204" pitchFamily="34" charset="0"/>
              </a:rPr>
              <a: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rgbClr val="FF6601"/>
                </a:solidFill>
                <a:latin typeface="Calibri" panose="020F0502020204030204" pitchFamily="34" charset="0"/>
                <a:cs typeface="Calibri" panose="020F0502020204030204" pitchFamily="34" charset="0"/>
              </a:rPr>
              <a:t>Concept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chemeClr val="bg1">
                    <a:lumMod val="75000"/>
                  </a:schemeClr>
                </a:solidFill>
                <a:latin typeface="Calibri" panose="020F0502020204030204" pitchFamily="34" charset="0"/>
                <a:cs typeface="Calibri" panose="020F0502020204030204" pitchFamily="34" charset="0"/>
              </a:rPr>
              <a: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rgbClr val="FF6601"/>
                </a:solidFill>
                <a:latin typeface="Calibri" panose="020F0502020204030204" pitchFamily="34" charset="0"/>
                <a:cs typeface="Calibri" panose="020F0502020204030204" pitchFamily="34" charset="0"/>
              </a:rPr>
              <a:t>Image</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chemeClr val="bg1">
                    <a:lumMod val="75000"/>
                  </a:schemeClr>
                </a:solidFill>
                <a:latin typeface="Calibri" panose="020F0502020204030204" pitchFamily="34" charset="0"/>
                <a:cs typeface="Calibri" panose="020F0502020204030204" pitchFamily="34" charset="0"/>
              </a:rPr>
              <a: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rgbClr val="FF6601"/>
                </a:solidFill>
                <a:latin typeface="Calibri" panose="020F0502020204030204" pitchFamily="34" charset="0"/>
                <a:cs typeface="Calibri" panose="020F0502020204030204" pitchFamily="34" charset="0"/>
              </a:rPr>
              <a:t>Video</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chemeClr val="bg1">
                    <a:lumMod val="75000"/>
                  </a:schemeClr>
                </a:solidFill>
                <a:latin typeface="Calibri" panose="020F0502020204030204" pitchFamily="34" charset="0"/>
                <a:cs typeface="Calibri" panose="020F0502020204030204" pitchFamily="34" charset="0"/>
              </a:rPr>
              <a: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rgbClr val="FF6601"/>
                </a:solidFill>
                <a:latin typeface="Calibri" panose="020F0502020204030204" pitchFamily="34" charset="0"/>
                <a:cs typeface="Calibri" panose="020F0502020204030204" pitchFamily="34" charset="0"/>
              </a:rPr>
              <a:t>Song</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chemeClr val="bg1">
                    <a:lumMod val="75000"/>
                  </a:schemeClr>
                </a:solidFill>
                <a:latin typeface="Calibri" panose="020F0502020204030204" pitchFamily="34" charset="0"/>
                <a:cs typeface="Calibri" panose="020F0502020204030204" pitchFamily="34" charset="0"/>
              </a:rPr>
              <a:t>•</a:t>
            </a:r>
            <a:r>
              <a:rPr lang="en-US" sz="3200" b="1" dirty="0">
                <a:solidFill>
                  <a:srgbClr val="F8AB40"/>
                </a:solidFill>
                <a:latin typeface="Calibri" panose="020F0502020204030204" pitchFamily="34" charset="0"/>
                <a:cs typeface="Calibri" panose="020F0502020204030204" pitchFamily="34" charset="0"/>
              </a:rPr>
              <a:t> </a:t>
            </a:r>
            <a:r>
              <a:rPr lang="en-US" sz="3200" b="1" dirty="0">
                <a:solidFill>
                  <a:srgbClr val="FF6601"/>
                </a:solidFill>
                <a:latin typeface="Calibri" panose="020F0502020204030204" pitchFamily="34" charset="0"/>
                <a:cs typeface="Calibri" panose="020F0502020204030204" pitchFamily="34" charset="0"/>
              </a:rPr>
              <a:t>Lyrics</a:t>
            </a:r>
          </a:p>
        </p:txBody>
      </p:sp>
      <p:sp>
        <p:nvSpPr>
          <p:cNvPr id="6" name="Oval 5">
            <a:extLst>
              <a:ext uri="{FF2B5EF4-FFF2-40B4-BE49-F238E27FC236}">
                <a16:creationId xmlns:a16="http://schemas.microsoft.com/office/drawing/2014/main" id="{AAE9A445-89FA-924A-9733-C219FE2DBBA0}"/>
              </a:ext>
            </a:extLst>
          </p:cNvPr>
          <p:cNvSpPr/>
          <p:nvPr/>
        </p:nvSpPr>
        <p:spPr>
          <a:xfrm>
            <a:off x="2112580" y="435523"/>
            <a:ext cx="2136227" cy="2136227"/>
          </a:xfrm>
          <a:prstGeom prst="ellipse">
            <a:avLst/>
          </a:prstGeom>
          <a:solidFill>
            <a:srgbClr val="FF66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C6964BF-65D5-BD45-A262-7CD346225144}"/>
              </a:ext>
            </a:extLst>
          </p:cNvPr>
          <p:cNvSpPr/>
          <p:nvPr/>
        </p:nvSpPr>
        <p:spPr>
          <a:xfrm>
            <a:off x="4974021" y="435522"/>
            <a:ext cx="2136227" cy="2136227"/>
          </a:xfrm>
          <a:prstGeom prst="ellipse">
            <a:avLst/>
          </a:prstGeom>
          <a:solidFill>
            <a:srgbClr val="FF66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183965D-8C63-A442-A013-36085A44F9D9}"/>
              </a:ext>
            </a:extLst>
          </p:cNvPr>
          <p:cNvPicPr>
            <a:picLocks noChangeAspect="1"/>
          </p:cNvPicPr>
          <p:nvPr/>
        </p:nvPicPr>
        <p:blipFill>
          <a:blip r:embed="rId3"/>
          <a:stretch>
            <a:fillRect/>
          </a:stretch>
        </p:blipFill>
        <p:spPr>
          <a:xfrm>
            <a:off x="2602185" y="693706"/>
            <a:ext cx="1183711" cy="1641562"/>
          </a:xfrm>
          <a:prstGeom prst="rect">
            <a:avLst/>
          </a:prstGeom>
        </p:spPr>
      </p:pic>
      <p:sp>
        <p:nvSpPr>
          <p:cNvPr id="14" name="TextBox 13">
            <a:extLst>
              <a:ext uri="{FF2B5EF4-FFF2-40B4-BE49-F238E27FC236}">
                <a16:creationId xmlns:a16="http://schemas.microsoft.com/office/drawing/2014/main" id="{58A3B765-8836-B642-92E2-B322C6F1C47D}"/>
              </a:ext>
            </a:extLst>
          </p:cNvPr>
          <p:cNvSpPr txBox="1"/>
          <p:nvPr/>
        </p:nvSpPr>
        <p:spPr>
          <a:xfrm>
            <a:off x="5682488" y="548216"/>
            <a:ext cx="838691" cy="1785104"/>
          </a:xfrm>
          <a:prstGeom prst="rect">
            <a:avLst/>
          </a:prstGeom>
          <a:noFill/>
        </p:spPr>
        <p:txBody>
          <a:bodyPr wrap="none" rtlCol="0">
            <a:spAutoFit/>
          </a:bodyPr>
          <a:lstStyle/>
          <a:p>
            <a:r>
              <a:rPr lang="en-US" sz="11000" b="1" dirty="0">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246513F9-18EC-BB4C-9231-209FD4644E7A}"/>
              </a:ext>
            </a:extLst>
          </p:cNvPr>
          <p:cNvSpPr txBox="1"/>
          <p:nvPr/>
        </p:nvSpPr>
        <p:spPr>
          <a:xfrm>
            <a:off x="1187017" y="2829932"/>
            <a:ext cx="7116051" cy="1107996"/>
          </a:xfrm>
          <a:prstGeom prst="rect">
            <a:avLst/>
          </a:prstGeom>
          <a:noFill/>
        </p:spPr>
        <p:txBody>
          <a:bodyPr wrap="none" rtlCol="0">
            <a:spAutoFit/>
          </a:bodyPr>
          <a:lstStyle/>
          <a:p>
            <a:pPr algn="ctr"/>
            <a:r>
              <a:rPr lang="en-US" sz="6600" b="1" dirty="0">
                <a:latin typeface="Calibri" panose="020F0502020204030204" pitchFamily="34" charset="0"/>
                <a:cs typeface="Calibri" panose="020F0502020204030204" pitchFamily="34" charset="0"/>
              </a:rPr>
              <a:t>Powerful Questions</a:t>
            </a:r>
          </a:p>
        </p:txBody>
      </p:sp>
    </p:spTree>
    <p:extLst>
      <p:ext uri="{BB962C8B-B14F-4D97-AF65-F5344CB8AC3E}">
        <p14:creationId xmlns:p14="http://schemas.microsoft.com/office/powerpoint/2010/main" val="105588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a person&#10;&#10;Description automatically generated with medium confidence">
            <a:extLst>
              <a:ext uri="{FF2B5EF4-FFF2-40B4-BE49-F238E27FC236}">
                <a16:creationId xmlns:a16="http://schemas.microsoft.com/office/drawing/2014/main" id="{90608A1A-156F-4B4B-8D40-7FCCA035C6F6}"/>
              </a:ext>
            </a:extLst>
          </p:cNvPr>
          <p:cNvPicPr>
            <a:picLocks noChangeAspect="1"/>
          </p:cNvPicPr>
          <p:nvPr/>
        </p:nvPicPr>
        <p:blipFill>
          <a:blip r:embed="rId2"/>
          <a:stretch>
            <a:fillRect/>
          </a:stretch>
        </p:blipFill>
        <p:spPr>
          <a:xfrm>
            <a:off x="0" y="0"/>
            <a:ext cx="3965380" cy="5143500"/>
          </a:xfrm>
          <a:prstGeom prst="rect">
            <a:avLst/>
          </a:prstGeom>
        </p:spPr>
      </p:pic>
      <p:pic>
        <p:nvPicPr>
          <p:cNvPr id="3" name="Picture 2">
            <a:extLst>
              <a:ext uri="{FF2B5EF4-FFF2-40B4-BE49-F238E27FC236}">
                <a16:creationId xmlns:a16="http://schemas.microsoft.com/office/drawing/2014/main" id="{8BB43D78-9271-744F-B594-E5BFEF995447}"/>
              </a:ext>
            </a:extLst>
          </p:cNvPr>
          <p:cNvPicPr>
            <a:picLocks noChangeAspect="1"/>
          </p:cNvPicPr>
          <p:nvPr/>
        </p:nvPicPr>
        <p:blipFill>
          <a:blip r:embed="rId3"/>
          <a:stretch>
            <a:fillRect/>
          </a:stretch>
        </p:blipFill>
        <p:spPr>
          <a:xfrm>
            <a:off x="5102155" y="1143666"/>
            <a:ext cx="2850230" cy="2856167"/>
          </a:xfrm>
          <a:prstGeom prst="rect">
            <a:avLst/>
          </a:prstGeom>
        </p:spPr>
      </p:pic>
      <p:sp>
        <p:nvSpPr>
          <p:cNvPr id="4" name="TextBox 3">
            <a:extLst>
              <a:ext uri="{FF2B5EF4-FFF2-40B4-BE49-F238E27FC236}">
                <a16:creationId xmlns:a16="http://schemas.microsoft.com/office/drawing/2014/main" id="{2DB587FF-EC2F-7448-A845-565E68FE851E}"/>
              </a:ext>
            </a:extLst>
          </p:cNvPr>
          <p:cNvSpPr txBox="1"/>
          <p:nvPr/>
        </p:nvSpPr>
        <p:spPr>
          <a:xfrm>
            <a:off x="3965380" y="4774168"/>
            <a:ext cx="4274055" cy="369332"/>
          </a:xfrm>
          <a:prstGeom prst="rect">
            <a:avLst/>
          </a:prstGeom>
          <a:noFill/>
        </p:spPr>
        <p:txBody>
          <a:bodyPr wrap="none" rtlCol="0">
            <a:spAutoFit/>
          </a:bodyPr>
          <a:lstStyle/>
          <a:p>
            <a:r>
              <a:rPr lang="en-US" b="1" dirty="0">
                <a:latin typeface="Garamond" panose="02020404030301010803" pitchFamily="18" charset="0"/>
              </a:rPr>
              <a:t>Four Decades of National Poet Laureates</a:t>
            </a:r>
          </a:p>
        </p:txBody>
      </p:sp>
      <p:sp>
        <p:nvSpPr>
          <p:cNvPr id="5" name="TextBox 4">
            <a:extLst>
              <a:ext uri="{FF2B5EF4-FFF2-40B4-BE49-F238E27FC236}">
                <a16:creationId xmlns:a16="http://schemas.microsoft.com/office/drawing/2014/main" id="{A7E290FD-26DC-FD4A-A61E-6D9CBB9E29ED}"/>
              </a:ext>
            </a:extLst>
          </p:cNvPr>
          <p:cNvSpPr txBox="1"/>
          <p:nvPr/>
        </p:nvSpPr>
        <p:spPr>
          <a:xfrm>
            <a:off x="4961841" y="3999833"/>
            <a:ext cx="3130857" cy="369332"/>
          </a:xfrm>
          <a:prstGeom prst="rect">
            <a:avLst/>
          </a:prstGeom>
          <a:noFill/>
        </p:spPr>
        <p:txBody>
          <a:bodyPr wrap="none" rtlCol="0">
            <a:spAutoFit/>
          </a:bodyPr>
          <a:lstStyle/>
          <a:p>
            <a:r>
              <a:rPr lang="en-US" b="1" dirty="0">
                <a:latin typeface="Garamond" panose="02020404030301010803" pitchFamily="18" charset="0"/>
              </a:rPr>
              <a:t>First National Youth Laureate</a:t>
            </a:r>
          </a:p>
        </p:txBody>
      </p:sp>
    </p:spTree>
    <p:extLst>
      <p:ext uri="{BB962C8B-B14F-4D97-AF65-F5344CB8AC3E}">
        <p14:creationId xmlns:p14="http://schemas.microsoft.com/office/powerpoint/2010/main" val="390102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D9AA5A-1EEA-0640-954D-DE569331118F}"/>
              </a:ext>
            </a:extLst>
          </p:cNvPr>
          <p:cNvSpPr txBox="1"/>
          <p:nvPr/>
        </p:nvSpPr>
        <p:spPr>
          <a:xfrm>
            <a:off x="685800" y="757646"/>
            <a:ext cx="7334794" cy="3777701"/>
          </a:xfrm>
          <a:prstGeom prst="rect">
            <a:avLst/>
          </a:prstGeom>
          <a:noFill/>
        </p:spPr>
        <p:txBody>
          <a:bodyPr wrap="square" rtlCol="0">
            <a:spAutoFit/>
          </a:bodyPr>
          <a:lstStyle/>
          <a:p>
            <a:pPr>
              <a:lnSpc>
                <a:spcPct val="150000"/>
              </a:lnSpc>
            </a:pPr>
            <a:r>
              <a:rPr lang="en-US" sz="2400" b="1" dirty="0"/>
              <a:t>The Hill We Climb</a:t>
            </a:r>
          </a:p>
          <a:p>
            <a:pPr>
              <a:lnSpc>
                <a:spcPct val="150000"/>
              </a:lnSpc>
            </a:pPr>
            <a:endParaRPr lang="en-US" sz="1350" dirty="0"/>
          </a:p>
          <a:p>
            <a:pPr>
              <a:lnSpc>
                <a:spcPct val="150000"/>
              </a:lnSpc>
            </a:pPr>
            <a:r>
              <a:rPr lang="en-US" sz="2100" dirty="0">
                <a:latin typeface="Garamond" panose="02020404030301010803" pitchFamily="18" charset="0"/>
              </a:rPr>
              <a:t>“In my poem, I’m not going to in any way gloss over </a:t>
            </a:r>
            <a:r>
              <a:rPr lang="en-US" sz="2100" b="1" dirty="0">
                <a:latin typeface="Garamond" panose="02020404030301010803" pitchFamily="18" charset="0"/>
              </a:rPr>
              <a:t>what we’ve seen over the past few weeks and, dare I say, the past few years</a:t>
            </a:r>
            <a:r>
              <a:rPr lang="en-US" sz="2100" dirty="0">
                <a:latin typeface="Garamond" panose="02020404030301010803" pitchFamily="18" charset="0"/>
              </a:rPr>
              <a:t>. But what I really aspire to do in the poem is to be able to use my words to envision a way in which our country can still come together and can still heal.”</a:t>
            </a:r>
            <a:br>
              <a:rPr lang="en-US" sz="2100" dirty="0">
                <a:latin typeface="Garamond" panose="02020404030301010803" pitchFamily="18" charset="0"/>
              </a:rPr>
            </a:br>
            <a:r>
              <a:rPr lang="en-US" sz="900" i="1" dirty="0">
                <a:latin typeface="Garamond" panose="02020404030301010803" pitchFamily="18" charset="0"/>
              </a:rPr>
              <a:t>NY Times Interview, January 19, 2021</a:t>
            </a:r>
            <a:br>
              <a:rPr lang="en-US" sz="900" i="1" dirty="0">
                <a:latin typeface="Garamond" panose="02020404030301010803" pitchFamily="18" charset="0"/>
              </a:rPr>
            </a:br>
            <a:r>
              <a:rPr lang="en-US" sz="900" i="1" dirty="0">
                <a:latin typeface="Garamond" panose="02020404030301010803" pitchFamily="18" charset="0"/>
              </a:rPr>
              <a:t>https://</a:t>
            </a:r>
            <a:r>
              <a:rPr lang="en-US" sz="900" i="1" dirty="0" err="1">
                <a:latin typeface="Garamond" panose="02020404030301010803" pitchFamily="18" charset="0"/>
              </a:rPr>
              <a:t>www.nytimes.com</a:t>
            </a:r>
            <a:r>
              <a:rPr lang="en-US" sz="900" i="1" dirty="0">
                <a:latin typeface="Garamond" panose="02020404030301010803" pitchFamily="18" charset="0"/>
              </a:rPr>
              <a:t>/2021/01/19/books/</a:t>
            </a:r>
            <a:r>
              <a:rPr lang="en-US" sz="900" i="1" dirty="0" err="1">
                <a:latin typeface="Garamond" panose="02020404030301010803" pitchFamily="18" charset="0"/>
              </a:rPr>
              <a:t>amanda</a:t>
            </a:r>
            <a:r>
              <a:rPr lang="en-US" sz="900" i="1" dirty="0">
                <a:latin typeface="Garamond" panose="02020404030301010803" pitchFamily="18" charset="0"/>
              </a:rPr>
              <a:t>-</a:t>
            </a:r>
            <a:r>
              <a:rPr lang="en-US" sz="900" i="1" dirty="0" err="1">
                <a:latin typeface="Garamond" panose="02020404030301010803" pitchFamily="18" charset="0"/>
              </a:rPr>
              <a:t>gorman</a:t>
            </a:r>
            <a:r>
              <a:rPr lang="en-US" sz="900" i="1" dirty="0">
                <a:latin typeface="Garamond" panose="02020404030301010803" pitchFamily="18" charset="0"/>
              </a:rPr>
              <a:t>-inauguration-hill-we-</a:t>
            </a:r>
            <a:r>
              <a:rPr lang="en-US" sz="900" i="1" dirty="0" err="1">
                <a:latin typeface="Garamond" panose="02020404030301010803" pitchFamily="18" charset="0"/>
              </a:rPr>
              <a:t>climb.html</a:t>
            </a:r>
            <a:endParaRPr lang="en-US" sz="900" i="1" dirty="0">
              <a:latin typeface="Garamond" panose="02020404030301010803" pitchFamily="18" charset="0"/>
            </a:endParaRPr>
          </a:p>
        </p:txBody>
      </p:sp>
      <p:pic>
        <p:nvPicPr>
          <p:cNvPr id="3" name="Picture 2">
            <a:extLst>
              <a:ext uri="{FF2B5EF4-FFF2-40B4-BE49-F238E27FC236}">
                <a16:creationId xmlns:a16="http://schemas.microsoft.com/office/drawing/2014/main" id="{A555BE32-02B9-EB47-8D6A-6ABEC2D1E22D}"/>
              </a:ext>
            </a:extLst>
          </p:cNvPr>
          <p:cNvPicPr>
            <a:picLocks noChangeAspect="1"/>
          </p:cNvPicPr>
          <p:nvPr/>
        </p:nvPicPr>
        <p:blipFill>
          <a:blip r:embed="rId2"/>
          <a:stretch>
            <a:fillRect/>
          </a:stretch>
        </p:blipFill>
        <p:spPr>
          <a:xfrm>
            <a:off x="6376680" y="903283"/>
            <a:ext cx="1346518" cy="744128"/>
          </a:xfrm>
          <a:prstGeom prst="rect">
            <a:avLst/>
          </a:prstGeom>
        </p:spPr>
      </p:pic>
    </p:spTree>
    <p:extLst>
      <p:ext uri="{BB962C8B-B14F-4D97-AF65-F5344CB8AC3E}">
        <p14:creationId xmlns:p14="http://schemas.microsoft.com/office/powerpoint/2010/main" val="241470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5DDB02-6CEE-2442-A633-AE960C8DF110}"/>
              </a:ext>
            </a:extLst>
          </p:cNvPr>
          <p:cNvSpPr txBox="1"/>
          <p:nvPr/>
        </p:nvSpPr>
        <p:spPr>
          <a:xfrm>
            <a:off x="3609372" y="546739"/>
            <a:ext cx="5470024" cy="4050019"/>
          </a:xfrm>
          <a:prstGeom prst="rect">
            <a:avLst/>
          </a:prstGeom>
          <a:noFill/>
        </p:spPr>
        <p:txBody>
          <a:bodyPr wrap="none" rtlCol="0">
            <a:spAutoFit/>
          </a:bodyPr>
          <a:lstStyle/>
          <a:p>
            <a:pPr>
              <a:lnSpc>
                <a:spcPct val="150000"/>
              </a:lnSpc>
            </a:pPr>
            <a:r>
              <a:rPr lang="en-US" sz="4400" b="1" u="sng" dirty="0"/>
              <a:t>Difficult Conversations</a:t>
            </a:r>
          </a:p>
          <a:p>
            <a:pPr>
              <a:lnSpc>
                <a:spcPct val="150000"/>
              </a:lnSpc>
            </a:pPr>
            <a:r>
              <a:rPr lang="en-US" sz="4400" b="1" dirty="0">
                <a:solidFill>
                  <a:schemeClr val="accent2">
                    <a:lumMod val="50000"/>
                  </a:schemeClr>
                </a:solidFill>
              </a:rPr>
              <a:t>Equity</a:t>
            </a:r>
            <a:r>
              <a:rPr lang="en-US" sz="4400" b="1" dirty="0"/>
              <a:t> </a:t>
            </a:r>
            <a:r>
              <a:rPr lang="en-US" sz="4400" b="1" dirty="0">
                <a:solidFill>
                  <a:srgbClr val="7030A0"/>
                </a:solidFill>
              </a:rPr>
              <a:t>Consciousness</a:t>
            </a:r>
          </a:p>
          <a:p>
            <a:pPr>
              <a:lnSpc>
                <a:spcPct val="150000"/>
              </a:lnSpc>
            </a:pPr>
            <a:r>
              <a:rPr lang="en-US" sz="4400" b="1" dirty="0">
                <a:solidFill>
                  <a:schemeClr val="accent2">
                    <a:lumMod val="50000"/>
                  </a:schemeClr>
                </a:solidFill>
              </a:rPr>
              <a:t>Equity</a:t>
            </a:r>
            <a:r>
              <a:rPr lang="en-US" sz="4400" b="1" dirty="0"/>
              <a:t> </a:t>
            </a:r>
            <a:r>
              <a:rPr lang="en-US" sz="4400" b="1" dirty="0">
                <a:solidFill>
                  <a:schemeClr val="accent6">
                    <a:lumMod val="50000"/>
                  </a:schemeClr>
                </a:solidFill>
              </a:rPr>
              <a:t>Mindfulness</a:t>
            </a:r>
          </a:p>
          <a:p>
            <a:pPr>
              <a:lnSpc>
                <a:spcPct val="150000"/>
              </a:lnSpc>
            </a:pPr>
            <a:r>
              <a:rPr lang="en-US" sz="4400" b="1" dirty="0">
                <a:solidFill>
                  <a:schemeClr val="accent2">
                    <a:lumMod val="50000"/>
                  </a:schemeClr>
                </a:solidFill>
              </a:rPr>
              <a:t>Equity</a:t>
            </a:r>
            <a:r>
              <a:rPr lang="en-US" sz="4400" b="1" dirty="0"/>
              <a:t> </a:t>
            </a:r>
            <a:r>
              <a:rPr lang="en-US" sz="4400" b="1" dirty="0">
                <a:solidFill>
                  <a:srgbClr val="FF6602"/>
                </a:solidFill>
              </a:rPr>
              <a:t>Call to Action</a:t>
            </a:r>
          </a:p>
        </p:txBody>
      </p:sp>
      <p:pic>
        <p:nvPicPr>
          <p:cNvPr id="3" name="Picture 2">
            <a:extLst>
              <a:ext uri="{FF2B5EF4-FFF2-40B4-BE49-F238E27FC236}">
                <a16:creationId xmlns:a16="http://schemas.microsoft.com/office/drawing/2014/main" id="{DCA26F57-4DD3-5A48-BCC3-FE5AE3564A7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3476486" cy="5143499"/>
          </a:xfrm>
          <a:prstGeom prst="rect">
            <a:avLst/>
          </a:prstGeom>
        </p:spPr>
      </p:pic>
    </p:spTree>
    <p:extLst>
      <p:ext uri="{BB962C8B-B14F-4D97-AF65-F5344CB8AC3E}">
        <p14:creationId xmlns:p14="http://schemas.microsoft.com/office/powerpoint/2010/main" val="277843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5DDB02-6CEE-2442-A633-AE960C8DF110}"/>
              </a:ext>
            </a:extLst>
          </p:cNvPr>
          <p:cNvSpPr txBox="1"/>
          <p:nvPr/>
        </p:nvSpPr>
        <p:spPr>
          <a:xfrm>
            <a:off x="3869096" y="-409516"/>
            <a:ext cx="4444678" cy="5441426"/>
          </a:xfrm>
          <a:prstGeom prst="rect">
            <a:avLst/>
          </a:prstGeom>
          <a:noFill/>
        </p:spPr>
        <p:txBody>
          <a:bodyPr wrap="none" rtlCol="0">
            <a:spAutoFit/>
          </a:bodyPr>
          <a:lstStyle/>
          <a:p>
            <a:pPr>
              <a:lnSpc>
                <a:spcPct val="150000"/>
              </a:lnSpc>
            </a:pPr>
            <a:r>
              <a:rPr lang="en-US" sz="8000" b="1" dirty="0">
                <a:solidFill>
                  <a:schemeClr val="accent2">
                    <a:lumMod val="50000"/>
                  </a:schemeClr>
                </a:solidFill>
              </a:rPr>
              <a:t>Frame</a:t>
            </a:r>
          </a:p>
          <a:p>
            <a:pPr>
              <a:lnSpc>
                <a:spcPct val="150000"/>
              </a:lnSpc>
            </a:pPr>
            <a:r>
              <a:rPr lang="en-US" sz="8000" b="1" dirty="0">
                <a:solidFill>
                  <a:schemeClr val="accent2">
                    <a:lumMod val="50000"/>
                  </a:schemeClr>
                </a:solidFill>
              </a:rPr>
              <a:t>of</a:t>
            </a:r>
          </a:p>
          <a:p>
            <a:pPr>
              <a:lnSpc>
                <a:spcPct val="150000"/>
              </a:lnSpc>
            </a:pPr>
            <a:r>
              <a:rPr lang="en-US" sz="8000" b="1" dirty="0">
                <a:solidFill>
                  <a:schemeClr val="accent2">
                    <a:lumMod val="50000"/>
                  </a:schemeClr>
                </a:solidFill>
              </a:rPr>
              <a:t>Reference</a:t>
            </a:r>
            <a:endParaRPr lang="en-US" sz="8000" b="1" dirty="0">
              <a:solidFill>
                <a:srgbClr val="FF6602"/>
              </a:solidFill>
            </a:endParaRPr>
          </a:p>
        </p:txBody>
      </p:sp>
      <p:pic>
        <p:nvPicPr>
          <p:cNvPr id="3" name="Picture 2">
            <a:extLst>
              <a:ext uri="{FF2B5EF4-FFF2-40B4-BE49-F238E27FC236}">
                <a16:creationId xmlns:a16="http://schemas.microsoft.com/office/drawing/2014/main" id="{DCA26F57-4DD3-5A48-BCC3-FE5AE3564A7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3476486" cy="5143499"/>
          </a:xfrm>
          <a:prstGeom prst="rect">
            <a:avLst/>
          </a:prstGeom>
        </p:spPr>
      </p:pic>
    </p:spTree>
    <p:extLst>
      <p:ext uri="{BB962C8B-B14F-4D97-AF65-F5344CB8AC3E}">
        <p14:creationId xmlns:p14="http://schemas.microsoft.com/office/powerpoint/2010/main" val="2859455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C84D948F-BE20-814A-84E0-D95224E92A11}"/>
              </a:ext>
            </a:extLst>
          </p:cNvPr>
          <p:cNvSpPr txBox="1"/>
          <p:nvPr/>
        </p:nvSpPr>
        <p:spPr>
          <a:xfrm>
            <a:off x="3335481" y="443508"/>
            <a:ext cx="5179868" cy="4189214"/>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400" b="1" dirty="0"/>
              <a:t>Have you have traveled to:</a:t>
            </a:r>
          </a:p>
          <a:p>
            <a:pPr marL="800100" lvl="1" indent="-285750" defTabSz="914400">
              <a:lnSpc>
                <a:spcPct val="90000"/>
              </a:lnSpc>
              <a:spcAft>
                <a:spcPts val="600"/>
              </a:spcAft>
              <a:buFont typeface="Courier New" panose="02070309020205020404" pitchFamily="49" charset="0"/>
              <a:buChar char="o"/>
            </a:pPr>
            <a:r>
              <a:rPr lang="en-US" sz="1400" b="1" dirty="0"/>
              <a:t>Other cities</a:t>
            </a:r>
          </a:p>
          <a:p>
            <a:pPr marL="800100" lvl="1" indent="-285750" defTabSz="914400">
              <a:lnSpc>
                <a:spcPct val="90000"/>
              </a:lnSpc>
              <a:spcAft>
                <a:spcPts val="600"/>
              </a:spcAft>
              <a:buFont typeface="Courier New" panose="02070309020205020404" pitchFamily="49" charset="0"/>
              <a:buChar char="o"/>
            </a:pPr>
            <a:r>
              <a:rPr lang="en-US" sz="1400" b="1" dirty="0"/>
              <a:t>Other states</a:t>
            </a:r>
          </a:p>
          <a:p>
            <a:pPr marL="800100" lvl="1" indent="-285750" defTabSz="914400">
              <a:lnSpc>
                <a:spcPct val="90000"/>
              </a:lnSpc>
              <a:spcAft>
                <a:spcPts val="600"/>
              </a:spcAft>
              <a:buFont typeface="Courier New" panose="02070309020205020404" pitchFamily="49" charset="0"/>
              <a:buChar char="o"/>
            </a:pPr>
            <a:r>
              <a:rPr lang="en-US" sz="1400" b="1" dirty="0"/>
              <a:t>Other countries</a:t>
            </a:r>
          </a:p>
          <a:p>
            <a:pPr indent="-228600" defTabSz="914400">
              <a:lnSpc>
                <a:spcPct val="90000"/>
              </a:lnSpc>
              <a:spcAft>
                <a:spcPts val="600"/>
              </a:spcAft>
              <a:buFont typeface="Arial" panose="020B0604020202020204" pitchFamily="34" charset="0"/>
              <a:buChar char="•"/>
            </a:pPr>
            <a:endParaRPr lang="en-US" sz="1400" b="1" dirty="0"/>
          </a:p>
          <a:p>
            <a:pPr indent="-228600" defTabSz="914400">
              <a:lnSpc>
                <a:spcPct val="90000"/>
              </a:lnSpc>
              <a:spcAft>
                <a:spcPts val="600"/>
              </a:spcAft>
              <a:buFont typeface="Arial" panose="020B0604020202020204" pitchFamily="34" charset="0"/>
              <a:buChar char="•"/>
            </a:pPr>
            <a:r>
              <a:rPr lang="en-US" sz="1400" b="1" dirty="0">
                <a:solidFill>
                  <a:schemeClr val="bg1">
                    <a:lumMod val="95000"/>
                  </a:schemeClr>
                </a:solidFill>
              </a:rPr>
              <a:t>Do you have a serious conversation(s) </a:t>
            </a:r>
            <a:br>
              <a:rPr lang="en-US" sz="1400" b="1" dirty="0">
                <a:solidFill>
                  <a:schemeClr val="bg1">
                    <a:lumMod val="95000"/>
                  </a:schemeClr>
                </a:solidFill>
              </a:rPr>
            </a:br>
            <a:r>
              <a:rPr lang="en-US" sz="1400" b="1" dirty="0">
                <a:solidFill>
                  <a:schemeClr val="bg1">
                    <a:lumMod val="95000"/>
                  </a:schemeClr>
                </a:solidFill>
              </a:rPr>
              <a:t>      with people different than you?</a:t>
            </a:r>
            <a:br>
              <a:rPr lang="en-US" sz="1400" b="1" dirty="0">
                <a:solidFill>
                  <a:schemeClr val="bg1">
                    <a:lumMod val="95000"/>
                  </a:schemeClr>
                </a:solidFill>
              </a:rPr>
            </a:br>
            <a:endParaRPr lang="en-US" sz="1400" b="1" dirty="0">
              <a:solidFill>
                <a:schemeClr val="bg1">
                  <a:lumMod val="95000"/>
                </a:schemeClr>
              </a:solidFill>
            </a:endParaRPr>
          </a:p>
          <a:p>
            <a:pPr indent="-228600" defTabSz="914400">
              <a:lnSpc>
                <a:spcPct val="90000"/>
              </a:lnSpc>
              <a:spcAft>
                <a:spcPts val="600"/>
              </a:spcAft>
              <a:buFont typeface="Arial" panose="020B0604020202020204" pitchFamily="34" charset="0"/>
              <a:buChar char="•"/>
            </a:pPr>
            <a:r>
              <a:rPr lang="en-US" sz="1400" b="1" dirty="0">
                <a:solidFill>
                  <a:schemeClr val="bg1">
                    <a:lumMod val="95000"/>
                  </a:schemeClr>
                </a:solidFill>
              </a:rPr>
              <a:t>Do you visit homes of people different than you?</a:t>
            </a:r>
          </a:p>
          <a:p>
            <a:pPr indent="-228600" defTabSz="914400">
              <a:lnSpc>
                <a:spcPct val="90000"/>
              </a:lnSpc>
              <a:spcAft>
                <a:spcPts val="600"/>
              </a:spcAft>
              <a:buFont typeface="Arial" panose="020B0604020202020204" pitchFamily="34" charset="0"/>
              <a:buChar char="•"/>
            </a:pPr>
            <a:r>
              <a:rPr lang="en-US" sz="1400" b="1" dirty="0">
                <a:solidFill>
                  <a:schemeClr val="bg1">
                    <a:lumMod val="95000"/>
                  </a:schemeClr>
                </a:solidFill>
              </a:rPr>
              <a:t>Do you go out to eat with people different than you?</a:t>
            </a:r>
          </a:p>
          <a:p>
            <a:pPr indent="-228600" defTabSz="914400">
              <a:lnSpc>
                <a:spcPct val="90000"/>
              </a:lnSpc>
              <a:spcAft>
                <a:spcPts val="600"/>
              </a:spcAft>
              <a:buFont typeface="Arial" panose="020B0604020202020204" pitchFamily="34" charset="0"/>
              <a:buChar char="•"/>
            </a:pPr>
            <a:endParaRPr lang="en-US" sz="1400" b="1" dirty="0">
              <a:solidFill>
                <a:schemeClr val="bg1">
                  <a:lumMod val="95000"/>
                </a:schemeClr>
              </a:solidFill>
            </a:endParaRPr>
          </a:p>
          <a:p>
            <a:pPr indent="-228600" defTabSz="914400">
              <a:lnSpc>
                <a:spcPct val="90000"/>
              </a:lnSpc>
              <a:spcAft>
                <a:spcPts val="600"/>
              </a:spcAft>
              <a:buFont typeface="Arial" panose="020B0604020202020204" pitchFamily="34" charset="0"/>
              <a:buChar char="•"/>
            </a:pPr>
            <a:r>
              <a:rPr lang="en-US" sz="1400" b="1" dirty="0">
                <a:solidFill>
                  <a:schemeClr val="bg1">
                    <a:lumMod val="95000"/>
                  </a:schemeClr>
                </a:solidFill>
              </a:rPr>
              <a:t>Do you have friends who are different than you in terms </a:t>
            </a:r>
            <a:br>
              <a:rPr lang="en-US" sz="1400" b="1" dirty="0">
                <a:solidFill>
                  <a:schemeClr val="bg1">
                    <a:lumMod val="95000"/>
                  </a:schemeClr>
                </a:solidFill>
              </a:rPr>
            </a:br>
            <a:r>
              <a:rPr lang="en-US" sz="1400" b="1" dirty="0">
                <a:solidFill>
                  <a:schemeClr val="bg1">
                    <a:lumMod val="95000"/>
                  </a:schemeClr>
                </a:solidFill>
              </a:rPr>
              <a:t>      of race, ethnicity, religion and/or nationality?</a:t>
            </a:r>
          </a:p>
          <a:p>
            <a:pPr indent="-228600" defTabSz="914400">
              <a:lnSpc>
                <a:spcPct val="90000"/>
              </a:lnSpc>
              <a:spcAft>
                <a:spcPts val="600"/>
              </a:spcAft>
              <a:buFont typeface="Arial" panose="020B0604020202020204" pitchFamily="34" charset="0"/>
              <a:buChar char="•"/>
            </a:pPr>
            <a:endParaRPr lang="en-US" sz="1400" dirty="0"/>
          </a:p>
          <a:p>
            <a:pPr defTabSz="914400">
              <a:lnSpc>
                <a:spcPct val="90000"/>
              </a:lnSpc>
              <a:spcAft>
                <a:spcPts val="600"/>
              </a:spcAft>
            </a:pPr>
            <a:r>
              <a:rPr lang="en-US" b="1" dirty="0">
                <a:solidFill>
                  <a:schemeClr val="bg1">
                    <a:lumMod val="95000"/>
                  </a:schemeClr>
                </a:solidFill>
              </a:rPr>
              <a:t>How can you be intentional with doing the above?</a:t>
            </a:r>
          </a:p>
          <a:p>
            <a:pPr indent="-228600" defTabSz="9144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14152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C84D948F-BE20-814A-84E0-D95224E92A11}"/>
              </a:ext>
            </a:extLst>
          </p:cNvPr>
          <p:cNvSpPr txBox="1"/>
          <p:nvPr/>
        </p:nvSpPr>
        <p:spPr>
          <a:xfrm>
            <a:off x="3335481" y="443508"/>
            <a:ext cx="5179868" cy="4189214"/>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400" b="1" dirty="0"/>
              <a:t>Have you have traveled to:</a:t>
            </a:r>
          </a:p>
          <a:p>
            <a:pPr marL="800100" lvl="1" indent="-285750" defTabSz="914400">
              <a:lnSpc>
                <a:spcPct val="90000"/>
              </a:lnSpc>
              <a:spcAft>
                <a:spcPts val="600"/>
              </a:spcAft>
              <a:buFont typeface="Courier New" panose="02070309020205020404" pitchFamily="49" charset="0"/>
              <a:buChar char="o"/>
            </a:pPr>
            <a:r>
              <a:rPr lang="en-US" sz="1400" b="1" dirty="0"/>
              <a:t>Other cities</a:t>
            </a:r>
          </a:p>
          <a:p>
            <a:pPr marL="800100" lvl="1" indent="-285750" defTabSz="914400">
              <a:lnSpc>
                <a:spcPct val="90000"/>
              </a:lnSpc>
              <a:spcAft>
                <a:spcPts val="600"/>
              </a:spcAft>
              <a:buFont typeface="Courier New" panose="02070309020205020404" pitchFamily="49" charset="0"/>
              <a:buChar char="o"/>
            </a:pPr>
            <a:r>
              <a:rPr lang="en-US" sz="1400" b="1" dirty="0"/>
              <a:t>Other states</a:t>
            </a:r>
          </a:p>
          <a:p>
            <a:pPr marL="800100" lvl="1" indent="-285750" defTabSz="914400">
              <a:lnSpc>
                <a:spcPct val="90000"/>
              </a:lnSpc>
              <a:spcAft>
                <a:spcPts val="600"/>
              </a:spcAft>
              <a:buFont typeface="Courier New" panose="02070309020205020404" pitchFamily="49" charset="0"/>
              <a:buChar char="o"/>
            </a:pPr>
            <a:r>
              <a:rPr lang="en-US" sz="1400" b="1" dirty="0"/>
              <a:t>Other countries</a:t>
            </a:r>
          </a:p>
          <a:p>
            <a:pPr indent="-228600" defTabSz="914400">
              <a:lnSpc>
                <a:spcPct val="90000"/>
              </a:lnSpc>
              <a:spcAft>
                <a:spcPts val="600"/>
              </a:spcAft>
              <a:buFont typeface="Arial" panose="020B0604020202020204" pitchFamily="34" charset="0"/>
              <a:buChar char="•"/>
            </a:pPr>
            <a:endParaRPr lang="en-US" sz="1400" b="1" dirty="0"/>
          </a:p>
          <a:p>
            <a:pPr indent="-228600" defTabSz="914400">
              <a:lnSpc>
                <a:spcPct val="90000"/>
              </a:lnSpc>
              <a:spcAft>
                <a:spcPts val="600"/>
              </a:spcAft>
              <a:buFont typeface="Arial" panose="020B0604020202020204" pitchFamily="34" charset="0"/>
              <a:buChar char="•"/>
            </a:pPr>
            <a:r>
              <a:rPr lang="en-US" sz="1400" b="1" dirty="0">
                <a:solidFill>
                  <a:srgbClr val="00B050"/>
                </a:solidFill>
              </a:rPr>
              <a:t>Do you have personal conversations </a:t>
            </a:r>
            <a:br>
              <a:rPr lang="en-US" sz="1400" b="1" dirty="0">
                <a:solidFill>
                  <a:srgbClr val="00B050"/>
                </a:solidFill>
              </a:rPr>
            </a:br>
            <a:r>
              <a:rPr lang="en-US" sz="1400" b="1" dirty="0">
                <a:solidFill>
                  <a:srgbClr val="00B050"/>
                </a:solidFill>
              </a:rPr>
              <a:t>      with people different than you?</a:t>
            </a:r>
            <a:br>
              <a:rPr lang="en-US" sz="1400" b="1" dirty="0">
                <a:solidFill>
                  <a:schemeClr val="bg1">
                    <a:lumMod val="85000"/>
                  </a:schemeClr>
                </a:solidFill>
              </a:rPr>
            </a:br>
            <a:endParaRPr lang="en-US" sz="1400" b="1" dirty="0">
              <a:solidFill>
                <a:schemeClr val="bg1">
                  <a:lumMod val="85000"/>
                </a:schemeClr>
              </a:solidFill>
            </a:endParaRPr>
          </a:p>
          <a:p>
            <a:pPr indent="-228600" defTabSz="914400">
              <a:lnSpc>
                <a:spcPct val="90000"/>
              </a:lnSpc>
              <a:spcAft>
                <a:spcPts val="600"/>
              </a:spcAft>
              <a:buFont typeface="Arial" panose="020B0604020202020204" pitchFamily="34" charset="0"/>
              <a:buChar char="•"/>
            </a:pPr>
            <a:r>
              <a:rPr lang="en-US" sz="1400" b="1" dirty="0">
                <a:solidFill>
                  <a:schemeClr val="bg1">
                    <a:lumMod val="95000"/>
                  </a:schemeClr>
                </a:solidFill>
              </a:rPr>
              <a:t>Do you visit homes of people different than you?</a:t>
            </a:r>
          </a:p>
          <a:p>
            <a:pPr indent="-228600" defTabSz="914400">
              <a:lnSpc>
                <a:spcPct val="90000"/>
              </a:lnSpc>
              <a:spcAft>
                <a:spcPts val="600"/>
              </a:spcAft>
              <a:buFont typeface="Arial" panose="020B0604020202020204" pitchFamily="34" charset="0"/>
              <a:buChar char="•"/>
            </a:pPr>
            <a:r>
              <a:rPr lang="en-US" sz="1400" b="1" dirty="0">
                <a:solidFill>
                  <a:schemeClr val="bg1">
                    <a:lumMod val="95000"/>
                  </a:schemeClr>
                </a:solidFill>
              </a:rPr>
              <a:t>Do you go out to eat with people different than you?</a:t>
            </a:r>
          </a:p>
          <a:p>
            <a:pPr indent="-228600" defTabSz="914400">
              <a:lnSpc>
                <a:spcPct val="90000"/>
              </a:lnSpc>
              <a:spcAft>
                <a:spcPts val="600"/>
              </a:spcAft>
              <a:buFont typeface="Arial" panose="020B0604020202020204" pitchFamily="34" charset="0"/>
              <a:buChar char="•"/>
            </a:pPr>
            <a:endParaRPr lang="en-US" sz="1400" b="1" dirty="0">
              <a:solidFill>
                <a:schemeClr val="bg1">
                  <a:lumMod val="95000"/>
                </a:schemeClr>
              </a:solidFill>
            </a:endParaRPr>
          </a:p>
          <a:p>
            <a:pPr indent="-228600" defTabSz="914400">
              <a:lnSpc>
                <a:spcPct val="90000"/>
              </a:lnSpc>
              <a:spcAft>
                <a:spcPts val="600"/>
              </a:spcAft>
              <a:buFont typeface="Arial" panose="020B0604020202020204" pitchFamily="34" charset="0"/>
              <a:buChar char="•"/>
            </a:pPr>
            <a:r>
              <a:rPr lang="en-US" sz="1400" b="1" dirty="0">
                <a:solidFill>
                  <a:schemeClr val="bg1">
                    <a:lumMod val="95000"/>
                  </a:schemeClr>
                </a:solidFill>
              </a:rPr>
              <a:t>Do you have friends who are different than you in terms </a:t>
            </a:r>
            <a:br>
              <a:rPr lang="en-US" sz="1400" b="1" dirty="0">
                <a:solidFill>
                  <a:schemeClr val="bg1">
                    <a:lumMod val="95000"/>
                  </a:schemeClr>
                </a:solidFill>
              </a:rPr>
            </a:br>
            <a:r>
              <a:rPr lang="en-US" sz="1400" b="1" dirty="0">
                <a:solidFill>
                  <a:schemeClr val="bg1">
                    <a:lumMod val="95000"/>
                  </a:schemeClr>
                </a:solidFill>
              </a:rPr>
              <a:t>      of race, ethnicity, religion and/or nationality?</a:t>
            </a:r>
          </a:p>
          <a:p>
            <a:pPr indent="-228600" defTabSz="914400">
              <a:lnSpc>
                <a:spcPct val="90000"/>
              </a:lnSpc>
              <a:spcAft>
                <a:spcPts val="600"/>
              </a:spcAft>
              <a:buFont typeface="Arial" panose="020B0604020202020204" pitchFamily="34" charset="0"/>
              <a:buChar char="•"/>
            </a:pPr>
            <a:endParaRPr lang="en-US" sz="1400" dirty="0"/>
          </a:p>
          <a:p>
            <a:pPr defTabSz="914400">
              <a:lnSpc>
                <a:spcPct val="90000"/>
              </a:lnSpc>
              <a:spcAft>
                <a:spcPts val="600"/>
              </a:spcAft>
            </a:pPr>
            <a:r>
              <a:rPr lang="en-US" b="1" dirty="0">
                <a:solidFill>
                  <a:schemeClr val="bg1">
                    <a:lumMod val="95000"/>
                  </a:schemeClr>
                </a:solidFill>
              </a:rPr>
              <a:t>How can you be intentional with doing the above?</a:t>
            </a:r>
          </a:p>
          <a:p>
            <a:pPr indent="-228600" defTabSz="9144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07467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C84D948F-BE20-814A-84E0-D95224E92A11}"/>
              </a:ext>
            </a:extLst>
          </p:cNvPr>
          <p:cNvSpPr txBox="1"/>
          <p:nvPr/>
        </p:nvSpPr>
        <p:spPr>
          <a:xfrm>
            <a:off x="3335481" y="443508"/>
            <a:ext cx="5179868" cy="4189214"/>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400" b="1" dirty="0"/>
              <a:t>Have you have traveled to:</a:t>
            </a:r>
          </a:p>
          <a:p>
            <a:pPr marL="800100" lvl="1" indent="-285750" defTabSz="914400">
              <a:lnSpc>
                <a:spcPct val="90000"/>
              </a:lnSpc>
              <a:spcAft>
                <a:spcPts val="600"/>
              </a:spcAft>
              <a:buFont typeface="Courier New" panose="02070309020205020404" pitchFamily="49" charset="0"/>
              <a:buChar char="o"/>
            </a:pPr>
            <a:r>
              <a:rPr lang="en-US" sz="1400" b="1" dirty="0"/>
              <a:t>Other cities</a:t>
            </a:r>
          </a:p>
          <a:p>
            <a:pPr marL="800100" lvl="1" indent="-285750" defTabSz="914400">
              <a:lnSpc>
                <a:spcPct val="90000"/>
              </a:lnSpc>
              <a:spcAft>
                <a:spcPts val="600"/>
              </a:spcAft>
              <a:buFont typeface="Courier New" panose="02070309020205020404" pitchFamily="49" charset="0"/>
              <a:buChar char="o"/>
            </a:pPr>
            <a:r>
              <a:rPr lang="en-US" sz="1400" b="1" dirty="0"/>
              <a:t>Other states</a:t>
            </a:r>
          </a:p>
          <a:p>
            <a:pPr marL="800100" lvl="1" indent="-285750" defTabSz="914400">
              <a:lnSpc>
                <a:spcPct val="90000"/>
              </a:lnSpc>
              <a:spcAft>
                <a:spcPts val="600"/>
              </a:spcAft>
              <a:buFont typeface="Courier New" panose="02070309020205020404" pitchFamily="49" charset="0"/>
              <a:buChar char="o"/>
            </a:pPr>
            <a:r>
              <a:rPr lang="en-US" sz="1400" b="1" dirty="0"/>
              <a:t>Other countries</a:t>
            </a:r>
          </a:p>
          <a:p>
            <a:pPr indent="-228600" defTabSz="914400">
              <a:lnSpc>
                <a:spcPct val="90000"/>
              </a:lnSpc>
              <a:spcAft>
                <a:spcPts val="600"/>
              </a:spcAft>
              <a:buFont typeface="Arial" panose="020B0604020202020204" pitchFamily="34" charset="0"/>
              <a:buChar char="•"/>
            </a:pPr>
            <a:endParaRPr lang="en-US" sz="1400" b="1" dirty="0"/>
          </a:p>
          <a:p>
            <a:pPr indent="-228600" defTabSz="914400">
              <a:lnSpc>
                <a:spcPct val="90000"/>
              </a:lnSpc>
              <a:spcAft>
                <a:spcPts val="600"/>
              </a:spcAft>
              <a:buFont typeface="Arial" panose="020B0604020202020204" pitchFamily="34" charset="0"/>
              <a:buChar char="•"/>
            </a:pPr>
            <a:r>
              <a:rPr lang="en-US" sz="1400" b="1" dirty="0">
                <a:solidFill>
                  <a:srgbClr val="00B050"/>
                </a:solidFill>
              </a:rPr>
              <a:t>Do you have personal conversations </a:t>
            </a:r>
            <a:br>
              <a:rPr lang="en-US" sz="1400" b="1" dirty="0">
                <a:solidFill>
                  <a:srgbClr val="00B050"/>
                </a:solidFill>
              </a:rPr>
            </a:br>
            <a:r>
              <a:rPr lang="en-US" sz="1400" b="1" dirty="0">
                <a:solidFill>
                  <a:srgbClr val="00B050"/>
                </a:solidFill>
              </a:rPr>
              <a:t>      with people different than you?</a:t>
            </a:r>
            <a:br>
              <a:rPr lang="en-US" sz="1400" b="1" dirty="0">
                <a:solidFill>
                  <a:schemeClr val="bg1">
                    <a:lumMod val="85000"/>
                  </a:schemeClr>
                </a:solidFill>
              </a:rPr>
            </a:br>
            <a:endParaRPr lang="en-US" sz="1400" b="1" dirty="0">
              <a:solidFill>
                <a:schemeClr val="bg1">
                  <a:lumMod val="85000"/>
                </a:schemeClr>
              </a:solidFill>
            </a:endParaRPr>
          </a:p>
          <a:p>
            <a:pPr indent="-228600" defTabSz="914400">
              <a:lnSpc>
                <a:spcPct val="90000"/>
              </a:lnSpc>
              <a:spcAft>
                <a:spcPts val="600"/>
              </a:spcAft>
              <a:buFont typeface="Arial" panose="020B0604020202020204" pitchFamily="34" charset="0"/>
              <a:buChar char="•"/>
            </a:pPr>
            <a:r>
              <a:rPr lang="en-US" sz="1400" b="1" dirty="0">
                <a:solidFill>
                  <a:srgbClr val="7030A0"/>
                </a:solidFill>
              </a:rPr>
              <a:t>Do you visit homes of people different than you?</a:t>
            </a:r>
          </a:p>
          <a:p>
            <a:pPr indent="-228600" defTabSz="914400">
              <a:lnSpc>
                <a:spcPct val="90000"/>
              </a:lnSpc>
              <a:spcAft>
                <a:spcPts val="600"/>
              </a:spcAft>
              <a:buFont typeface="Arial" panose="020B0604020202020204" pitchFamily="34" charset="0"/>
              <a:buChar char="•"/>
            </a:pPr>
            <a:r>
              <a:rPr lang="en-US" sz="1400" b="1" dirty="0">
                <a:solidFill>
                  <a:srgbClr val="7030A0"/>
                </a:solidFill>
              </a:rPr>
              <a:t>Do you go out to eat with people different than you?</a:t>
            </a:r>
          </a:p>
          <a:p>
            <a:pPr indent="-228600" defTabSz="914400">
              <a:lnSpc>
                <a:spcPct val="90000"/>
              </a:lnSpc>
              <a:spcAft>
                <a:spcPts val="600"/>
              </a:spcAft>
              <a:buFont typeface="Arial" panose="020B0604020202020204" pitchFamily="34" charset="0"/>
              <a:buChar char="•"/>
            </a:pPr>
            <a:endParaRPr lang="en-US" sz="1400" b="1" dirty="0">
              <a:solidFill>
                <a:schemeClr val="bg1">
                  <a:lumMod val="85000"/>
                </a:schemeClr>
              </a:solidFill>
            </a:endParaRPr>
          </a:p>
          <a:p>
            <a:pPr indent="-228600" defTabSz="914400">
              <a:lnSpc>
                <a:spcPct val="90000"/>
              </a:lnSpc>
              <a:spcAft>
                <a:spcPts val="600"/>
              </a:spcAft>
              <a:buFont typeface="Arial" panose="020B0604020202020204" pitchFamily="34" charset="0"/>
              <a:buChar char="•"/>
            </a:pPr>
            <a:r>
              <a:rPr lang="en-US" sz="1400" b="1" dirty="0">
                <a:solidFill>
                  <a:schemeClr val="bg1">
                    <a:lumMod val="95000"/>
                  </a:schemeClr>
                </a:solidFill>
              </a:rPr>
              <a:t>Do you have friends who are different than you in terms </a:t>
            </a:r>
            <a:br>
              <a:rPr lang="en-US" sz="1400" b="1" dirty="0">
                <a:solidFill>
                  <a:schemeClr val="bg1">
                    <a:lumMod val="95000"/>
                  </a:schemeClr>
                </a:solidFill>
              </a:rPr>
            </a:br>
            <a:r>
              <a:rPr lang="en-US" sz="1400" b="1" dirty="0">
                <a:solidFill>
                  <a:schemeClr val="bg1">
                    <a:lumMod val="95000"/>
                  </a:schemeClr>
                </a:solidFill>
              </a:rPr>
              <a:t>      of race, ethnicity, religion and/or nationality?</a:t>
            </a:r>
          </a:p>
          <a:p>
            <a:pPr indent="-228600" defTabSz="914400">
              <a:lnSpc>
                <a:spcPct val="90000"/>
              </a:lnSpc>
              <a:spcAft>
                <a:spcPts val="600"/>
              </a:spcAft>
              <a:buFont typeface="Arial" panose="020B0604020202020204" pitchFamily="34" charset="0"/>
              <a:buChar char="•"/>
            </a:pPr>
            <a:endParaRPr lang="en-US" sz="1400" dirty="0"/>
          </a:p>
          <a:p>
            <a:pPr defTabSz="914400">
              <a:lnSpc>
                <a:spcPct val="90000"/>
              </a:lnSpc>
              <a:spcAft>
                <a:spcPts val="600"/>
              </a:spcAft>
            </a:pPr>
            <a:r>
              <a:rPr lang="en-US" b="1" dirty="0">
                <a:solidFill>
                  <a:schemeClr val="bg1">
                    <a:lumMod val="95000"/>
                  </a:schemeClr>
                </a:solidFill>
              </a:rPr>
              <a:t>How can you be intentional with doing the above?</a:t>
            </a:r>
          </a:p>
          <a:p>
            <a:pPr indent="-228600" defTabSz="9144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79728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C84D948F-BE20-814A-84E0-D95224E92A11}"/>
              </a:ext>
            </a:extLst>
          </p:cNvPr>
          <p:cNvSpPr txBox="1"/>
          <p:nvPr/>
        </p:nvSpPr>
        <p:spPr>
          <a:xfrm>
            <a:off x="3335481" y="443508"/>
            <a:ext cx="5179868" cy="4189214"/>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400" b="1" dirty="0"/>
              <a:t>Have you have traveled to:</a:t>
            </a:r>
          </a:p>
          <a:p>
            <a:pPr marL="800100" lvl="1" indent="-285750" defTabSz="914400">
              <a:lnSpc>
                <a:spcPct val="90000"/>
              </a:lnSpc>
              <a:spcAft>
                <a:spcPts val="600"/>
              </a:spcAft>
              <a:buFont typeface="Courier New" panose="02070309020205020404" pitchFamily="49" charset="0"/>
              <a:buChar char="o"/>
            </a:pPr>
            <a:r>
              <a:rPr lang="en-US" sz="1400" b="1" dirty="0"/>
              <a:t>Other cities</a:t>
            </a:r>
          </a:p>
          <a:p>
            <a:pPr marL="800100" lvl="1" indent="-285750" defTabSz="914400">
              <a:lnSpc>
                <a:spcPct val="90000"/>
              </a:lnSpc>
              <a:spcAft>
                <a:spcPts val="600"/>
              </a:spcAft>
              <a:buFont typeface="Courier New" panose="02070309020205020404" pitchFamily="49" charset="0"/>
              <a:buChar char="o"/>
            </a:pPr>
            <a:r>
              <a:rPr lang="en-US" sz="1400" b="1" dirty="0"/>
              <a:t>Other states</a:t>
            </a:r>
          </a:p>
          <a:p>
            <a:pPr marL="800100" lvl="1" indent="-285750" defTabSz="914400">
              <a:lnSpc>
                <a:spcPct val="90000"/>
              </a:lnSpc>
              <a:spcAft>
                <a:spcPts val="600"/>
              </a:spcAft>
              <a:buFont typeface="Courier New" panose="02070309020205020404" pitchFamily="49" charset="0"/>
              <a:buChar char="o"/>
            </a:pPr>
            <a:r>
              <a:rPr lang="en-US" sz="1400" b="1" dirty="0"/>
              <a:t>Other countries</a:t>
            </a:r>
          </a:p>
          <a:p>
            <a:pPr indent="-228600" defTabSz="914400">
              <a:lnSpc>
                <a:spcPct val="90000"/>
              </a:lnSpc>
              <a:spcAft>
                <a:spcPts val="600"/>
              </a:spcAft>
              <a:buFont typeface="Arial" panose="020B0604020202020204" pitchFamily="34" charset="0"/>
              <a:buChar char="•"/>
            </a:pPr>
            <a:endParaRPr lang="en-US" sz="1400" b="1" dirty="0"/>
          </a:p>
          <a:p>
            <a:pPr indent="-228600" defTabSz="914400">
              <a:lnSpc>
                <a:spcPct val="90000"/>
              </a:lnSpc>
              <a:spcAft>
                <a:spcPts val="600"/>
              </a:spcAft>
              <a:buFont typeface="Arial" panose="020B0604020202020204" pitchFamily="34" charset="0"/>
              <a:buChar char="•"/>
            </a:pPr>
            <a:r>
              <a:rPr lang="en-US" sz="1400" b="1" dirty="0">
                <a:solidFill>
                  <a:srgbClr val="00B050"/>
                </a:solidFill>
              </a:rPr>
              <a:t>Do you have personal conversations</a:t>
            </a:r>
            <a:br>
              <a:rPr lang="en-US" sz="1400" b="1" dirty="0">
                <a:solidFill>
                  <a:srgbClr val="00B050"/>
                </a:solidFill>
              </a:rPr>
            </a:br>
            <a:r>
              <a:rPr lang="en-US" sz="1400" b="1" dirty="0">
                <a:solidFill>
                  <a:srgbClr val="00B050"/>
                </a:solidFill>
              </a:rPr>
              <a:t>      with people different than you?</a:t>
            </a:r>
            <a:br>
              <a:rPr lang="en-US" sz="1400" b="1" dirty="0">
                <a:solidFill>
                  <a:schemeClr val="bg1">
                    <a:lumMod val="85000"/>
                  </a:schemeClr>
                </a:solidFill>
              </a:rPr>
            </a:br>
            <a:endParaRPr lang="en-US" sz="1400" b="1" dirty="0">
              <a:solidFill>
                <a:schemeClr val="bg1">
                  <a:lumMod val="85000"/>
                </a:schemeClr>
              </a:solidFill>
            </a:endParaRPr>
          </a:p>
          <a:p>
            <a:pPr indent="-228600" defTabSz="914400">
              <a:lnSpc>
                <a:spcPct val="90000"/>
              </a:lnSpc>
              <a:spcAft>
                <a:spcPts val="600"/>
              </a:spcAft>
              <a:buFont typeface="Arial" panose="020B0604020202020204" pitchFamily="34" charset="0"/>
              <a:buChar char="•"/>
            </a:pPr>
            <a:r>
              <a:rPr lang="en-US" sz="1400" b="1" dirty="0">
                <a:solidFill>
                  <a:srgbClr val="7030A0"/>
                </a:solidFill>
              </a:rPr>
              <a:t>Do you visit homes of people different than you?</a:t>
            </a:r>
          </a:p>
          <a:p>
            <a:pPr indent="-228600" defTabSz="914400">
              <a:lnSpc>
                <a:spcPct val="90000"/>
              </a:lnSpc>
              <a:spcAft>
                <a:spcPts val="600"/>
              </a:spcAft>
              <a:buFont typeface="Arial" panose="020B0604020202020204" pitchFamily="34" charset="0"/>
              <a:buChar char="•"/>
            </a:pPr>
            <a:r>
              <a:rPr lang="en-US" sz="1400" b="1" dirty="0">
                <a:solidFill>
                  <a:srgbClr val="7030A0"/>
                </a:solidFill>
              </a:rPr>
              <a:t>Do you go out to eat with people different than you?</a:t>
            </a:r>
          </a:p>
          <a:p>
            <a:pPr indent="-228600" defTabSz="914400">
              <a:lnSpc>
                <a:spcPct val="90000"/>
              </a:lnSpc>
              <a:spcAft>
                <a:spcPts val="600"/>
              </a:spcAft>
              <a:buFont typeface="Arial" panose="020B0604020202020204" pitchFamily="34" charset="0"/>
              <a:buChar char="•"/>
            </a:pPr>
            <a:endParaRPr lang="en-US" sz="1400" b="1" dirty="0">
              <a:solidFill>
                <a:schemeClr val="bg1">
                  <a:lumMod val="85000"/>
                </a:schemeClr>
              </a:solidFill>
            </a:endParaRPr>
          </a:p>
          <a:p>
            <a:pPr indent="-228600" defTabSz="914400">
              <a:lnSpc>
                <a:spcPct val="90000"/>
              </a:lnSpc>
              <a:spcAft>
                <a:spcPts val="600"/>
              </a:spcAft>
              <a:buFont typeface="Arial" panose="020B0604020202020204" pitchFamily="34" charset="0"/>
              <a:buChar char="•"/>
            </a:pPr>
            <a:r>
              <a:rPr lang="en-US" sz="1400" b="1" dirty="0">
                <a:solidFill>
                  <a:schemeClr val="accent2">
                    <a:lumMod val="50000"/>
                  </a:schemeClr>
                </a:solidFill>
              </a:rPr>
              <a:t>Do you have friends who are different than you in terms </a:t>
            </a:r>
            <a:br>
              <a:rPr lang="en-US" sz="1400" b="1" dirty="0">
                <a:solidFill>
                  <a:schemeClr val="accent2">
                    <a:lumMod val="50000"/>
                  </a:schemeClr>
                </a:solidFill>
              </a:rPr>
            </a:br>
            <a:r>
              <a:rPr lang="en-US" sz="1400" b="1" dirty="0">
                <a:solidFill>
                  <a:schemeClr val="accent2">
                    <a:lumMod val="50000"/>
                  </a:schemeClr>
                </a:solidFill>
              </a:rPr>
              <a:t>      of race, ethnicity, religion and/or nationality?</a:t>
            </a:r>
          </a:p>
          <a:p>
            <a:pPr indent="-228600" defTabSz="914400">
              <a:lnSpc>
                <a:spcPct val="90000"/>
              </a:lnSpc>
              <a:spcAft>
                <a:spcPts val="600"/>
              </a:spcAft>
              <a:buFont typeface="Arial" panose="020B0604020202020204" pitchFamily="34" charset="0"/>
              <a:buChar char="•"/>
            </a:pPr>
            <a:endParaRPr lang="en-US" sz="1400" dirty="0"/>
          </a:p>
          <a:p>
            <a:pPr defTabSz="914400">
              <a:lnSpc>
                <a:spcPct val="90000"/>
              </a:lnSpc>
              <a:spcAft>
                <a:spcPts val="600"/>
              </a:spcAft>
            </a:pPr>
            <a:r>
              <a:rPr lang="en-US" b="1" dirty="0">
                <a:solidFill>
                  <a:schemeClr val="bg1">
                    <a:lumMod val="95000"/>
                  </a:schemeClr>
                </a:solidFill>
              </a:rPr>
              <a:t>How can you be intentional with doing the above?</a:t>
            </a:r>
          </a:p>
          <a:p>
            <a:pPr indent="-228600" defTabSz="9144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388966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C84D948F-BE20-814A-84E0-D95224E92A11}"/>
              </a:ext>
            </a:extLst>
          </p:cNvPr>
          <p:cNvSpPr txBox="1"/>
          <p:nvPr/>
        </p:nvSpPr>
        <p:spPr>
          <a:xfrm>
            <a:off x="3335481" y="443508"/>
            <a:ext cx="5179868" cy="4189214"/>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400" b="1" dirty="0"/>
              <a:t>Have you have traveled to:</a:t>
            </a:r>
          </a:p>
          <a:p>
            <a:pPr marL="800100" lvl="1" indent="-285750" defTabSz="914400">
              <a:lnSpc>
                <a:spcPct val="90000"/>
              </a:lnSpc>
              <a:spcAft>
                <a:spcPts val="600"/>
              </a:spcAft>
              <a:buFont typeface="Courier New" panose="02070309020205020404" pitchFamily="49" charset="0"/>
              <a:buChar char="o"/>
            </a:pPr>
            <a:r>
              <a:rPr lang="en-US" sz="1400" b="1" dirty="0"/>
              <a:t>Other cities</a:t>
            </a:r>
          </a:p>
          <a:p>
            <a:pPr marL="800100" lvl="1" indent="-285750" defTabSz="914400">
              <a:lnSpc>
                <a:spcPct val="90000"/>
              </a:lnSpc>
              <a:spcAft>
                <a:spcPts val="600"/>
              </a:spcAft>
              <a:buFont typeface="Courier New" panose="02070309020205020404" pitchFamily="49" charset="0"/>
              <a:buChar char="o"/>
            </a:pPr>
            <a:r>
              <a:rPr lang="en-US" sz="1400" b="1" dirty="0"/>
              <a:t>Other states</a:t>
            </a:r>
          </a:p>
          <a:p>
            <a:pPr marL="800100" lvl="1" indent="-285750" defTabSz="914400">
              <a:lnSpc>
                <a:spcPct val="90000"/>
              </a:lnSpc>
              <a:spcAft>
                <a:spcPts val="600"/>
              </a:spcAft>
              <a:buFont typeface="Courier New" panose="02070309020205020404" pitchFamily="49" charset="0"/>
              <a:buChar char="o"/>
            </a:pPr>
            <a:r>
              <a:rPr lang="en-US" sz="1400" b="1" dirty="0"/>
              <a:t>Other countries</a:t>
            </a:r>
          </a:p>
          <a:p>
            <a:pPr indent="-228600" defTabSz="914400">
              <a:lnSpc>
                <a:spcPct val="90000"/>
              </a:lnSpc>
              <a:spcAft>
                <a:spcPts val="600"/>
              </a:spcAft>
              <a:buFont typeface="Arial" panose="020B0604020202020204" pitchFamily="34" charset="0"/>
              <a:buChar char="•"/>
            </a:pPr>
            <a:endParaRPr lang="en-US" sz="1400" b="1" dirty="0"/>
          </a:p>
          <a:p>
            <a:pPr indent="-228600" defTabSz="914400">
              <a:lnSpc>
                <a:spcPct val="90000"/>
              </a:lnSpc>
              <a:spcAft>
                <a:spcPts val="600"/>
              </a:spcAft>
              <a:buFont typeface="Arial" panose="020B0604020202020204" pitchFamily="34" charset="0"/>
              <a:buChar char="•"/>
            </a:pPr>
            <a:r>
              <a:rPr lang="en-US" sz="1400" b="1" dirty="0">
                <a:solidFill>
                  <a:srgbClr val="00B050"/>
                </a:solidFill>
              </a:rPr>
              <a:t>Do you have personal conversations </a:t>
            </a:r>
            <a:br>
              <a:rPr lang="en-US" sz="1400" b="1" dirty="0">
                <a:solidFill>
                  <a:srgbClr val="00B050"/>
                </a:solidFill>
              </a:rPr>
            </a:br>
            <a:r>
              <a:rPr lang="en-US" sz="1400" b="1" dirty="0">
                <a:solidFill>
                  <a:srgbClr val="00B050"/>
                </a:solidFill>
              </a:rPr>
              <a:t>      with people different than you?</a:t>
            </a:r>
            <a:br>
              <a:rPr lang="en-US" sz="1400" b="1" dirty="0">
                <a:solidFill>
                  <a:schemeClr val="bg1">
                    <a:lumMod val="85000"/>
                  </a:schemeClr>
                </a:solidFill>
              </a:rPr>
            </a:br>
            <a:endParaRPr lang="en-US" sz="1400" b="1" dirty="0">
              <a:solidFill>
                <a:schemeClr val="bg1">
                  <a:lumMod val="85000"/>
                </a:schemeClr>
              </a:solidFill>
            </a:endParaRPr>
          </a:p>
          <a:p>
            <a:pPr indent="-228600" defTabSz="914400">
              <a:lnSpc>
                <a:spcPct val="90000"/>
              </a:lnSpc>
              <a:spcAft>
                <a:spcPts val="600"/>
              </a:spcAft>
              <a:buFont typeface="Arial" panose="020B0604020202020204" pitchFamily="34" charset="0"/>
              <a:buChar char="•"/>
            </a:pPr>
            <a:r>
              <a:rPr lang="en-US" sz="1400" b="1" dirty="0">
                <a:solidFill>
                  <a:srgbClr val="7030A0"/>
                </a:solidFill>
              </a:rPr>
              <a:t>Do you visit homes of people different than you?</a:t>
            </a:r>
          </a:p>
          <a:p>
            <a:pPr indent="-228600" defTabSz="914400">
              <a:lnSpc>
                <a:spcPct val="90000"/>
              </a:lnSpc>
              <a:spcAft>
                <a:spcPts val="600"/>
              </a:spcAft>
              <a:buFont typeface="Arial" panose="020B0604020202020204" pitchFamily="34" charset="0"/>
              <a:buChar char="•"/>
            </a:pPr>
            <a:r>
              <a:rPr lang="en-US" sz="1400" b="1" dirty="0">
                <a:solidFill>
                  <a:srgbClr val="7030A0"/>
                </a:solidFill>
              </a:rPr>
              <a:t>Do you go out to eat with people different than you?</a:t>
            </a:r>
          </a:p>
          <a:p>
            <a:pPr indent="-228600" defTabSz="914400">
              <a:lnSpc>
                <a:spcPct val="90000"/>
              </a:lnSpc>
              <a:spcAft>
                <a:spcPts val="600"/>
              </a:spcAft>
              <a:buFont typeface="Arial" panose="020B0604020202020204" pitchFamily="34" charset="0"/>
              <a:buChar char="•"/>
            </a:pPr>
            <a:endParaRPr lang="en-US" sz="1400" b="1" dirty="0">
              <a:solidFill>
                <a:schemeClr val="bg1">
                  <a:lumMod val="85000"/>
                </a:schemeClr>
              </a:solidFill>
            </a:endParaRPr>
          </a:p>
          <a:p>
            <a:pPr indent="-228600" defTabSz="914400">
              <a:lnSpc>
                <a:spcPct val="90000"/>
              </a:lnSpc>
              <a:spcAft>
                <a:spcPts val="600"/>
              </a:spcAft>
              <a:buFont typeface="Arial" panose="020B0604020202020204" pitchFamily="34" charset="0"/>
              <a:buChar char="•"/>
            </a:pPr>
            <a:r>
              <a:rPr lang="en-US" sz="1400" b="1" dirty="0">
                <a:solidFill>
                  <a:schemeClr val="accent2">
                    <a:lumMod val="50000"/>
                  </a:schemeClr>
                </a:solidFill>
              </a:rPr>
              <a:t>Do you have friends who are different than you in terms </a:t>
            </a:r>
            <a:br>
              <a:rPr lang="en-US" sz="1400" b="1" dirty="0">
                <a:solidFill>
                  <a:schemeClr val="accent2">
                    <a:lumMod val="50000"/>
                  </a:schemeClr>
                </a:solidFill>
              </a:rPr>
            </a:br>
            <a:r>
              <a:rPr lang="en-US" sz="1400" b="1" dirty="0">
                <a:solidFill>
                  <a:schemeClr val="accent2">
                    <a:lumMod val="50000"/>
                  </a:schemeClr>
                </a:solidFill>
              </a:rPr>
              <a:t>      of race, ethnicity, religion and/or nationality?</a:t>
            </a:r>
          </a:p>
          <a:p>
            <a:pPr indent="-228600" defTabSz="914400">
              <a:lnSpc>
                <a:spcPct val="90000"/>
              </a:lnSpc>
              <a:spcAft>
                <a:spcPts val="600"/>
              </a:spcAft>
              <a:buFont typeface="Arial" panose="020B0604020202020204" pitchFamily="34" charset="0"/>
              <a:buChar char="•"/>
            </a:pPr>
            <a:endParaRPr lang="en-US" sz="1400" dirty="0"/>
          </a:p>
          <a:p>
            <a:pPr defTabSz="914400">
              <a:lnSpc>
                <a:spcPct val="90000"/>
              </a:lnSpc>
              <a:spcAft>
                <a:spcPts val="600"/>
              </a:spcAft>
            </a:pPr>
            <a:r>
              <a:rPr lang="en-US" b="1" dirty="0">
                <a:solidFill>
                  <a:srgbClr val="ED7D30"/>
                </a:solidFill>
              </a:rPr>
              <a:t>How can you be intentional with doing the above?</a:t>
            </a:r>
          </a:p>
          <a:p>
            <a:pPr indent="-228600" defTabSz="9144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63912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94"/>
            <a:ext cx="421115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3964"/>
            <a:ext cx="3750328" cy="4050721"/>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Arrow Circle">
            <a:extLst>
              <a:ext uri="{FF2B5EF4-FFF2-40B4-BE49-F238E27FC236}">
                <a16:creationId xmlns:a16="http://schemas.microsoft.com/office/drawing/2014/main" id="{AE3AC549-C93A-4A5D-B43A-67B1F4305E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690" y="1221816"/>
            <a:ext cx="2715016" cy="2715016"/>
          </a:xfrm>
          <a:prstGeom prst="rect">
            <a:avLst/>
          </a:prstGeom>
        </p:spPr>
      </p:pic>
      <p:sp>
        <p:nvSpPr>
          <p:cNvPr id="2" name="TextBox 1">
            <a:extLst>
              <a:ext uri="{FF2B5EF4-FFF2-40B4-BE49-F238E27FC236}">
                <a16:creationId xmlns:a16="http://schemas.microsoft.com/office/drawing/2014/main" id="{C84D948F-BE20-814A-84E0-D95224E92A11}"/>
              </a:ext>
            </a:extLst>
          </p:cNvPr>
          <p:cNvSpPr txBox="1"/>
          <p:nvPr/>
        </p:nvSpPr>
        <p:spPr>
          <a:xfrm>
            <a:off x="4088018" y="1352435"/>
            <a:ext cx="5055982" cy="2729467"/>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200" b="1" dirty="0">
                <a:solidFill>
                  <a:srgbClr val="000000"/>
                </a:solidFill>
              </a:rPr>
              <a:t>?</a:t>
            </a:r>
          </a:p>
          <a:p>
            <a:pPr indent="-228600" defTabSz="914400">
              <a:lnSpc>
                <a:spcPct val="90000"/>
              </a:lnSpc>
              <a:spcAft>
                <a:spcPts val="600"/>
              </a:spcAft>
              <a:buFont typeface="Arial" panose="020B0604020202020204" pitchFamily="34" charset="0"/>
              <a:buChar char="•"/>
            </a:pPr>
            <a:endParaRPr lang="en-US" sz="1200" b="1" dirty="0">
              <a:solidFill>
                <a:srgbClr val="000000"/>
              </a:solidFill>
            </a:endParaRPr>
          </a:p>
          <a:p>
            <a:pPr indent="-228600" defTabSz="914400">
              <a:lnSpc>
                <a:spcPct val="90000"/>
              </a:lnSpc>
              <a:spcAft>
                <a:spcPts val="600"/>
              </a:spcAft>
              <a:buFont typeface="Arial" panose="020B0604020202020204" pitchFamily="34" charset="0"/>
              <a:buChar char="•"/>
            </a:pPr>
            <a:r>
              <a:rPr lang="en-US" sz="1200" b="1" dirty="0">
                <a:solidFill>
                  <a:srgbClr val="000000"/>
                </a:solidFill>
              </a:rPr>
              <a:t>?</a:t>
            </a:r>
            <a:br>
              <a:rPr lang="en-US" sz="1200" b="1" dirty="0">
                <a:solidFill>
                  <a:srgbClr val="000000"/>
                </a:solidFill>
              </a:rPr>
            </a:br>
            <a:endParaRPr lang="en-US" sz="1200" b="1" dirty="0">
              <a:solidFill>
                <a:srgbClr val="000000"/>
              </a:solidFill>
            </a:endParaRPr>
          </a:p>
          <a:p>
            <a:pPr indent="-228600" defTabSz="914400">
              <a:lnSpc>
                <a:spcPct val="90000"/>
              </a:lnSpc>
              <a:spcAft>
                <a:spcPts val="600"/>
              </a:spcAft>
              <a:buFont typeface="Arial" panose="020B0604020202020204" pitchFamily="34" charset="0"/>
              <a:buChar char="•"/>
            </a:pPr>
            <a:r>
              <a:rPr lang="en-US" sz="1200" b="1" dirty="0">
                <a:solidFill>
                  <a:srgbClr val="000000"/>
                </a:solidFill>
              </a:rPr>
              <a:t>?</a:t>
            </a:r>
            <a:br>
              <a:rPr lang="en-US" sz="1200" b="1" dirty="0">
                <a:solidFill>
                  <a:srgbClr val="000000"/>
                </a:solidFill>
              </a:rPr>
            </a:br>
            <a:endParaRPr lang="en-US" sz="1200" b="1" dirty="0">
              <a:solidFill>
                <a:srgbClr val="000000"/>
              </a:solidFill>
            </a:endParaRPr>
          </a:p>
          <a:p>
            <a:pPr indent="-228600" defTabSz="914400">
              <a:lnSpc>
                <a:spcPct val="90000"/>
              </a:lnSpc>
              <a:spcAft>
                <a:spcPts val="600"/>
              </a:spcAft>
              <a:buFont typeface="Arial" panose="020B0604020202020204" pitchFamily="34" charset="0"/>
              <a:buChar char="•"/>
            </a:pPr>
            <a:r>
              <a:rPr lang="en-US" sz="1200" b="1" dirty="0">
                <a:solidFill>
                  <a:srgbClr val="000000"/>
                </a:solidFill>
              </a:rPr>
              <a:t>?</a:t>
            </a:r>
          </a:p>
          <a:p>
            <a:pPr indent="-228600" defTabSz="914400">
              <a:lnSpc>
                <a:spcPct val="90000"/>
              </a:lnSpc>
              <a:spcAft>
                <a:spcPts val="600"/>
              </a:spcAft>
              <a:buFont typeface="Arial" panose="020B0604020202020204" pitchFamily="34" charset="0"/>
              <a:buChar char="•"/>
            </a:pPr>
            <a:endParaRPr lang="en-US" sz="1200" b="1" dirty="0">
              <a:solidFill>
                <a:srgbClr val="000000"/>
              </a:solidFill>
            </a:endParaRPr>
          </a:p>
          <a:p>
            <a:pPr indent="-228600" defTabSz="914400">
              <a:lnSpc>
                <a:spcPct val="90000"/>
              </a:lnSpc>
              <a:spcAft>
                <a:spcPts val="600"/>
              </a:spcAft>
              <a:buFont typeface="Arial" panose="020B0604020202020204" pitchFamily="34" charset="0"/>
              <a:buChar char="•"/>
            </a:pPr>
            <a:r>
              <a:rPr lang="en-US" sz="1200" b="1" dirty="0">
                <a:solidFill>
                  <a:srgbClr val="000000"/>
                </a:solidFill>
              </a:rPr>
              <a:t>?</a:t>
            </a:r>
          </a:p>
          <a:p>
            <a:pPr indent="-228600" defTabSz="914400">
              <a:lnSpc>
                <a:spcPct val="90000"/>
              </a:lnSpc>
              <a:spcAft>
                <a:spcPts val="600"/>
              </a:spcAft>
              <a:buFont typeface="Arial" panose="020B0604020202020204" pitchFamily="34" charset="0"/>
              <a:buChar char="•"/>
            </a:pPr>
            <a:endParaRPr lang="en-US" sz="1200" dirty="0">
              <a:solidFill>
                <a:srgbClr val="000000"/>
              </a:solidFill>
            </a:endParaRPr>
          </a:p>
          <a:p>
            <a:pPr defTabSz="914400">
              <a:lnSpc>
                <a:spcPct val="90000"/>
              </a:lnSpc>
              <a:spcAft>
                <a:spcPts val="600"/>
              </a:spcAft>
            </a:pPr>
            <a:r>
              <a:rPr lang="en-US" b="1" dirty="0">
                <a:solidFill>
                  <a:srgbClr val="ED7D30"/>
                </a:solidFill>
              </a:rPr>
              <a:t>More ways you can be intentional with </a:t>
            </a:r>
            <a:br>
              <a:rPr lang="en-US" b="1" dirty="0">
                <a:solidFill>
                  <a:srgbClr val="ED7D30"/>
                </a:solidFill>
              </a:rPr>
            </a:br>
            <a:r>
              <a:rPr lang="en-US" b="1" dirty="0">
                <a:solidFill>
                  <a:srgbClr val="ED7D30"/>
                </a:solidFill>
              </a:rPr>
              <a:t>having difficult conversations?</a:t>
            </a:r>
          </a:p>
          <a:p>
            <a:pPr defTabSz="914400">
              <a:lnSpc>
                <a:spcPct val="90000"/>
              </a:lnSpc>
              <a:spcAft>
                <a:spcPts val="600"/>
              </a:spcAft>
            </a:pPr>
            <a:endParaRPr lang="en-US" sz="1200" dirty="0">
              <a:solidFill>
                <a:srgbClr val="000000"/>
              </a:solidFill>
            </a:endParaRPr>
          </a:p>
        </p:txBody>
      </p:sp>
    </p:spTree>
    <p:extLst>
      <p:ext uri="{BB962C8B-B14F-4D97-AF65-F5344CB8AC3E}">
        <p14:creationId xmlns:p14="http://schemas.microsoft.com/office/powerpoint/2010/main" val="247445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8CD3FE-1F5C-144A-8274-F54DDB5EE330}"/>
              </a:ext>
            </a:extLst>
          </p:cNvPr>
          <p:cNvSpPr txBox="1"/>
          <p:nvPr/>
        </p:nvSpPr>
        <p:spPr>
          <a:xfrm>
            <a:off x="0" y="309592"/>
            <a:ext cx="9143999" cy="4524315"/>
          </a:xfrm>
          <a:prstGeom prst="rect">
            <a:avLst/>
          </a:prstGeom>
          <a:noFill/>
        </p:spPr>
        <p:txBody>
          <a:bodyPr wrap="square" rtlCol="0">
            <a:spAutoFit/>
          </a:bodyPr>
          <a:lstStyle/>
          <a:p>
            <a:pPr algn="ctr"/>
            <a:r>
              <a:rPr lang="en-US" sz="9600" b="1" dirty="0"/>
              <a:t>Collaboration</a:t>
            </a:r>
          </a:p>
          <a:p>
            <a:pPr algn="ctr"/>
            <a:r>
              <a:rPr lang="en-US" sz="9600" b="1" dirty="0"/>
              <a:t>Develops</a:t>
            </a:r>
          </a:p>
          <a:p>
            <a:pPr algn="ctr"/>
            <a:r>
              <a:rPr lang="en-US" sz="9600" b="1" dirty="0"/>
              <a:t>Relationships</a:t>
            </a:r>
          </a:p>
        </p:txBody>
      </p:sp>
    </p:spTree>
    <p:extLst>
      <p:ext uri="{BB962C8B-B14F-4D97-AF65-F5344CB8AC3E}">
        <p14:creationId xmlns:p14="http://schemas.microsoft.com/office/powerpoint/2010/main" val="3846383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p:nvPr/>
        </p:nvSpPr>
        <p:spPr>
          <a:xfrm>
            <a:off x="1012884" y="691086"/>
            <a:ext cx="3972296" cy="4342856"/>
          </a:xfrm>
          <a:prstGeom prst="rect">
            <a:avLst/>
          </a:prstGeom>
          <a:noFill/>
          <a:ln>
            <a:noFill/>
          </a:ln>
        </p:spPr>
        <p:txBody>
          <a:bodyPr spcFirstLastPara="1" wrap="square" lIns="91425" tIns="45700" rIns="91425" bIns="45700" anchor="t" anchorCtr="0">
            <a:noAutofit/>
          </a:bodyPr>
          <a:lstStyle/>
          <a:p>
            <a:pPr marL="0" indent="0" eaLnBrk="1" hangingPunct="1">
              <a:lnSpc>
                <a:spcPct val="150000"/>
              </a:lnSpc>
              <a:spcBef>
                <a:spcPct val="0"/>
              </a:spcBef>
              <a:buFontTx/>
              <a:buNone/>
            </a:pPr>
            <a:r>
              <a:rPr lang="en-US" altLang="en-US" sz="3200" b="1" dirty="0">
                <a:solidFill>
                  <a:srgbClr val="7030A0"/>
                </a:solidFill>
                <a:latin typeface="Calibri" panose="020F0502020204030204" pitchFamily="34" charset="0"/>
                <a:cs typeface="Calibri" panose="020F0502020204030204" pitchFamily="34" charset="0"/>
                <a:sym typeface="Tahoma" panose="020B0604030504040204" pitchFamily="34" charset="0"/>
              </a:rPr>
              <a:t>“There can be no significant learning without </a:t>
            </a:r>
            <a:r>
              <a:rPr lang="en-US" altLang="en-US" sz="3200" b="1">
                <a:solidFill>
                  <a:srgbClr val="7030A0"/>
                </a:solidFill>
                <a:latin typeface="Calibri" panose="020F0502020204030204" pitchFamily="34" charset="0"/>
                <a:cs typeface="Calibri" panose="020F0502020204030204" pitchFamily="34" charset="0"/>
                <a:sym typeface="Tahoma" panose="020B0604030504040204" pitchFamily="34" charset="0"/>
              </a:rPr>
              <a:t>significant relationship.”</a:t>
            </a:r>
            <a:endParaRPr lang="en-US" altLang="en-US" sz="3200" b="1" dirty="0">
              <a:solidFill>
                <a:srgbClr val="7030A0"/>
              </a:solidFill>
              <a:latin typeface="Calibri" panose="020F0502020204030204" pitchFamily="34" charset="0"/>
              <a:cs typeface="Calibri" panose="020F0502020204030204" pitchFamily="34" charset="0"/>
              <a:sym typeface="Tahoma" panose="020B0604030504040204" pitchFamily="34" charset="0"/>
            </a:endParaRPr>
          </a:p>
          <a:p>
            <a:pPr>
              <a:lnSpc>
                <a:spcPct val="150000"/>
              </a:lnSpc>
              <a:spcBef>
                <a:spcPct val="0"/>
              </a:spcBef>
            </a:pPr>
            <a:r>
              <a:rPr lang="en-US" altLang="en-US" sz="1800" i="1" dirty="0">
                <a:latin typeface="Calibri" panose="020F0502020204030204" pitchFamily="34" charset="0"/>
                <a:cs typeface="Calibri" panose="020F0502020204030204" pitchFamily="34" charset="0"/>
                <a:sym typeface="Tahoma" panose="020B0604030504040204" pitchFamily="34" charset="0"/>
              </a:rPr>
              <a:t>-Dr. James Comer</a:t>
            </a:r>
          </a:p>
          <a:p>
            <a:pPr marL="0" indent="0" eaLnBrk="1" hangingPunct="1">
              <a:spcBef>
                <a:spcPct val="0"/>
              </a:spcBef>
              <a:buFontTx/>
              <a:buNone/>
            </a:pPr>
            <a:endParaRPr lang="en-US" altLang="en-US" sz="4400" dirty="0">
              <a:solidFill>
                <a:srgbClr val="7030A0"/>
              </a:solidFill>
              <a:latin typeface="Calibri" panose="020F0502020204030204" pitchFamily="34" charset="0"/>
              <a:cs typeface="Calibri" panose="020F0502020204030204" pitchFamily="34" charset="0"/>
              <a:sym typeface="Tahoma" panose="020B0604030504040204" pitchFamily="34" charset="0"/>
            </a:endParaRPr>
          </a:p>
          <a:p>
            <a:pPr marL="0" indent="0" eaLnBrk="1" hangingPunct="1">
              <a:spcBef>
                <a:spcPct val="0"/>
              </a:spcBef>
              <a:buFontTx/>
              <a:buNone/>
            </a:pPr>
            <a:endParaRPr lang="en-US" altLang="en-US" sz="2400" dirty="0">
              <a:latin typeface="Calibri" panose="020F0502020204030204" pitchFamily="34" charset="0"/>
              <a:cs typeface="Calibri" panose="020F0502020204030204" pitchFamily="34" charset="0"/>
              <a:sym typeface="Tahoma" panose="020B0604030504040204" pitchFamily="34" charset="0"/>
            </a:endParaRPr>
          </a:p>
          <a:p>
            <a:pPr marL="0" indent="0" eaLnBrk="1" hangingPunct="1">
              <a:spcBef>
                <a:spcPct val="0"/>
              </a:spcBef>
              <a:buFontTx/>
              <a:buNone/>
            </a:pPr>
            <a:r>
              <a:rPr lang="en-US" altLang="en-US" sz="1050" dirty="0">
                <a:latin typeface="Calibri" panose="020F0502020204030204" pitchFamily="34" charset="0"/>
                <a:cs typeface="Calibri" panose="020F0502020204030204" pitchFamily="34" charset="0"/>
                <a:sym typeface="Tahoma" panose="020B0604030504040204" pitchFamily="34" charset="0"/>
              </a:rPr>
              <a:t>   								</a:t>
            </a:r>
            <a:endParaRPr sz="1800" b="0" i="1" u="none" strike="noStrike" cap="none" dirty="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E658B19-DC26-934E-AD6F-57C0FE4B2A5D}"/>
              </a:ext>
            </a:extLst>
          </p:cNvPr>
          <p:cNvPicPr>
            <a:picLocks noChangeAspect="1"/>
          </p:cNvPicPr>
          <p:nvPr/>
        </p:nvPicPr>
        <p:blipFill>
          <a:blip r:embed="rId3"/>
          <a:stretch>
            <a:fillRect/>
          </a:stretch>
        </p:blipFill>
        <p:spPr>
          <a:xfrm>
            <a:off x="5791442" y="710402"/>
            <a:ext cx="2505723" cy="3458857"/>
          </a:xfrm>
          <a:prstGeom prst="rect">
            <a:avLst/>
          </a:prstGeom>
        </p:spPr>
      </p:pic>
    </p:spTree>
    <p:extLst>
      <p:ext uri="{BB962C8B-B14F-4D97-AF65-F5344CB8AC3E}">
        <p14:creationId xmlns:p14="http://schemas.microsoft.com/office/powerpoint/2010/main" val="393448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PS visual.jpg">
            <a:extLst>
              <a:ext uri="{FF2B5EF4-FFF2-40B4-BE49-F238E27FC236}">
                <a16:creationId xmlns:a16="http://schemas.microsoft.com/office/drawing/2014/main" id="{44A9432B-BFFA-7C43-82FB-C7E5EAEFC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900" y="2571750"/>
            <a:ext cx="6866199" cy="2217748"/>
          </a:xfrm>
          <a:prstGeom prst="rect">
            <a:avLst/>
          </a:prstGeom>
        </p:spPr>
      </p:pic>
      <p:sp>
        <p:nvSpPr>
          <p:cNvPr id="3" name="TextBox 2">
            <a:extLst>
              <a:ext uri="{FF2B5EF4-FFF2-40B4-BE49-F238E27FC236}">
                <a16:creationId xmlns:a16="http://schemas.microsoft.com/office/drawing/2014/main" id="{5E2AF219-4019-DE48-BEDF-87C62600C254}"/>
              </a:ext>
            </a:extLst>
          </p:cNvPr>
          <p:cNvSpPr txBox="1"/>
          <p:nvPr/>
        </p:nvSpPr>
        <p:spPr>
          <a:xfrm>
            <a:off x="0" y="293077"/>
            <a:ext cx="9144000" cy="1015663"/>
          </a:xfrm>
          <a:prstGeom prst="rect">
            <a:avLst/>
          </a:prstGeom>
          <a:noFill/>
        </p:spPr>
        <p:txBody>
          <a:bodyPr wrap="square" rtlCol="0">
            <a:spAutoFit/>
          </a:bodyPr>
          <a:lstStyle/>
          <a:p>
            <a:pPr algn="ctr"/>
            <a:r>
              <a:rPr lang="en-US" sz="6000" b="1" dirty="0"/>
              <a:t>High Operational Practices</a:t>
            </a:r>
          </a:p>
        </p:txBody>
      </p:sp>
      <p:sp>
        <p:nvSpPr>
          <p:cNvPr id="4" name="TextBox 3">
            <a:extLst>
              <a:ext uri="{FF2B5EF4-FFF2-40B4-BE49-F238E27FC236}">
                <a16:creationId xmlns:a16="http://schemas.microsoft.com/office/drawing/2014/main" id="{1E0662F4-1266-7C41-B994-4F1B4097F30D}"/>
              </a:ext>
            </a:extLst>
          </p:cNvPr>
          <p:cNvSpPr txBox="1"/>
          <p:nvPr/>
        </p:nvSpPr>
        <p:spPr>
          <a:xfrm>
            <a:off x="3007051" y="1386247"/>
            <a:ext cx="3129896" cy="830997"/>
          </a:xfrm>
          <a:prstGeom prst="rect">
            <a:avLst/>
          </a:prstGeom>
          <a:noFill/>
        </p:spPr>
        <p:txBody>
          <a:bodyPr wrap="none" rtlCol="0">
            <a:spAutoFit/>
          </a:bodyPr>
          <a:lstStyle/>
          <a:p>
            <a:pPr algn="ctr"/>
            <a:r>
              <a:rPr lang="en-US" sz="2400" b="1" i="1" dirty="0">
                <a:latin typeface="Garamond" panose="02020404030301010803" pitchFamily="18" charset="0"/>
              </a:rPr>
              <a:t>Strategies and Pedagogy</a:t>
            </a:r>
          </a:p>
          <a:p>
            <a:pPr algn="ctr"/>
            <a:r>
              <a:rPr lang="en-US" sz="2400" b="1" i="1" dirty="0">
                <a:latin typeface="Garamond" panose="02020404030301010803" pitchFamily="18" charset="0"/>
              </a:rPr>
              <a:t>The Why—The How</a:t>
            </a:r>
          </a:p>
        </p:txBody>
      </p:sp>
    </p:spTree>
    <p:extLst>
      <p:ext uri="{BB962C8B-B14F-4D97-AF65-F5344CB8AC3E}">
        <p14:creationId xmlns:p14="http://schemas.microsoft.com/office/powerpoint/2010/main" val="255684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A61A85-5545-E94A-B249-8BF3A99A3D55}"/>
              </a:ext>
            </a:extLst>
          </p:cNvPr>
          <p:cNvPicPr>
            <a:picLocks noChangeAspect="1"/>
          </p:cNvPicPr>
          <p:nvPr/>
        </p:nvPicPr>
        <p:blipFill>
          <a:blip r:embed="rId2"/>
          <a:stretch>
            <a:fillRect/>
          </a:stretch>
        </p:blipFill>
        <p:spPr>
          <a:xfrm>
            <a:off x="0" y="14080"/>
            <a:ext cx="3857625" cy="5143500"/>
          </a:xfrm>
          <a:prstGeom prst="rect">
            <a:avLst/>
          </a:prstGeom>
        </p:spPr>
      </p:pic>
      <p:sp>
        <p:nvSpPr>
          <p:cNvPr id="3" name="TextBox 2">
            <a:extLst>
              <a:ext uri="{FF2B5EF4-FFF2-40B4-BE49-F238E27FC236}">
                <a16:creationId xmlns:a16="http://schemas.microsoft.com/office/drawing/2014/main" id="{1B4C48D6-24BB-4747-A77B-3B1A8244DDFE}"/>
              </a:ext>
            </a:extLst>
          </p:cNvPr>
          <p:cNvSpPr txBox="1"/>
          <p:nvPr/>
        </p:nvSpPr>
        <p:spPr>
          <a:xfrm>
            <a:off x="4896678" y="2305879"/>
            <a:ext cx="3287118" cy="369332"/>
          </a:xfrm>
          <a:prstGeom prst="rect">
            <a:avLst/>
          </a:prstGeom>
          <a:noFill/>
        </p:spPr>
        <p:txBody>
          <a:bodyPr wrap="none" rtlCol="0">
            <a:spAutoFit/>
          </a:bodyPr>
          <a:lstStyle/>
          <a:p>
            <a:r>
              <a:rPr lang="en-US" b="1" dirty="0" err="1"/>
              <a:t>www.pedagogyofconfidence.net</a:t>
            </a:r>
            <a:endParaRPr lang="en-US" b="1" dirty="0"/>
          </a:p>
        </p:txBody>
      </p:sp>
    </p:spTree>
    <p:extLst>
      <p:ext uri="{BB962C8B-B14F-4D97-AF65-F5344CB8AC3E}">
        <p14:creationId xmlns:p14="http://schemas.microsoft.com/office/powerpoint/2010/main" val="702956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air of hands holding a world map&#10;&#10;Description automatically generated with low confidence">
            <a:extLst>
              <a:ext uri="{FF2B5EF4-FFF2-40B4-BE49-F238E27FC236}">
                <a16:creationId xmlns:a16="http://schemas.microsoft.com/office/drawing/2014/main" id="{EC384726-7A28-BC40-81A9-AC3B73CDFD64}"/>
              </a:ext>
            </a:extLst>
          </p:cNvPr>
          <p:cNvPicPr>
            <a:picLocks noChangeAspect="1"/>
          </p:cNvPicPr>
          <p:nvPr/>
        </p:nvPicPr>
        <p:blipFill>
          <a:blip r:embed="rId2"/>
          <a:stretch>
            <a:fillRect/>
          </a:stretch>
        </p:blipFill>
        <p:spPr>
          <a:xfrm>
            <a:off x="1570121" y="-252663"/>
            <a:ext cx="6003759" cy="5396163"/>
          </a:xfrm>
          <a:prstGeom prst="rect">
            <a:avLst/>
          </a:prstGeom>
        </p:spPr>
      </p:pic>
      <p:sp>
        <p:nvSpPr>
          <p:cNvPr id="2" name="Rectangle 1">
            <a:extLst>
              <a:ext uri="{FF2B5EF4-FFF2-40B4-BE49-F238E27FC236}">
                <a16:creationId xmlns:a16="http://schemas.microsoft.com/office/drawing/2014/main" id="{CA7E1917-CB00-D04A-BC3E-1DC4F484581F}"/>
              </a:ext>
            </a:extLst>
          </p:cNvPr>
          <p:cNvSpPr/>
          <p:nvPr/>
        </p:nvSpPr>
        <p:spPr>
          <a:xfrm>
            <a:off x="0" y="0"/>
            <a:ext cx="1588169" cy="5143500"/>
          </a:xfrm>
          <a:prstGeom prst="rect">
            <a:avLst/>
          </a:prstGeom>
          <a:solidFill>
            <a:srgbClr val="8743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C160F29A-07B0-BD48-A6ED-58F3CB947C93}"/>
              </a:ext>
            </a:extLst>
          </p:cNvPr>
          <p:cNvSpPr/>
          <p:nvPr/>
        </p:nvSpPr>
        <p:spPr>
          <a:xfrm>
            <a:off x="7567863" y="0"/>
            <a:ext cx="1588169" cy="5143500"/>
          </a:xfrm>
          <a:prstGeom prst="rect">
            <a:avLst/>
          </a:prstGeom>
          <a:solidFill>
            <a:srgbClr val="8743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2064097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2EF94B0-585D-8C40-A460-BAFDDD5FF120}"/>
              </a:ext>
            </a:extLst>
          </p:cNvPr>
          <p:cNvPicPr>
            <a:picLocks noChangeAspect="1"/>
          </p:cNvPicPr>
          <p:nvPr/>
        </p:nvPicPr>
        <p:blipFill>
          <a:blip r:embed="rId2"/>
          <a:stretch>
            <a:fillRect/>
          </a:stretch>
        </p:blipFill>
        <p:spPr>
          <a:xfrm>
            <a:off x="145679" y="409690"/>
            <a:ext cx="5697961" cy="4384222"/>
          </a:xfrm>
          <a:prstGeom prst="rect">
            <a:avLst/>
          </a:prstGeom>
        </p:spPr>
      </p:pic>
      <p:sp>
        <p:nvSpPr>
          <p:cNvPr id="7" name="TextBox 6">
            <a:extLst>
              <a:ext uri="{FF2B5EF4-FFF2-40B4-BE49-F238E27FC236}">
                <a16:creationId xmlns:a16="http://schemas.microsoft.com/office/drawing/2014/main" id="{C863CDD7-D136-FF4A-870C-32A7AC0244AC}"/>
              </a:ext>
            </a:extLst>
          </p:cNvPr>
          <p:cNvSpPr txBox="1"/>
          <p:nvPr/>
        </p:nvSpPr>
        <p:spPr>
          <a:xfrm>
            <a:off x="195520" y="641278"/>
            <a:ext cx="5655134" cy="507831"/>
          </a:xfrm>
          <a:prstGeom prst="rect">
            <a:avLst/>
          </a:prstGeom>
          <a:noFill/>
        </p:spPr>
        <p:txBody>
          <a:bodyPr wrap="square" rtlCol="0">
            <a:spAutoFit/>
          </a:bodyPr>
          <a:lstStyle/>
          <a:p>
            <a:pPr algn="ctr"/>
            <a:r>
              <a:rPr lang="en-US" sz="2700" b="1" dirty="0">
                <a:solidFill>
                  <a:schemeClr val="accent2">
                    <a:lumMod val="75000"/>
                  </a:schemeClr>
                </a:solidFill>
              </a:rPr>
              <a:t>Cultural Frame of Reference</a:t>
            </a:r>
          </a:p>
        </p:txBody>
      </p:sp>
      <p:sp>
        <p:nvSpPr>
          <p:cNvPr id="6" name="TextBox 5">
            <a:extLst>
              <a:ext uri="{FF2B5EF4-FFF2-40B4-BE49-F238E27FC236}">
                <a16:creationId xmlns:a16="http://schemas.microsoft.com/office/drawing/2014/main" id="{37E797AD-F5FE-224D-B862-80DDF1EAE0F7}"/>
              </a:ext>
            </a:extLst>
          </p:cNvPr>
          <p:cNvSpPr txBox="1"/>
          <p:nvPr/>
        </p:nvSpPr>
        <p:spPr>
          <a:xfrm>
            <a:off x="188506" y="632896"/>
            <a:ext cx="5655134" cy="507831"/>
          </a:xfrm>
          <a:prstGeom prst="rect">
            <a:avLst/>
          </a:prstGeom>
          <a:noFill/>
        </p:spPr>
        <p:txBody>
          <a:bodyPr wrap="square" rtlCol="0">
            <a:spAutoFit/>
          </a:bodyPr>
          <a:lstStyle/>
          <a:p>
            <a:pPr algn="ctr"/>
            <a:r>
              <a:rPr lang="en-US" sz="2700" b="1" dirty="0"/>
              <a:t>Cultural Frame of Reference</a:t>
            </a:r>
          </a:p>
        </p:txBody>
      </p:sp>
    </p:spTree>
    <p:extLst>
      <p:ext uri="{BB962C8B-B14F-4D97-AF65-F5344CB8AC3E}">
        <p14:creationId xmlns:p14="http://schemas.microsoft.com/office/powerpoint/2010/main" val="3111393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2EF94B0-585D-8C40-A460-BAFDDD5FF120}"/>
              </a:ext>
            </a:extLst>
          </p:cNvPr>
          <p:cNvPicPr>
            <a:picLocks noChangeAspect="1"/>
          </p:cNvPicPr>
          <p:nvPr/>
        </p:nvPicPr>
        <p:blipFill>
          <a:blip r:embed="rId2"/>
          <a:stretch>
            <a:fillRect/>
          </a:stretch>
        </p:blipFill>
        <p:spPr>
          <a:xfrm>
            <a:off x="145680" y="379639"/>
            <a:ext cx="5697961" cy="4384222"/>
          </a:xfrm>
          <a:prstGeom prst="rect">
            <a:avLst/>
          </a:prstGeom>
        </p:spPr>
      </p:pic>
      <p:sp>
        <p:nvSpPr>
          <p:cNvPr id="7" name="TextBox 6">
            <a:extLst>
              <a:ext uri="{FF2B5EF4-FFF2-40B4-BE49-F238E27FC236}">
                <a16:creationId xmlns:a16="http://schemas.microsoft.com/office/drawing/2014/main" id="{C863CDD7-D136-FF4A-870C-32A7AC0244AC}"/>
              </a:ext>
            </a:extLst>
          </p:cNvPr>
          <p:cNvSpPr txBox="1"/>
          <p:nvPr/>
        </p:nvSpPr>
        <p:spPr>
          <a:xfrm>
            <a:off x="195520" y="641278"/>
            <a:ext cx="5655134" cy="507831"/>
          </a:xfrm>
          <a:prstGeom prst="rect">
            <a:avLst/>
          </a:prstGeom>
          <a:noFill/>
        </p:spPr>
        <p:txBody>
          <a:bodyPr wrap="square" rtlCol="0">
            <a:spAutoFit/>
          </a:bodyPr>
          <a:lstStyle/>
          <a:p>
            <a:pPr algn="ctr"/>
            <a:r>
              <a:rPr lang="en-US" sz="2700" b="1" dirty="0">
                <a:solidFill>
                  <a:schemeClr val="accent2">
                    <a:lumMod val="75000"/>
                  </a:schemeClr>
                </a:solidFill>
              </a:rPr>
              <a:t>Cultural Frame of Reference</a:t>
            </a:r>
          </a:p>
        </p:txBody>
      </p:sp>
      <p:sp>
        <p:nvSpPr>
          <p:cNvPr id="6" name="TextBox 5">
            <a:extLst>
              <a:ext uri="{FF2B5EF4-FFF2-40B4-BE49-F238E27FC236}">
                <a16:creationId xmlns:a16="http://schemas.microsoft.com/office/drawing/2014/main" id="{37E797AD-F5FE-224D-B862-80DDF1EAE0F7}"/>
              </a:ext>
            </a:extLst>
          </p:cNvPr>
          <p:cNvSpPr txBox="1"/>
          <p:nvPr/>
        </p:nvSpPr>
        <p:spPr>
          <a:xfrm>
            <a:off x="188506" y="632896"/>
            <a:ext cx="5655134" cy="507831"/>
          </a:xfrm>
          <a:prstGeom prst="rect">
            <a:avLst/>
          </a:prstGeom>
          <a:noFill/>
        </p:spPr>
        <p:txBody>
          <a:bodyPr wrap="square" rtlCol="0">
            <a:spAutoFit/>
          </a:bodyPr>
          <a:lstStyle/>
          <a:p>
            <a:pPr algn="ctr"/>
            <a:r>
              <a:rPr lang="en-US" sz="2700" b="1" dirty="0"/>
              <a:t>Cultural Frame of Reference</a:t>
            </a:r>
          </a:p>
        </p:txBody>
      </p:sp>
      <p:pic>
        <p:nvPicPr>
          <p:cNvPr id="11" name="Picture 10" descr="A pair of hands holding a world map&#10;&#10;Description automatically generated with low confidence">
            <a:extLst>
              <a:ext uri="{FF2B5EF4-FFF2-40B4-BE49-F238E27FC236}">
                <a16:creationId xmlns:a16="http://schemas.microsoft.com/office/drawing/2014/main" id="{EC384726-7A28-BC40-81A9-AC3B73CDFD64}"/>
              </a:ext>
            </a:extLst>
          </p:cNvPr>
          <p:cNvPicPr>
            <a:picLocks noChangeAspect="1"/>
          </p:cNvPicPr>
          <p:nvPr/>
        </p:nvPicPr>
        <p:blipFill>
          <a:blip r:embed="rId3"/>
          <a:stretch>
            <a:fillRect/>
          </a:stretch>
        </p:blipFill>
        <p:spPr>
          <a:xfrm>
            <a:off x="5843640" y="770056"/>
            <a:ext cx="3300360" cy="3387852"/>
          </a:xfrm>
          <a:prstGeom prst="rect">
            <a:avLst/>
          </a:prstGeom>
        </p:spPr>
      </p:pic>
      <p:sp>
        <p:nvSpPr>
          <p:cNvPr id="12" name="TextBox 11">
            <a:extLst>
              <a:ext uri="{FF2B5EF4-FFF2-40B4-BE49-F238E27FC236}">
                <a16:creationId xmlns:a16="http://schemas.microsoft.com/office/drawing/2014/main" id="{E7E4F7AE-0D5D-334A-8A2C-BE0CAD9FC67B}"/>
              </a:ext>
            </a:extLst>
          </p:cNvPr>
          <p:cNvSpPr txBox="1"/>
          <p:nvPr/>
        </p:nvSpPr>
        <p:spPr>
          <a:xfrm>
            <a:off x="5886468" y="529021"/>
            <a:ext cx="3257533" cy="415498"/>
          </a:xfrm>
          <a:prstGeom prst="rect">
            <a:avLst/>
          </a:prstGeom>
          <a:noFill/>
        </p:spPr>
        <p:txBody>
          <a:bodyPr wrap="square" rtlCol="0">
            <a:spAutoFit/>
          </a:bodyPr>
          <a:lstStyle/>
          <a:p>
            <a:pPr algn="ctr"/>
            <a:r>
              <a:rPr lang="en-US" sz="2100" b="1" dirty="0"/>
              <a:t>Experiences, Schema</a:t>
            </a:r>
          </a:p>
        </p:txBody>
      </p:sp>
    </p:spTree>
    <p:extLst>
      <p:ext uri="{BB962C8B-B14F-4D97-AF65-F5344CB8AC3E}">
        <p14:creationId xmlns:p14="http://schemas.microsoft.com/office/powerpoint/2010/main" val="692292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2EF94B0-585D-8C40-A460-BAFDDD5FF120}"/>
              </a:ext>
            </a:extLst>
          </p:cNvPr>
          <p:cNvPicPr>
            <a:picLocks noChangeAspect="1"/>
          </p:cNvPicPr>
          <p:nvPr/>
        </p:nvPicPr>
        <p:blipFill>
          <a:blip r:embed="rId2"/>
          <a:stretch>
            <a:fillRect/>
          </a:stretch>
        </p:blipFill>
        <p:spPr>
          <a:xfrm>
            <a:off x="145680" y="379639"/>
            <a:ext cx="5697961" cy="4384222"/>
          </a:xfrm>
          <a:prstGeom prst="rect">
            <a:avLst/>
          </a:prstGeom>
        </p:spPr>
      </p:pic>
      <p:sp>
        <p:nvSpPr>
          <p:cNvPr id="7" name="TextBox 6">
            <a:extLst>
              <a:ext uri="{FF2B5EF4-FFF2-40B4-BE49-F238E27FC236}">
                <a16:creationId xmlns:a16="http://schemas.microsoft.com/office/drawing/2014/main" id="{C863CDD7-D136-FF4A-870C-32A7AC0244AC}"/>
              </a:ext>
            </a:extLst>
          </p:cNvPr>
          <p:cNvSpPr txBox="1"/>
          <p:nvPr/>
        </p:nvSpPr>
        <p:spPr>
          <a:xfrm>
            <a:off x="195520" y="641278"/>
            <a:ext cx="5655134" cy="507831"/>
          </a:xfrm>
          <a:prstGeom prst="rect">
            <a:avLst/>
          </a:prstGeom>
          <a:noFill/>
        </p:spPr>
        <p:txBody>
          <a:bodyPr wrap="square" rtlCol="0">
            <a:spAutoFit/>
          </a:bodyPr>
          <a:lstStyle/>
          <a:p>
            <a:pPr algn="ctr"/>
            <a:r>
              <a:rPr lang="en-US" sz="2700" b="1" dirty="0">
                <a:solidFill>
                  <a:schemeClr val="accent2">
                    <a:lumMod val="75000"/>
                  </a:schemeClr>
                </a:solidFill>
              </a:rPr>
              <a:t>Cultural Frame of Reference</a:t>
            </a:r>
          </a:p>
        </p:txBody>
      </p:sp>
      <p:sp>
        <p:nvSpPr>
          <p:cNvPr id="6" name="TextBox 5">
            <a:extLst>
              <a:ext uri="{FF2B5EF4-FFF2-40B4-BE49-F238E27FC236}">
                <a16:creationId xmlns:a16="http://schemas.microsoft.com/office/drawing/2014/main" id="{37E797AD-F5FE-224D-B862-80DDF1EAE0F7}"/>
              </a:ext>
            </a:extLst>
          </p:cNvPr>
          <p:cNvSpPr txBox="1"/>
          <p:nvPr/>
        </p:nvSpPr>
        <p:spPr>
          <a:xfrm>
            <a:off x="188506" y="632896"/>
            <a:ext cx="5655134" cy="507831"/>
          </a:xfrm>
          <a:prstGeom prst="rect">
            <a:avLst/>
          </a:prstGeom>
          <a:noFill/>
        </p:spPr>
        <p:txBody>
          <a:bodyPr wrap="square" rtlCol="0">
            <a:spAutoFit/>
          </a:bodyPr>
          <a:lstStyle/>
          <a:p>
            <a:pPr algn="ctr"/>
            <a:r>
              <a:rPr lang="en-US" sz="2700" b="1" dirty="0"/>
              <a:t>Cultural Frame of Reference</a:t>
            </a:r>
          </a:p>
        </p:txBody>
      </p:sp>
      <p:sp>
        <p:nvSpPr>
          <p:cNvPr id="3" name="TextBox 2">
            <a:extLst>
              <a:ext uri="{FF2B5EF4-FFF2-40B4-BE49-F238E27FC236}">
                <a16:creationId xmlns:a16="http://schemas.microsoft.com/office/drawing/2014/main" id="{C007EFD5-60B5-DC45-89A1-C6CED1E24346}"/>
              </a:ext>
            </a:extLst>
          </p:cNvPr>
          <p:cNvSpPr txBox="1"/>
          <p:nvPr/>
        </p:nvSpPr>
        <p:spPr>
          <a:xfrm>
            <a:off x="6185916" y="379639"/>
            <a:ext cx="2598981" cy="4610942"/>
          </a:xfrm>
          <a:prstGeom prst="rect">
            <a:avLst/>
          </a:prstGeom>
          <a:noFill/>
        </p:spPr>
        <p:txBody>
          <a:bodyPr wrap="none" rtlCol="0">
            <a:spAutoFit/>
          </a:bodyPr>
          <a:lstStyle/>
          <a:p>
            <a:pPr>
              <a:lnSpc>
                <a:spcPct val="150000"/>
              </a:lnSpc>
            </a:pPr>
            <a:r>
              <a:rPr lang="en-US" sz="2100" b="1" dirty="0"/>
              <a:t>Experiences - Schema</a:t>
            </a:r>
          </a:p>
          <a:p>
            <a:pPr>
              <a:lnSpc>
                <a:spcPct val="150000"/>
              </a:lnSpc>
            </a:pPr>
            <a:r>
              <a:rPr lang="en-US" sz="2100" b="1" dirty="0"/>
              <a:t>Places</a:t>
            </a:r>
          </a:p>
          <a:p>
            <a:pPr>
              <a:lnSpc>
                <a:spcPct val="150000"/>
              </a:lnSpc>
            </a:pPr>
            <a:r>
              <a:rPr lang="en-US" sz="2100" b="1" dirty="0"/>
              <a:t>Events</a:t>
            </a:r>
          </a:p>
          <a:p>
            <a:pPr>
              <a:lnSpc>
                <a:spcPct val="150000"/>
              </a:lnSpc>
            </a:pPr>
            <a:r>
              <a:rPr lang="en-US" sz="2100" b="1" dirty="0"/>
              <a:t>People You Know</a:t>
            </a:r>
          </a:p>
          <a:p>
            <a:pPr>
              <a:lnSpc>
                <a:spcPct val="150000"/>
              </a:lnSpc>
            </a:pPr>
            <a:r>
              <a:rPr lang="en-US" sz="2100" b="1" dirty="0"/>
              <a:t>People Who Inspire</a:t>
            </a:r>
          </a:p>
          <a:p>
            <a:pPr>
              <a:lnSpc>
                <a:spcPct val="150000"/>
              </a:lnSpc>
            </a:pPr>
            <a:r>
              <a:rPr lang="en-US" sz="2100" b="1" dirty="0"/>
              <a:t>Books, Music, Movies</a:t>
            </a:r>
          </a:p>
          <a:p>
            <a:pPr>
              <a:lnSpc>
                <a:spcPct val="150000"/>
              </a:lnSpc>
            </a:pPr>
            <a:r>
              <a:rPr lang="en-US" sz="2100" b="1" dirty="0"/>
              <a:t>Travel</a:t>
            </a:r>
          </a:p>
          <a:p>
            <a:pPr>
              <a:lnSpc>
                <a:spcPct val="150000"/>
              </a:lnSpc>
            </a:pPr>
            <a:r>
              <a:rPr lang="en-US" sz="2100" b="1" dirty="0"/>
              <a:t>Values</a:t>
            </a:r>
          </a:p>
          <a:p>
            <a:pPr>
              <a:lnSpc>
                <a:spcPct val="150000"/>
              </a:lnSpc>
            </a:pPr>
            <a:r>
              <a:rPr lang="en-US" sz="2100" b="1" dirty="0"/>
              <a:t>Dispositions</a:t>
            </a:r>
          </a:p>
          <a:p>
            <a:endParaRPr lang="en-US" sz="1013" dirty="0"/>
          </a:p>
        </p:txBody>
      </p:sp>
    </p:spTree>
    <p:extLst>
      <p:ext uri="{BB962C8B-B14F-4D97-AF65-F5344CB8AC3E}">
        <p14:creationId xmlns:p14="http://schemas.microsoft.com/office/powerpoint/2010/main" val="2893945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2EF94B0-585D-8C40-A460-BAFDDD5FF120}"/>
              </a:ext>
            </a:extLst>
          </p:cNvPr>
          <p:cNvPicPr>
            <a:picLocks noChangeAspect="1"/>
          </p:cNvPicPr>
          <p:nvPr/>
        </p:nvPicPr>
        <p:blipFill>
          <a:blip r:embed="rId2"/>
          <a:stretch>
            <a:fillRect/>
          </a:stretch>
        </p:blipFill>
        <p:spPr>
          <a:xfrm>
            <a:off x="145680" y="379639"/>
            <a:ext cx="5697961" cy="4384222"/>
          </a:xfrm>
          <a:prstGeom prst="rect">
            <a:avLst/>
          </a:prstGeom>
        </p:spPr>
      </p:pic>
      <p:sp>
        <p:nvSpPr>
          <p:cNvPr id="7" name="TextBox 6">
            <a:extLst>
              <a:ext uri="{FF2B5EF4-FFF2-40B4-BE49-F238E27FC236}">
                <a16:creationId xmlns:a16="http://schemas.microsoft.com/office/drawing/2014/main" id="{C863CDD7-D136-FF4A-870C-32A7AC0244AC}"/>
              </a:ext>
            </a:extLst>
          </p:cNvPr>
          <p:cNvSpPr txBox="1"/>
          <p:nvPr/>
        </p:nvSpPr>
        <p:spPr>
          <a:xfrm>
            <a:off x="195520" y="641278"/>
            <a:ext cx="5655134" cy="507831"/>
          </a:xfrm>
          <a:prstGeom prst="rect">
            <a:avLst/>
          </a:prstGeom>
          <a:noFill/>
        </p:spPr>
        <p:txBody>
          <a:bodyPr wrap="square" rtlCol="0">
            <a:spAutoFit/>
          </a:bodyPr>
          <a:lstStyle/>
          <a:p>
            <a:pPr algn="ctr"/>
            <a:r>
              <a:rPr lang="en-US" sz="2700" b="1" dirty="0">
                <a:solidFill>
                  <a:schemeClr val="accent2">
                    <a:lumMod val="75000"/>
                  </a:schemeClr>
                </a:solidFill>
              </a:rPr>
              <a:t>Cultural Frame of Reference</a:t>
            </a:r>
          </a:p>
        </p:txBody>
      </p:sp>
      <p:sp>
        <p:nvSpPr>
          <p:cNvPr id="6" name="TextBox 5">
            <a:extLst>
              <a:ext uri="{FF2B5EF4-FFF2-40B4-BE49-F238E27FC236}">
                <a16:creationId xmlns:a16="http://schemas.microsoft.com/office/drawing/2014/main" id="{37E797AD-F5FE-224D-B862-80DDF1EAE0F7}"/>
              </a:ext>
            </a:extLst>
          </p:cNvPr>
          <p:cNvSpPr txBox="1"/>
          <p:nvPr/>
        </p:nvSpPr>
        <p:spPr>
          <a:xfrm>
            <a:off x="188506" y="632896"/>
            <a:ext cx="5655134" cy="507831"/>
          </a:xfrm>
          <a:prstGeom prst="rect">
            <a:avLst/>
          </a:prstGeom>
          <a:noFill/>
        </p:spPr>
        <p:txBody>
          <a:bodyPr wrap="square" rtlCol="0">
            <a:spAutoFit/>
          </a:bodyPr>
          <a:lstStyle/>
          <a:p>
            <a:pPr algn="ctr"/>
            <a:r>
              <a:rPr lang="en-US" sz="2700" b="1" dirty="0"/>
              <a:t>Cultural Frame of Reference</a:t>
            </a:r>
          </a:p>
        </p:txBody>
      </p:sp>
      <p:sp>
        <p:nvSpPr>
          <p:cNvPr id="2" name="TextBox 1">
            <a:extLst>
              <a:ext uri="{FF2B5EF4-FFF2-40B4-BE49-F238E27FC236}">
                <a16:creationId xmlns:a16="http://schemas.microsoft.com/office/drawing/2014/main" id="{AD45C55E-BCCD-A24B-95FE-330338FA6EDF}"/>
              </a:ext>
            </a:extLst>
          </p:cNvPr>
          <p:cNvSpPr txBox="1"/>
          <p:nvPr/>
        </p:nvSpPr>
        <p:spPr>
          <a:xfrm>
            <a:off x="6087979" y="379639"/>
            <a:ext cx="2778325" cy="3483261"/>
          </a:xfrm>
          <a:prstGeom prst="rect">
            <a:avLst/>
          </a:prstGeom>
          <a:noFill/>
        </p:spPr>
        <p:txBody>
          <a:bodyPr wrap="none" rtlCol="0">
            <a:spAutoFit/>
          </a:bodyPr>
          <a:lstStyle/>
          <a:p>
            <a:pPr>
              <a:lnSpc>
                <a:spcPct val="150000"/>
              </a:lnSpc>
            </a:pPr>
            <a:r>
              <a:rPr lang="en-US" sz="3000" b="1" dirty="0">
                <a:solidFill>
                  <a:schemeClr val="accent2">
                    <a:lumMod val="50000"/>
                  </a:schemeClr>
                </a:solidFill>
              </a:rPr>
              <a:t>Other Factors</a:t>
            </a:r>
          </a:p>
          <a:p>
            <a:pPr>
              <a:lnSpc>
                <a:spcPct val="150000"/>
              </a:lnSpc>
            </a:pPr>
            <a:r>
              <a:rPr lang="en-US" sz="3000" b="1" dirty="0">
                <a:solidFill>
                  <a:schemeClr val="accent2">
                    <a:lumMod val="50000"/>
                  </a:schemeClr>
                </a:solidFill>
              </a:rPr>
              <a:t>and Experiences</a:t>
            </a:r>
          </a:p>
          <a:p>
            <a:pPr>
              <a:lnSpc>
                <a:spcPct val="150000"/>
              </a:lnSpc>
            </a:pPr>
            <a:r>
              <a:rPr lang="en-US" sz="3000" b="1" dirty="0">
                <a:solidFill>
                  <a:schemeClr val="accent2">
                    <a:lumMod val="50000"/>
                  </a:schemeClr>
                </a:solidFill>
              </a:rPr>
              <a:t>That Affect Our </a:t>
            </a:r>
          </a:p>
          <a:p>
            <a:pPr>
              <a:lnSpc>
                <a:spcPct val="150000"/>
              </a:lnSpc>
            </a:pPr>
            <a:r>
              <a:rPr lang="en-US" sz="3000" b="1" dirty="0">
                <a:solidFill>
                  <a:schemeClr val="accent2">
                    <a:lumMod val="50000"/>
                  </a:schemeClr>
                </a:solidFill>
              </a:rPr>
              <a:t>Cultural Frame </a:t>
            </a:r>
          </a:p>
          <a:p>
            <a:pPr>
              <a:lnSpc>
                <a:spcPct val="150000"/>
              </a:lnSpc>
            </a:pPr>
            <a:r>
              <a:rPr lang="en-US" sz="3000" b="1" dirty="0">
                <a:solidFill>
                  <a:schemeClr val="accent2">
                    <a:lumMod val="50000"/>
                  </a:schemeClr>
                </a:solidFill>
              </a:rPr>
              <a:t>of Reference</a:t>
            </a:r>
          </a:p>
        </p:txBody>
      </p:sp>
    </p:spTree>
    <p:extLst>
      <p:ext uri="{BB962C8B-B14F-4D97-AF65-F5344CB8AC3E}">
        <p14:creationId xmlns:p14="http://schemas.microsoft.com/office/powerpoint/2010/main" val="889893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0749" y="2571750"/>
            <a:ext cx="608115" cy="461665"/>
          </a:xfrm>
          <a:prstGeom prst="rect">
            <a:avLst/>
          </a:prstGeom>
        </p:spPr>
        <p:txBody>
          <a:bodyPr wrap="none">
            <a:spAutoFit/>
          </a:bodyPr>
          <a:lstStyle/>
          <a:p>
            <a:pPr algn="ctr"/>
            <a:r>
              <a:rPr lang="en-US" sz="2400" b="1" dirty="0">
                <a:latin typeface="Calibri" panose="020F0502020204030204" pitchFamily="34" charset="0"/>
                <a:cs typeface="Calibri" panose="020F0502020204030204" pitchFamily="34" charset="0"/>
              </a:rPr>
              <a:t>We</a:t>
            </a:r>
          </a:p>
        </p:txBody>
      </p:sp>
      <p:sp>
        <p:nvSpPr>
          <p:cNvPr id="25" name="TextBox 24"/>
          <p:cNvSpPr txBox="1"/>
          <p:nvPr/>
        </p:nvSpPr>
        <p:spPr>
          <a:xfrm>
            <a:off x="3954094" y="1377673"/>
            <a:ext cx="1776448" cy="646331"/>
          </a:xfrm>
          <a:prstGeom prst="rect">
            <a:avLst/>
          </a:prstGeom>
          <a:noFill/>
        </p:spPr>
        <p:txBody>
          <a:bodyPr wrap="none" rtlCol="0">
            <a:spAutoFit/>
          </a:bodyPr>
          <a:lstStyle/>
          <a:p>
            <a:r>
              <a:rPr lang="en-US" b="1" dirty="0">
                <a:latin typeface="Garamond"/>
                <a:cs typeface="Garamond"/>
              </a:rPr>
              <a:t>Who we are as</a:t>
            </a:r>
          </a:p>
          <a:p>
            <a:r>
              <a:rPr lang="en-US" b="1" dirty="0">
                <a:latin typeface="Garamond"/>
                <a:cs typeface="Garamond"/>
              </a:rPr>
              <a:t>cultural humans</a:t>
            </a:r>
          </a:p>
        </p:txBody>
      </p:sp>
      <p:sp>
        <p:nvSpPr>
          <p:cNvPr id="27" name="TextBox 26"/>
          <p:cNvSpPr txBox="1"/>
          <p:nvPr/>
        </p:nvSpPr>
        <p:spPr>
          <a:xfrm>
            <a:off x="3150512" y="2489279"/>
            <a:ext cx="881973" cy="646331"/>
          </a:xfrm>
          <a:prstGeom prst="rect">
            <a:avLst/>
          </a:prstGeom>
          <a:noFill/>
        </p:spPr>
        <p:txBody>
          <a:bodyPr wrap="none" rtlCol="0">
            <a:spAutoFit/>
          </a:bodyPr>
          <a:lstStyle/>
          <a:p>
            <a:r>
              <a:rPr lang="en-US" b="1" dirty="0">
                <a:latin typeface="Garamond"/>
                <a:cs typeface="Garamond"/>
              </a:rPr>
              <a:t>stories </a:t>
            </a:r>
            <a:br>
              <a:rPr lang="en-US" b="1" dirty="0">
                <a:latin typeface="Garamond"/>
                <a:cs typeface="Garamond"/>
              </a:rPr>
            </a:br>
            <a:r>
              <a:rPr lang="en-US" b="1" dirty="0">
                <a:latin typeface="Garamond"/>
                <a:cs typeface="Garamond"/>
              </a:rPr>
              <a:t>taught</a:t>
            </a:r>
          </a:p>
        </p:txBody>
      </p:sp>
      <p:sp>
        <p:nvSpPr>
          <p:cNvPr id="28" name="Oval 27"/>
          <p:cNvSpPr/>
          <p:nvPr/>
        </p:nvSpPr>
        <p:spPr>
          <a:xfrm>
            <a:off x="4157432" y="2195638"/>
            <a:ext cx="1174751" cy="1176127"/>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Oval 28"/>
          <p:cNvSpPr/>
          <p:nvPr/>
        </p:nvSpPr>
        <p:spPr>
          <a:xfrm>
            <a:off x="2935057" y="973951"/>
            <a:ext cx="3619501" cy="361950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207117" y="72769"/>
            <a:ext cx="3999813" cy="369332"/>
          </a:xfrm>
          <a:prstGeom prst="rect">
            <a:avLst/>
          </a:prstGeom>
        </p:spPr>
        <p:txBody>
          <a:bodyPr wrap="none">
            <a:spAutoFit/>
          </a:bodyPr>
          <a:lstStyle/>
          <a:p>
            <a:r>
              <a:rPr lang="en-US" sz="1800" dirty="0">
                <a:latin typeface="Calibri" panose="020F0502020204030204" pitchFamily="34" charset="0"/>
                <a:cs typeface="Calibri" panose="020F0502020204030204" pitchFamily="34" charset="0"/>
              </a:rPr>
              <a:t>Circle Map - Defining in Context - Frame</a:t>
            </a:r>
          </a:p>
        </p:txBody>
      </p:sp>
      <p:sp>
        <p:nvSpPr>
          <p:cNvPr id="31" name="TextBox 30"/>
          <p:cNvSpPr txBox="1"/>
          <p:nvPr/>
        </p:nvSpPr>
        <p:spPr>
          <a:xfrm>
            <a:off x="5397372" y="2241115"/>
            <a:ext cx="1110369" cy="369332"/>
          </a:xfrm>
          <a:prstGeom prst="rect">
            <a:avLst/>
          </a:prstGeom>
          <a:noFill/>
        </p:spPr>
        <p:txBody>
          <a:bodyPr wrap="none" rtlCol="0">
            <a:spAutoFit/>
          </a:bodyPr>
          <a:lstStyle/>
          <a:p>
            <a:pPr algn="ctr"/>
            <a:r>
              <a:rPr lang="en-US" b="1" dirty="0">
                <a:latin typeface="Garamond"/>
                <a:cs typeface="Garamond"/>
              </a:rPr>
              <a:t>ancestors</a:t>
            </a:r>
          </a:p>
        </p:txBody>
      </p:sp>
      <p:sp>
        <p:nvSpPr>
          <p:cNvPr id="17" name="TextBox 16"/>
          <p:cNvSpPr txBox="1"/>
          <p:nvPr/>
        </p:nvSpPr>
        <p:spPr>
          <a:xfrm>
            <a:off x="3773743" y="3600885"/>
            <a:ext cx="2109104" cy="646331"/>
          </a:xfrm>
          <a:prstGeom prst="rect">
            <a:avLst/>
          </a:prstGeom>
          <a:noFill/>
        </p:spPr>
        <p:txBody>
          <a:bodyPr wrap="none" rtlCol="0">
            <a:spAutoFit/>
          </a:bodyPr>
          <a:lstStyle/>
          <a:p>
            <a:r>
              <a:rPr lang="en-US" b="1" dirty="0">
                <a:latin typeface="Garamond"/>
                <a:cs typeface="Garamond"/>
              </a:rPr>
              <a:t>know history</a:t>
            </a:r>
          </a:p>
          <a:p>
            <a:r>
              <a:rPr lang="en-US" b="1" dirty="0">
                <a:latin typeface="Garamond"/>
                <a:cs typeface="Garamond"/>
              </a:rPr>
              <a:t>to be better citizens</a:t>
            </a:r>
          </a:p>
        </p:txBody>
      </p:sp>
      <p:sp>
        <p:nvSpPr>
          <p:cNvPr id="18" name="Rectangle 17"/>
          <p:cNvSpPr/>
          <p:nvPr/>
        </p:nvSpPr>
        <p:spPr>
          <a:xfrm>
            <a:off x="274320" y="666750"/>
            <a:ext cx="8656411" cy="4392083"/>
          </a:xfrm>
          <a:prstGeom prst="rect">
            <a:avLst/>
          </a:prstGeom>
          <a:no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F5900"/>
              </a:solidFill>
              <a:latin typeface="Calibri" panose="020F0502020204030204" pitchFamily="34" charset="0"/>
            </a:endParaRPr>
          </a:p>
        </p:txBody>
      </p:sp>
      <p:sp>
        <p:nvSpPr>
          <p:cNvPr id="19" name="TextBox 18"/>
          <p:cNvSpPr txBox="1"/>
          <p:nvPr/>
        </p:nvSpPr>
        <p:spPr>
          <a:xfrm>
            <a:off x="5373465" y="2885317"/>
            <a:ext cx="1181093" cy="369332"/>
          </a:xfrm>
          <a:prstGeom prst="rect">
            <a:avLst/>
          </a:prstGeom>
          <a:noFill/>
        </p:spPr>
        <p:txBody>
          <a:bodyPr wrap="none" rtlCol="0">
            <a:spAutoFit/>
          </a:bodyPr>
          <a:lstStyle/>
          <a:p>
            <a:r>
              <a:rPr lang="en-US" b="1" dirty="0">
                <a:latin typeface="Garamond"/>
                <a:cs typeface="Garamond"/>
              </a:rPr>
              <a:t>languages</a:t>
            </a:r>
          </a:p>
        </p:txBody>
      </p:sp>
      <p:sp>
        <p:nvSpPr>
          <p:cNvPr id="21" name="TextBox 20">
            <a:extLst>
              <a:ext uri="{FF2B5EF4-FFF2-40B4-BE49-F238E27FC236}">
                <a16:creationId xmlns:a16="http://schemas.microsoft.com/office/drawing/2014/main" id="{C587B70B-5EDF-4148-B398-B9B05F73E74D}"/>
              </a:ext>
            </a:extLst>
          </p:cNvPr>
          <p:cNvSpPr txBox="1"/>
          <p:nvPr/>
        </p:nvSpPr>
        <p:spPr>
          <a:xfrm>
            <a:off x="6651176" y="901487"/>
            <a:ext cx="2251514" cy="3987695"/>
          </a:xfrm>
          <a:prstGeom prst="rect">
            <a:avLst/>
          </a:prstGeom>
          <a:noFill/>
        </p:spPr>
        <p:txBody>
          <a:bodyPr wrap="none" rtlCol="0">
            <a:spAutoFit/>
          </a:bodyPr>
          <a:lstStyle/>
          <a:p>
            <a:pPr>
              <a:lnSpc>
                <a:spcPct val="150000"/>
              </a:lnSpc>
            </a:pPr>
            <a:r>
              <a:rPr lang="en-US" i="1" dirty="0"/>
              <a:t>Experiences - Schema</a:t>
            </a:r>
          </a:p>
          <a:p>
            <a:pPr>
              <a:lnSpc>
                <a:spcPct val="150000"/>
              </a:lnSpc>
            </a:pPr>
            <a:r>
              <a:rPr lang="en-US" i="1" dirty="0"/>
              <a:t>Places</a:t>
            </a:r>
          </a:p>
          <a:p>
            <a:pPr>
              <a:lnSpc>
                <a:spcPct val="150000"/>
              </a:lnSpc>
            </a:pPr>
            <a:r>
              <a:rPr lang="en-US" i="1" dirty="0"/>
              <a:t>Events</a:t>
            </a:r>
          </a:p>
          <a:p>
            <a:pPr>
              <a:lnSpc>
                <a:spcPct val="150000"/>
              </a:lnSpc>
            </a:pPr>
            <a:r>
              <a:rPr lang="en-US" i="1" dirty="0"/>
              <a:t>People You Know</a:t>
            </a:r>
          </a:p>
          <a:p>
            <a:pPr>
              <a:lnSpc>
                <a:spcPct val="150000"/>
              </a:lnSpc>
            </a:pPr>
            <a:r>
              <a:rPr lang="en-US" i="1" dirty="0"/>
              <a:t>People Who Inspire</a:t>
            </a:r>
          </a:p>
          <a:p>
            <a:pPr>
              <a:lnSpc>
                <a:spcPct val="150000"/>
              </a:lnSpc>
            </a:pPr>
            <a:r>
              <a:rPr lang="en-US" i="1" dirty="0"/>
              <a:t>Books, Music, Movies</a:t>
            </a:r>
          </a:p>
          <a:p>
            <a:pPr>
              <a:lnSpc>
                <a:spcPct val="150000"/>
              </a:lnSpc>
            </a:pPr>
            <a:r>
              <a:rPr lang="en-US" i="1" dirty="0"/>
              <a:t>Travel</a:t>
            </a:r>
          </a:p>
          <a:p>
            <a:pPr>
              <a:lnSpc>
                <a:spcPct val="150000"/>
              </a:lnSpc>
            </a:pPr>
            <a:r>
              <a:rPr lang="en-US" i="1" dirty="0"/>
              <a:t>Values</a:t>
            </a:r>
          </a:p>
          <a:p>
            <a:pPr>
              <a:lnSpc>
                <a:spcPct val="150000"/>
              </a:lnSpc>
            </a:pPr>
            <a:r>
              <a:rPr lang="en-US" i="1" dirty="0"/>
              <a:t>Dispositions</a:t>
            </a:r>
          </a:p>
          <a:p>
            <a:endParaRPr lang="en-US" sz="1013" dirty="0"/>
          </a:p>
        </p:txBody>
      </p:sp>
    </p:spTree>
    <p:extLst>
      <p:ext uri="{BB962C8B-B14F-4D97-AF65-F5344CB8AC3E}">
        <p14:creationId xmlns:p14="http://schemas.microsoft.com/office/powerpoint/2010/main" val="4064982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A0DDC-AC9D-0543-A92C-4F82E80DDEFA}"/>
              </a:ext>
            </a:extLst>
          </p:cNvPr>
          <p:cNvSpPr/>
          <p:nvPr/>
        </p:nvSpPr>
        <p:spPr>
          <a:xfrm>
            <a:off x="445324" y="259959"/>
            <a:ext cx="3836236" cy="4342856"/>
          </a:xfrm>
          <a:prstGeom prst="rect">
            <a:avLst/>
          </a:prstGeom>
        </p:spPr>
        <p:txBody>
          <a:bodyPr wrap="square">
            <a:spAutoFit/>
          </a:bodyPr>
          <a:lstStyle/>
          <a:p>
            <a:pPr>
              <a:lnSpc>
                <a:spcPct val="150000"/>
              </a:lnSpc>
            </a:pPr>
            <a:r>
              <a:rPr lang="en-US" sz="2400" b="1" dirty="0">
                <a:solidFill>
                  <a:srgbClr val="303030"/>
                </a:solidFill>
                <a:latin typeface="Calibri" panose="020F0502020204030204" pitchFamily="34" charset="0"/>
                <a:cs typeface="Calibri" panose="020F0502020204030204" pitchFamily="34" charset="0"/>
              </a:rPr>
              <a:t>“In order for this to happen, your entire frame of reference will have to change, and you will be forced to surrender many things that you now scarcely know you have.”</a:t>
            </a:r>
            <a:br>
              <a:rPr lang="en-US" sz="2400" b="1" dirty="0">
                <a:latin typeface="Calibri" panose="020F0502020204030204" pitchFamily="34" charset="0"/>
                <a:cs typeface="Calibri" panose="020F0502020204030204" pitchFamily="34" charset="0"/>
              </a:rPr>
            </a:br>
            <a:r>
              <a:rPr lang="en-US" sz="1800" i="1" dirty="0">
                <a:solidFill>
                  <a:srgbClr val="303030"/>
                </a:solidFill>
                <a:latin typeface="Calibri" panose="020F0502020204030204" pitchFamily="34" charset="0"/>
                <a:cs typeface="Calibri" panose="020F0502020204030204" pitchFamily="34" charset="0"/>
              </a:rPr>
              <a:t>― James Baldwin, The Fire Next Time</a:t>
            </a:r>
            <a:endParaRPr lang="en-US" sz="1800" i="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3602C20-FF27-B444-8C10-59E08DDA92DA}"/>
              </a:ext>
            </a:extLst>
          </p:cNvPr>
          <p:cNvPicPr>
            <a:picLocks noChangeAspect="1"/>
          </p:cNvPicPr>
          <p:nvPr/>
        </p:nvPicPr>
        <p:blipFill>
          <a:blip r:embed="rId2"/>
          <a:stretch>
            <a:fillRect/>
          </a:stretch>
        </p:blipFill>
        <p:spPr>
          <a:xfrm>
            <a:off x="4862441" y="962644"/>
            <a:ext cx="4038123" cy="3028592"/>
          </a:xfrm>
          <a:prstGeom prst="rect">
            <a:avLst/>
          </a:prstGeom>
        </p:spPr>
      </p:pic>
    </p:spTree>
    <p:extLst>
      <p:ext uri="{BB962C8B-B14F-4D97-AF65-F5344CB8AC3E}">
        <p14:creationId xmlns:p14="http://schemas.microsoft.com/office/powerpoint/2010/main" val="1328311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37</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0" y="-231002"/>
            <a:ext cx="9144000" cy="5267569"/>
          </a:xfrm>
          <a:prstGeom prst="rect">
            <a:avLst/>
          </a:prstGeom>
          <a:ln w="12700">
            <a:miter lim="400000"/>
          </a:ln>
          <a:extLst>
            <a:ext uri="{C572A759-6A51-4108-AA02-DFA0A04FC94B}">
              <ma14:wrappingTextBoxFlag xmlns=""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gn="ctr">
              <a:lnSpc>
                <a:spcPct val="120000"/>
              </a:lnSpc>
            </a:pPr>
            <a:r>
              <a:rPr lang="en-US" sz="4800" b="1" dirty="0">
                <a:solidFill>
                  <a:srgbClr val="000000"/>
                </a:solidFill>
                <a:latin typeface="Calibri" panose="020F0502020204030204" pitchFamily="34" charset="0"/>
                <a:cs typeface="Calibri" panose="020F0502020204030204" pitchFamily="34" charset="0"/>
              </a:rPr>
              <a:t>Frame of Reference</a:t>
            </a:r>
          </a:p>
          <a:p>
            <a:pPr>
              <a:lnSpc>
                <a:spcPct val="120000"/>
              </a:lnSpc>
            </a:pPr>
            <a:endParaRPr lang="en-US" sz="4800" b="1" dirty="0">
              <a:solidFill>
                <a:srgbClr val="0D0D0D"/>
              </a:solidFill>
              <a:latin typeface="Calibri" panose="020F0502020204030204" pitchFamily="34" charset="0"/>
              <a:cs typeface="Calibri" panose="020F0502020204030204" pitchFamily="34" charset="0"/>
            </a:endParaRPr>
          </a:p>
          <a:p>
            <a:pPr>
              <a:lnSpc>
                <a:spcPct val="120000"/>
              </a:lnSpc>
            </a:pPr>
            <a:endParaRPr lang="en-US" sz="4800" b="1" dirty="0">
              <a:solidFill>
                <a:srgbClr val="0D0D0D"/>
              </a:solidFill>
              <a:latin typeface="Calibri" panose="020F0502020204030204" pitchFamily="34" charset="0"/>
              <a:cs typeface="Calibri" panose="020F0502020204030204" pitchFamily="34" charset="0"/>
            </a:endParaRPr>
          </a:p>
          <a:p>
            <a:pPr>
              <a:lnSpc>
                <a:spcPct val="120000"/>
              </a:lnSpc>
            </a:pPr>
            <a:endParaRPr lang="en-US" sz="4800" b="1" dirty="0">
              <a:solidFill>
                <a:srgbClr val="0D0D0D"/>
              </a:solidFill>
              <a:latin typeface="Calibri" panose="020F0502020204030204" pitchFamily="34" charset="0"/>
              <a:cs typeface="Calibri" panose="020F0502020204030204" pitchFamily="34" charset="0"/>
            </a:endParaRPr>
          </a:p>
          <a:p>
            <a:pPr>
              <a:lnSpc>
                <a:spcPct val="120000"/>
              </a:lnSpc>
            </a:pPr>
            <a:endParaRPr lang="en-US" sz="2400" i="1" dirty="0">
              <a:solidFill>
                <a:srgbClr val="0D0D0D"/>
              </a:solidFill>
              <a:latin typeface="Garamond"/>
              <a:cs typeface="Garamond"/>
            </a:endParaRPr>
          </a:p>
        </p:txBody>
      </p:sp>
      <p:pic>
        <p:nvPicPr>
          <p:cNvPr id="4" name="Picture 3" descr="brain obama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18" y="1261810"/>
            <a:ext cx="9144000" cy="4362476"/>
          </a:xfrm>
          <a:prstGeom prst="rect">
            <a:avLst/>
          </a:prstGeom>
        </p:spPr>
      </p:pic>
      <p:sp>
        <p:nvSpPr>
          <p:cNvPr id="5" name="Rectangle 4"/>
          <p:cNvSpPr/>
          <p:nvPr/>
        </p:nvSpPr>
        <p:spPr>
          <a:xfrm>
            <a:off x="0" y="397358"/>
            <a:ext cx="9144000" cy="1126462"/>
          </a:xfrm>
          <a:prstGeom prst="rect">
            <a:avLst/>
          </a:prstGeom>
        </p:spPr>
        <p:txBody>
          <a:bodyPr wrap="square">
            <a:spAutoFit/>
          </a:bodyPr>
          <a:lstStyle/>
          <a:p>
            <a:pPr algn="ctr">
              <a:lnSpc>
                <a:spcPct val="120000"/>
              </a:lnSpc>
            </a:pPr>
            <a:r>
              <a:rPr lang="en-US" sz="6000" b="1" dirty="0">
                <a:solidFill>
                  <a:srgbClr val="0D0D0D"/>
                </a:solidFill>
                <a:latin typeface="Calibri" panose="020F0502020204030204" pitchFamily="34" charset="0"/>
                <a:cs typeface="Calibri" panose="020F0502020204030204" pitchFamily="34" charset="0"/>
              </a:rPr>
              <a:t>Schema</a:t>
            </a:r>
          </a:p>
        </p:txBody>
      </p:sp>
    </p:spTree>
    <p:extLst>
      <p:ext uri="{BB962C8B-B14F-4D97-AF65-F5344CB8AC3E}">
        <p14:creationId xmlns:p14="http://schemas.microsoft.com/office/powerpoint/2010/main" val="751316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38</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8542" y="178108"/>
            <a:ext cx="9144000" cy="5267569"/>
          </a:xfrm>
          <a:prstGeom prst="rect">
            <a:avLst/>
          </a:prstGeom>
          <a:ln w="12700">
            <a:miter lim="400000"/>
          </a:ln>
          <a:extLst>
            <a:ext uri="{C572A759-6A51-4108-AA02-DFA0A04FC94B}">
              <ma14:wrappingTextBoxFlag xmlns:ma14="http://schemas.microsoft.com/office/mac/drawingml/2011/main" xmlns=""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gn="ctr">
              <a:lnSpc>
                <a:spcPct val="120000"/>
              </a:lnSpc>
            </a:pPr>
            <a:r>
              <a:rPr lang="en-US" sz="4800" b="1" dirty="0">
                <a:solidFill>
                  <a:srgbClr val="000000"/>
                </a:solidFill>
                <a:latin typeface="Calibri" panose="020F0502020204030204" pitchFamily="34" charset="0"/>
                <a:cs typeface="Calibri" panose="020F0502020204030204" pitchFamily="34" charset="0"/>
              </a:rPr>
              <a:t>Frame of Reference</a:t>
            </a:r>
          </a:p>
          <a:p>
            <a:pPr algn="ctr">
              <a:lnSpc>
                <a:spcPct val="120000"/>
              </a:lnSpc>
            </a:pPr>
            <a:endParaRPr lang="en-US" sz="4800" b="1" dirty="0">
              <a:solidFill>
                <a:srgbClr val="0D0D0D"/>
              </a:solidFill>
              <a:latin typeface="Calibri" panose="020F0502020204030204" pitchFamily="34" charset="0"/>
              <a:cs typeface="Calibri" panose="020F0502020204030204" pitchFamily="34" charset="0"/>
            </a:endParaRPr>
          </a:p>
          <a:p>
            <a:pPr algn="ctr">
              <a:lnSpc>
                <a:spcPct val="120000"/>
              </a:lnSpc>
            </a:pPr>
            <a:r>
              <a:rPr lang="en-US" sz="4800" b="1" dirty="0">
                <a:solidFill>
                  <a:srgbClr val="0D0D0D"/>
                </a:solidFill>
                <a:latin typeface="Calibri" panose="020F0502020204030204" pitchFamily="34" charset="0"/>
                <a:cs typeface="Calibri" panose="020F0502020204030204" pitchFamily="34" charset="0"/>
              </a:rPr>
              <a:t>Situating Learning </a:t>
            </a:r>
          </a:p>
          <a:p>
            <a:pPr algn="ctr">
              <a:lnSpc>
                <a:spcPct val="120000"/>
              </a:lnSpc>
            </a:pPr>
            <a:r>
              <a:rPr lang="en-US" sz="4800" b="1" dirty="0">
                <a:solidFill>
                  <a:srgbClr val="0D0D0D"/>
                </a:solidFill>
                <a:latin typeface="Calibri" panose="020F0502020204030204" pitchFamily="34" charset="0"/>
                <a:cs typeface="Calibri" panose="020F0502020204030204" pitchFamily="34" charset="0"/>
              </a:rPr>
              <a:t>in the Lives of Students</a:t>
            </a:r>
          </a:p>
          <a:p>
            <a:pPr algn="ctr">
              <a:lnSpc>
                <a:spcPct val="120000"/>
              </a:lnSpc>
            </a:pPr>
            <a:endParaRPr lang="en-US" sz="2400" i="1" dirty="0">
              <a:solidFill>
                <a:srgbClr val="0D0D0D"/>
              </a:solidFill>
              <a:latin typeface="Garamond"/>
              <a:cs typeface="Garamond"/>
            </a:endParaRPr>
          </a:p>
        </p:txBody>
      </p:sp>
      <p:sp>
        <p:nvSpPr>
          <p:cNvPr id="5" name="Rectangle 4"/>
          <p:cNvSpPr/>
          <p:nvPr/>
        </p:nvSpPr>
        <p:spPr>
          <a:xfrm>
            <a:off x="-8542" y="860438"/>
            <a:ext cx="9144000" cy="1471172"/>
          </a:xfrm>
          <a:prstGeom prst="rect">
            <a:avLst/>
          </a:prstGeom>
        </p:spPr>
        <p:txBody>
          <a:bodyPr wrap="square">
            <a:spAutoFit/>
          </a:bodyPr>
          <a:lstStyle/>
          <a:p>
            <a:pPr algn="ctr">
              <a:lnSpc>
                <a:spcPct val="120000"/>
              </a:lnSpc>
            </a:pPr>
            <a:r>
              <a:rPr lang="en-US" sz="8000" b="1" dirty="0">
                <a:solidFill>
                  <a:srgbClr val="FF6601"/>
                </a:solidFill>
                <a:latin typeface="Calibri" panose="020F0502020204030204" pitchFamily="34" charset="0"/>
                <a:cs typeface="Calibri" panose="020F0502020204030204" pitchFamily="34" charset="0"/>
              </a:rPr>
              <a:t>Schema</a:t>
            </a:r>
          </a:p>
        </p:txBody>
      </p:sp>
      <p:pic>
        <p:nvPicPr>
          <p:cNvPr id="6" name="Picture 5" descr="brain obama3.jpg">
            <a:extLst>
              <a:ext uri="{FF2B5EF4-FFF2-40B4-BE49-F238E27FC236}">
                <a16:creationId xmlns:a16="http://schemas.microsoft.com/office/drawing/2014/main" id="{15A653AD-DE83-4A42-A0AD-2749FA09E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333" y="2068417"/>
            <a:ext cx="1103334" cy="526385"/>
          </a:xfrm>
          <a:prstGeom prst="rect">
            <a:avLst/>
          </a:prstGeom>
        </p:spPr>
      </p:pic>
    </p:spTree>
    <p:extLst>
      <p:ext uri="{BB962C8B-B14F-4D97-AF65-F5344CB8AC3E}">
        <p14:creationId xmlns:p14="http://schemas.microsoft.com/office/powerpoint/2010/main" val="2528624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9564FC-8928-8F43-997A-94CD20C2FDB1}"/>
              </a:ext>
            </a:extLst>
          </p:cNvPr>
          <p:cNvSpPr txBox="1"/>
          <p:nvPr/>
        </p:nvSpPr>
        <p:spPr>
          <a:xfrm>
            <a:off x="650511" y="104329"/>
            <a:ext cx="3174267" cy="1200329"/>
          </a:xfrm>
          <a:prstGeom prst="rect">
            <a:avLst/>
          </a:prstGeom>
          <a:noFill/>
        </p:spPr>
        <p:txBody>
          <a:bodyPr wrap="none" rtlCol="0">
            <a:spAutoFit/>
          </a:bodyPr>
          <a:lstStyle/>
          <a:p>
            <a:r>
              <a:rPr lang="en-US" sz="7200" b="1" dirty="0">
                <a:solidFill>
                  <a:srgbClr val="FF6602"/>
                </a:solidFill>
                <a:latin typeface="Calibri" panose="020F0502020204030204" pitchFamily="34" charset="0"/>
                <a:cs typeface="Calibri" panose="020F0502020204030204" pitchFamily="34" charset="0"/>
              </a:rPr>
              <a:t>Schema</a:t>
            </a:r>
          </a:p>
        </p:txBody>
      </p:sp>
      <p:sp>
        <p:nvSpPr>
          <p:cNvPr id="6" name="TextBox 5">
            <a:extLst>
              <a:ext uri="{FF2B5EF4-FFF2-40B4-BE49-F238E27FC236}">
                <a16:creationId xmlns:a16="http://schemas.microsoft.com/office/drawing/2014/main" id="{A2B26517-A786-904B-821F-122D1E3A3555}"/>
              </a:ext>
            </a:extLst>
          </p:cNvPr>
          <p:cNvSpPr txBox="1"/>
          <p:nvPr/>
        </p:nvSpPr>
        <p:spPr>
          <a:xfrm>
            <a:off x="4758307" y="120369"/>
            <a:ext cx="3327899" cy="3034357"/>
          </a:xfrm>
          <a:prstGeom prst="rect">
            <a:avLst/>
          </a:prstGeom>
          <a:noFill/>
        </p:spPr>
        <p:txBody>
          <a:bodyPr wrap="none" rtlCol="0">
            <a:spAutoFit/>
          </a:bodyPr>
          <a:lstStyle/>
          <a:p>
            <a:pPr>
              <a:lnSpc>
                <a:spcPct val="150000"/>
              </a:lnSpc>
            </a:pPr>
            <a:r>
              <a:rPr lang="en-US" sz="4400" b="1" dirty="0"/>
              <a:t>Text to Self</a:t>
            </a:r>
          </a:p>
          <a:p>
            <a:pPr>
              <a:lnSpc>
                <a:spcPct val="150000"/>
              </a:lnSpc>
            </a:pPr>
            <a:r>
              <a:rPr lang="en-US" sz="4400" b="1" dirty="0"/>
              <a:t>Text to Text</a:t>
            </a:r>
          </a:p>
          <a:p>
            <a:pPr>
              <a:lnSpc>
                <a:spcPct val="150000"/>
              </a:lnSpc>
            </a:pPr>
            <a:r>
              <a:rPr lang="en-US" sz="4400" b="1" dirty="0"/>
              <a:t>Text to World</a:t>
            </a:r>
          </a:p>
        </p:txBody>
      </p:sp>
      <p:sp>
        <p:nvSpPr>
          <p:cNvPr id="3" name="TextBox 2">
            <a:extLst>
              <a:ext uri="{FF2B5EF4-FFF2-40B4-BE49-F238E27FC236}">
                <a16:creationId xmlns:a16="http://schemas.microsoft.com/office/drawing/2014/main" id="{C48FC391-DDB4-8B4C-A1E1-234F0C7AFD12}"/>
              </a:ext>
            </a:extLst>
          </p:cNvPr>
          <p:cNvSpPr txBox="1"/>
          <p:nvPr/>
        </p:nvSpPr>
        <p:spPr>
          <a:xfrm>
            <a:off x="4742262" y="104329"/>
            <a:ext cx="3327899" cy="3034357"/>
          </a:xfrm>
          <a:prstGeom prst="rect">
            <a:avLst/>
          </a:prstGeom>
          <a:noFill/>
        </p:spPr>
        <p:txBody>
          <a:bodyPr wrap="none" rtlCol="0">
            <a:spAutoFit/>
          </a:bodyPr>
          <a:lstStyle/>
          <a:p>
            <a:pPr>
              <a:lnSpc>
                <a:spcPct val="150000"/>
              </a:lnSpc>
            </a:pPr>
            <a:r>
              <a:rPr lang="en-US" sz="4400" b="1" dirty="0">
                <a:solidFill>
                  <a:srgbClr val="FF6602"/>
                </a:solidFill>
              </a:rPr>
              <a:t>Text to Self</a:t>
            </a:r>
          </a:p>
          <a:p>
            <a:pPr>
              <a:lnSpc>
                <a:spcPct val="150000"/>
              </a:lnSpc>
            </a:pPr>
            <a:r>
              <a:rPr lang="en-US" sz="4400" b="1" dirty="0">
                <a:solidFill>
                  <a:srgbClr val="FF6602"/>
                </a:solidFill>
              </a:rPr>
              <a:t>Text to Text</a:t>
            </a:r>
          </a:p>
          <a:p>
            <a:pPr>
              <a:lnSpc>
                <a:spcPct val="150000"/>
              </a:lnSpc>
            </a:pPr>
            <a:r>
              <a:rPr lang="en-US" sz="4400" b="1" dirty="0">
                <a:solidFill>
                  <a:srgbClr val="FF6602"/>
                </a:solidFill>
              </a:rPr>
              <a:t>Text to World</a:t>
            </a:r>
          </a:p>
        </p:txBody>
      </p:sp>
      <p:sp>
        <p:nvSpPr>
          <p:cNvPr id="4" name="TextBox 3">
            <a:extLst>
              <a:ext uri="{FF2B5EF4-FFF2-40B4-BE49-F238E27FC236}">
                <a16:creationId xmlns:a16="http://schemas.microsoft.com/office/drawing/2014/main" id="{9E76B910-3844-0241-89A0-30471374A1DF}"/>
              </a:ext>
            </a:extLst>
          </p:cNvPr>
          <p:cNvSpPr txBox="1"/>
          <p:nvPr/>
        </p:nvSpPr>
        <p:spPr>
          <a:xfrm>
            <a:off x="556887" y="3439530"/>
            <a:ext cx="8370750" cy="1299715"/>
          </a:xfrm>
          <a:prstGeom prst="rect">
            <a:avLst/>
          </a:prstGeom>
          <a:noFill/>
        </p:spPr>
        <p:txBody>
          <a:bodyPr wrap="square" rtlCol="0">
            <a:spAutoFit/>
          </a:bodyPr>
          <a:lstStyle/>
          <a:p>
            <a:pPr>
              <a:lnSpc>
                <a:spcPct val="150000"/>
              </a:lnSpc>
            </a:pPr>
            <a:r>
              <a:rPr lang="en-US" sz="1800" b="1" dirty="0">
                <a:latin typeface="Garamond" panose="02020404030301010803" pitchFamily="18" charset="0"/>
              </a:rPr>
              <a:t>Schema is the background knowledge and experience readers bring to the text. Good readers draw on prior knowledge and experience to help them understand what they are reading and are thus able to use that knowledge to make connections. </a:t>
            </a:r>
          </a:p>
        </p:txBody>
      </p:sp>
      <p:pic>
        <p:nvPicPr>
          <p:cNvPr id="5" name="Picture 4">
            <a:extLst>
              <a:ext uri="{FF2B5EF4-FFF2-40B4-BE49-F238E27FC236}">
                <a16:creationId xmlns:a16="http://schemas.microsoft.com/office/drawing/2014/main" id="{F7555D33-E955-9349-B5D9-400F631A69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3839" y="1304658"/>
            <a:ext cx="2230835" cy="1834028"/>
          </a:xfrm>
          <a:prstGeom prst="rect">
            <a:avLst/>
          </a:prstGeom>
          <a:noFill/>
          <a:ln>
            <a:noFill/>
          </a:ln>
        </p:spPr>
      </p:pic>
    </p:spTree>
    <p:extLst>
      <p:ext uri="{BB962C8B-B14F-4D97-AF65-F5344CB8AC3E}">
        <p14:creationId xmlns:p14="http://schemas.microsoft.com/office/powerpoint/2010/main" val="342081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B29570-ED3E-2C43-AF85-25EA4313CA39}"/>
              </a:ext>
            </a:extLst>
          </p:cNvPr>
          <p:cNvSpPr/>
          <p:nvPr/>
        </p:nvSpPr>
        <p:spPr>
          <a:xfrm>
            <a:off x="0" y="7883"/>
            <a:ext cx="2814145" cy="5135617"/>
          </a:xfrm>
          <a:prstGeom prst="rect">
            <a:avLst/>
          </a:prstGeom>
          <a:solidFill>
            <a:srgbClr val="F06B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3" name="Picture 22" descr="pedagogy of confidence.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1332" y="376605"/>
            <a:ext cx="1951480" cy="2869202"/>
          </a:xfrm>
          <a:prstGeom prst="rect">
            <a:avLst/>
          </a:prstGeom>
        </p:spPr>
      </p:pic>
      <p:pic>
        <p:nvPicPr>
          <p:cNvPr id="7" name="Picture 6" descr="NUA-mark.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492" y="3751124"/>
            <a:ext cx="2568799" cy="851051"/>
          </a:xfrm>
          <a:prstGeom prst="rect">
            <a:avLst/>
          </a:prstGeom>
        </p:spPr>
      </p:pic>
      <p:sp>
        <p:nvSpPr>
          <p:cNvPr id="2" name="Rectangle 1"/>
          <p:cNvSpPr/>
          <p:nvPr/>
        </p:nvSpPr>
        <p:spPr>
          <a:xfrm>
            <a:off x="3057072" y="2079251"/>
            <a:ext cx="4668764" cy="2779415"/>
          </a:xfrm>
          <a:prstGeom prst="rect">
            <a:avLst/>
          </a:prstGeom>
        </p:spPr>
        <p:txBody>
          <a:bodyPr wrap="square">
            <a:spAutoFit/>
          </a:bodyPr>
          <a:lstStyle/>
          <a:p>
            <a:pPr marL="342900" indent="-342900">
              <a:lnSpc>
                <a:spcPct val="130000"/>
              </a:lnSpc>
              <a:buFont typeface="Arial"/>
              <a:buChar char="•"/>
            </a:pPr>
            <a:r>
              <a:rPr lang="en-US" sz="2400" baseline="30000" dirty="0">
                <a:latin typeface="Garamond"/>
                <a:cs typeface="Garamond"/>
              </a:rPr>
              <a:t>Identifying and activating student strengths </a:t>
            </a:r>
          </a:p>
          <a:p>
            <a:pPr marL="342900" indent="-342900">
              <a:lnSpc>
                <a:spcPct val="130000"/>
              </a:lnSpc>
              <a:buFont typeface="Arial"/>
              <a:buChar char="•"/>
            </a:pPr>
            <a:r>
              <a:rPr lang="en-US" sz="2400" baseline="30000" dirty="0">
                <a:latin typeface="Garamond"/>
                <a:cs typeface="Garamond"/>
              </a:rPr>
              <a:t>Eliciting high intellectual performance *HIPs</a:t>
            </a:r>
          </a:p>
          <a:p>
            <a:pPr marL="342900" indent="-342900">
              <a:lnSpc>
                <a:spcPct val="130000"/>
              </a:lnSpc>
              <a:buFont typeface="Arial"/>
              <a:buChar char="•"/>
            </a:pPr>
            <a:r>
              <a:rPr lang="en-US" sz="2400" baseline="30000" dirty="0">
                <a:latin typeface="Garamond"/>
                <a:cs typeface="Garamond"/>
              </a:rPr>
              <a:t>Integrating prerequisites for academic learning </a:t>
            </a:r>
          </a:p>
          <a:p>
            <a:pPr marL="342900" indent="-342900">
              <a:lnSpc>
                <a:spcPct val="130000"/>
              </a:lnSpc>
              <a:buFont typeface="Arial"/>
              <a:buChar char="•"/>
            </a:pPr>
            <a:r>
              <a:rPr lang="en-US" sz="2400" baseline="30000" dirty="0">
                <a:latin typeface="Garamond"/>
                <a:cs typeface="Garamond"/>
              </a:rPr>
              <a:t>Situating learning in the lives of students</a:t>
            </a:r>
          </a:p>
          <a:p>
            <a:pPr marL="342900" indent="-342900">
              <a:lnSpc>
                <a:spcPct val="130000"/>
              </a:lnSpc>
              <a:buFont typeface="Arial"/>
              <a:buChar char="•"/>
            </a:pPr>
            <a:r>
              <a:rPr lang="en-US" sz="2400" baseline="30000" dirty="0">
                <a:latin typeface="Garamond"/>
                <a:cs typeface="Garamond"/>
              </a:rPr>
              <a:t>Building relationships</a:t>
            </a:r>
          </a:p>
          <a:p>
            <a:pPr marL="342900" indent="-342900">
              <a:lnSpc>
                <a:spcPct val="130000"/>
              </a:lnSpc>
              <a:buFont typeface="Arial"/>
              <a:buChar char="•"/>
            </a:pPr>
            <a:r>
              <a:rPr lang="en-US" sz="2400" baseline="30000" dirty="0">
                <a:latin typeface="Garamond"/>
                <a:cs typeface="Garamond"/>
              </a:rPr>
              <a:t>Providing enrichment</a:t>
            </a:r>
          </a:p>
          <a:p>
            <a:pPr marL="342900" indent="-342900">
              <a:lnSpc>
                <a:spcPct val="130000"/>
              </a:lnSpc>
              <a:buFont typeface="Arial"/>
              <a:buChar char="•"/>
            </a:pPr>
            <a:r>
              <a:rPr lang="en-US" sz="2400" baseline="30000" dirty="0">
                <a:latin typeface="Garamond"/>
                <a:cs typeface="Garamond"/>
              </a:rPr>
              <a:t>Amplifying student voice</a:t>
            </a:r>
            <a:br>
              <a:rPr lang="en-US" sz="2400" baseline="30000" dirty="0">
                <a:latin typeface="Garamond"/>
                <a:cs typeface="Garamond"/>
              </a:rPr>
            </a:br>
            <a:endParaRPr lang="en-US" sz="2400" dirty="0">
              <a:latin typeface="Garamond"/>
              <a:cs typeface="Garamond"/>
            </a:endParaRPr>
          </a:p>
        </p:txBody>
      </p:sp>
      <p:sp>
        <p:nvSpPr>
          <p:cNvPr id="3" name="Rectangle 2"/>
          <p:cNvSpPr/>
          <p:nvPr/>
        </p:nvSpPr>
        <p:spPr>
          <a:xfrm>
            <a:off x="3005524" y="755812"/>
            <a:ext cx="5016500" cy="1323439"/>
          </a:xfrm>
          <a:prstGeom prst="rect">
            <a:avLst/>
          </a:prstGeom>
        </p:spPr>
        <p:txBody>
          <a:bodyPr wrap="square">
            <a:spAutoFit/>
          </a:bodyPr>
          <a:lstStyle/>
          <a:p>
            <a:r>
              <a:rPr lang="en-US" sz="4800" b="1" baseline="30000" dirty="0">
                <a:solidFill>
                  <a:srgbClr val="F06B21"/>
                </a:solidFill>
                <a:latin typeface="Calibri" panose="020F0502020204030204" pitchFamily="34" charset="0"/>
                <a:cs typeface="Calibri" panose="020F0502020204030204" pitchFamily="34" charset="0"/>
              </a:rPr>
              <a:t>High Operational Practices </a:t>
            </a:r>
            <a:br>
              <a:rPr lang="en-US" sz="3600" b="1" baseline="30000" dirty="0">
                <a:solidFill>
                  <a:srgbClr val="F06B21"/>
                </a:solidFill>
                <a:latin typeface="Calibri" panose="020F0502020204030204" pitchFamily="34" charset="0"/>
                <a:cs typeface="Calibri" panose="020F0502020204030204" pitchFamily="34" charset="0"/>
              </a:rPr>
            </a:br>
            <a:r>
              <a:rPr lang="en-US" sz="3600" b="1" baseline="30000" dirty="0">
                <a:latin typeface="Calibri" panose="020F0502020204030204" pitchFamily="34" charset="0"/>
                <a:cs typeface="Calibri" panose="020F0502020204030204" pitchFamily="34" charset="0"/>
              </a:rPr>
              <a:t>of the Pedagogy of Confidence support and enhance equity:</a:t>
            </a:r>
          </a:p>
        </p:txBody>
      </p:sp>
      <p:sp>
        <p:nvSpPr>
          <p:cNvPr id="4" name="Rectangle 3"/>
          <p:cNvSpPr/>
          <p:nvPr/>
        </p:nvSpPr>
        <p:spPr>
          <a:xfrm>
            <a:off x="3057072" y="4358670"/>
            <a:ext cx="5479374" cy="784830"/>
          </a:xfrm>
          <a:prstGeom prst="rect">
            <a:avLst/>
          </a:prstGeom>
        </p:spPr>
        <p:txBody>
          <a:bodyPr wrap="square">
            <a:spAutoFit/>
          </a:bodyPr>
          <a:lstStyle/>
          <a:p>
            <a:pPr algn="dist"/>
            <a:r>
              <a:rPr lang="en-US" sz="4500" b="1" dirty="0">
                <a:solidFill>
                  <a:srgbClr val="F06B21"/>
                </a:solidFill>
                <a:latin typeface="Calibri" panose="020F0502020204030204" pitchFamily="34" charset="0"/>
                <a:cs typeface="Calibri" panose="020F0502020204030204" pitchFamily="34" charset="0"/>
              </a:rPr>
              <a:t>Belief and Belonging</a:t>
            </a:r>
          </a:p>
        </p:txBody>
      </p:sp>
      <p:sp>
        <p:nvSpPr>
          <p:cNvPr id="11" name="Rectangle 10"/>
          <p:cNvSpPr/>
          <p:nvPr/>
        </p:nvSpPr>
        <p:spPr>
          <a:xfrm>
            <a:off x="2868856" y="0"/>
            <a:ext cx="1702710" cy="707886"/>
          </a:xfrm>
          <a:prstGeom prst="rect">
            <a:avLst/>
          </a:prstGeom>
        </p:spPr>
        <p:txBody>
          <a:bodyPr wrap="none">
            <a:spAutoFit/>
          </a:bodyPr>
          <a:lstStyle/>
          <a:p>
            <a:r>
              <a:rPr lang="en-US" sz="4000" dirty="0">
                <a:solidFill>
                  <a:schemeClr val="bg1">
                    <a:lumMod val="75000"/>
                  </a:schemeClr>
                </a:solidFill>
                <a:latin typeface="Calibri" panose="020F0502020204030204" pitchFamily="34" charset="0"/>
                <a:cs typeface="Calibri" panose="020F0502020204030204" pitchFamily="34" charset="0"/>
              </a:rPr>
              <a:t> *</a:t>
            </a:r>
            <a:r>
              <a:rPr lang="en-US" sz="4000" b="1" dirty="0">
                <a:solidFill>
                  <a:schemeClr val="bg1">
                    <a:lumMod val="75000"/>
                  </a:schemeClr>
                </a:solidFill>
                <a:latin typeface="Calibri" panose="020F0502020204030204" pitchFamily="34" charset="0"/>
                <a:cs typeface="Calibri" panose="020F0502020204030204" pitchFamily="34" charset="0"/>
              </a:rPr>
              <a:t>HOPs</a:t>
            </a:r>
          </a:p>
        </p:txBody>
      </p:sp>
      <p:sp>
        <p:nvSpPr>
          <p:cNvPr id="5" name="TextBox 4">
            <a:extLst>
              <a:ext uri="{FF2B5EF4-FFF2-40B4-BE49-F238E27FC236}">
                <a16:creationId xmlns:a16="http://schemas.microsoft.com/office/drawing/2014/main" id="{2B11ACB4-9D09-F84A-839A-69580DDDD607}"/>
              </a:ext>
            </a:extLst>
          </p:cNvPr>
          <p:cNvSpPr txBox="1"/>
          <p:nvPr/>
        </p:nvSpPr>
        <p:spPr>
          <a:xfrm>
            <a:off x="265573" y="3245807"/>
            <a:ext cx="2282997" cy="276999"/>
          </a:xfrm>
          <a:prstGeom prst="rect">
            <a:avLst/>
          </a:prstGeom>
          <a:noFill/>
        </p:spPr>
        <p:txBody>
          <a:bodyPr wrap="none" rtlCol="0">
            <a:spAutoFit/>
          </a:bodyPr>
          <a:lstStyle/>
          <a:p>
            <a:pPr algn="ctr"/>
            <a:r>
              <a:rPr lang="en-US" sz="1200" b="1" dirty="0" err="1">
                <a:latin typeface="Calibri" panose="020F0502020204030204" pitchFamily="34" charset="0"/>
                <a:cs typeface="Calibri" panose="020F0502020204030204" pitchFamily="34" charset="0"/>
              </a:rPr>
              <a:t>www.pedagogyofconfidence.net</a:t>
            </a:r>
            <a:endParaRPr lang="en-US" sz="1200"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A24AAEE-8073-7646-A8F6-38DD4C22EA60}"/>
              </a:ext>
            </a:extLst>
          </p:cNvPr>
          <p:cNvSpPr txBox="1"/>
          <p:nvPr/>
        </p:nvSpPr>
        <p:spPr>
          <a:xfrm>
            <a:off x="173498" y="4612585"/>
            <a:ext cx="2322052" cy="276999"/>
          </a:xfrm>
          <a:prstGeom prst="rect">
            <a:avLst/>
          </a:prstGeom>
          <a:noFill/>
        </p:spPr>
        <p:txBody>
          <a:bodyPr wrap="square" rtlCol="0">
            <a:spAutoFit/>
          </a:bodyPr>
          <a:lstStyle/>
          <a:p>
            <a:pPr algn="ctr"/>
            <a:r>
              <a:rPr lang="en-US" sz="1200" b="1" dirty="0" err="1">
                <a:latin typeface="Calibri" panose="020F0502020204030204" pitchFamily="34" charset="0"/>
                <a:cs typeface="Calibri" panose="020F0502020204030204" pitchFamily="34" charset="0"/>
              </a:rPr>
              <a:t>www.nuatc.org</a:t>
            </a: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9578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26EDE3-7BA5-9543-8C1E-3BED63D8F9A4}"/>
              </a:ext>
            </a:extLst>
          </p:cNvPr>
          <p:cNvSpPr/>
          <p:nvPr/>
        </p:nvSpPr>
        <p:spPr>
          <a:xfrm>
            <a:off x="254682" y="123501"/>
            <a:ext cx="4572000" cy="2184765"/>
          </a:xfrm>
          <a:prstGeom prst="rect">
            <a:avLst/>
          </a:prstGeom>
        </p:spPr>
        <p:txBody>
          <a:bodyPr>
            <a:spAutoFit/>
          </a:bodyPr>
          <a:lstStyle/>
          <a:p>
            <a:pPr>
              <a:lnSpc>
                <a:spcPct val="120000"/>
              </a:lnSpc>
            </a:pPr>
            <a:r>
              <a:rPr lang="en-US" sz="2800" b="1" dirty="0">
                <a:solidFill>
                  <a:srgbClr val="231F20"/>
                </a:solidFill>
                <a:latin typeface="Garamond" panose="02020404030301010803" pitchFamily="18" charset="0"/>
                <a:ea typeface="Calibri" panose="020F0502020204030204" pitchFamily="34" charset="0"/>
                <a:cs typeface="Calibri" panose="020F0502020204030204" pitchFamily="34" charset="0"/>
              </a:rPr>
              <a:t>Text-to-Self</a:t>
            </a:r>
            <a:endParaRPr lang="en-US" sz="2800" b="1" dirty="0">
              <a:latin typeface="Garamond" panose="02020404030301010803" pitchFamily="18" charset="0"/>
              <a:ea typeface="Calibri" panose="020F0502020204030204" pitchFamily="34" charset="0"/>
              <a:cs typeface="Helvetica" pitchFamily="2" charset="0"/>
            </a:endParaRPr>
          </a:p>
          <a:p>
            <a:pPr marL="285750" indent="-285750">
              <a:lnSpc>
                <a:spcPct val="120000"/>
              </a:lnSpc>
              <a:spcBef>
                <a:spcPts val="145"/>
              </a:spcBef>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What does this remind me of in my life? </a:t>
            </a:r>
          </a:p>
          <a:p>
            <a:pPr marL="285750" indent="-285750">
              <a:lnSpc>
                <a:spcPct val="120000"/>
              </a:lnSpc>
              <a:spcBef>
                <a:spcPts val="145"/>
              </a:spcBef>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What is this similar to in my life?</a:t>
            </a:r>
            <a:r>
              <a:rPr lang="en-US" sz="1400" b="1" dirty="0">
                <a:latin typeface="Garamond" panose="02020404030301010803" pitchFamily="18" charset="0"/>
                <a:ea typeface="Calibri" panose="020F0502020204030204" pitchFamily="34" charset="0"/>
                <a:cs typeface="Helvetica" pitchFamily="2" charset="0"/>
              </a:rPr>
              <a:t> </a:t>
            </a:r>
          </a:p>
          <a:p>
            <a:pPr marL="285750" indent="-285750">
              <a:lnSpc>
                <a:spcPct val="120000"/>
              </a:lnSpc>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How is this different from my life?</a:t>
            </a:r>
            <a:endParaRPr lang="en-US" sz="1400" b="1" dirty="0">
              <a:latin typeface="Garamond" panose="02020404030301010803" pitchFamily="18" charset="0"/>
              <a:ea typeface="Calibri" panose="020F0502020204030204" pitchFamily="34" charset="0"/>
              <a:cs typeface="Helvetica" pitchFamily="2" charset="0"/>
            </a:endParaRPr>
          </a:p>
          <a:p>
            <a:pPr marL="285750" marR="38100" indent="-285750">
              <a:lnSpc>
                <a:spcPct val="120000"/>
              </a:lnSpc>
              <a:spcBef>
                <a:spcPts val="90"/>
              </a:spcBef>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Has something like this ever happened to me? </a:t>
            </a:r>
            <a:endParaRPr lang="en-US" sz="1400" b="1" dirty="0">
              <a:latin typeface="Garamond" panose="02020404030301010803" pitchFamily="18" charset="0"/>
              <a:ea typeface="Calibri" panose="020F0502020204030204" pitchFamily="34" charset="0"/>
              <a:cs typeface="Helvetica" pitchFamily="2" charset="0"/>
            </a:endParaRPr>
          </a:p>
          <a:p>
            <a:pPr marL="285750" marR="38100" indent="-285750">
              <a:lnSpc>
                <a:spcPct val="120000"/>
              </a:lnSpc>
              <a:spcBef>
                <a:spcPts val="90"/>
              </a:spcBef>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How does this relate to my life?</a:t>
            </a:r>
            <a:endParaRPr lang="en-US" sz="1400" b="1" dirty="0">
              <a:latin typeface="Garamond" panose="02020404030301010803" pitchFamily="18" charset="0"/>
              <a:ea typeface="Calibri" panose="020F0502020204030204" pitchFamily="34" charset="0"/>
              <a:cs typeface="Helvetica" pitchFamily="2" charset="0"/>
            </a:endParaRPr>
          </a:p>
          <a:p>
            <a:pPr marL="285750" indent="-285750">
              <a:lnSpc>
                <a:spcPct val="120000"/>
              </a:lnSpc>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What were my feelings when I read this?</a:t>
            </a:r>
            <a:endParaRPr lang="en-US" sz="1400" b="1" dirty="0">
              <a:latin typeface="Garamond" panose="02020404030301010803" pitchFamily="18" charset="0"/>
              <a:ea typeface="Calibri" panose="020F0502020204030204" pitchFamily="34" charset="0"/>
              <a:cs typeface="Helvetica" pitchFamily="2" charset="0"/>
            </a:endParaRPr>
          </a:p>
        </p:txBody>
      </p:sp>
      <p:sp>
        <p:nvSpPr>
          <p:cNvPr id="3" name="Rectangle 2">
            <a:extLst>
              <a:ext uri="{FF2B5EF4-FFF2-40B4-BE49-F238E27FC236}">
                <a16:creationId xmlns:a16="http://schemas.microsoft.com/office/drawing/2014/main" id="{48542C50-345B-804C-9B8D-B0BE23258516}"/>
              </a:ext>
            </a:extLst>
          </p:cNvPr>
          <p:cNvSpPr/>
          <p:nvPr/>
        </p:nvSpPr>
        <p:spPr>
          <a:xfrm>
            <a:off x="254681" y="2835235"/>
            <a:ext cx="7483965" cy="1926297"/>
          </a:xfrm>
          <a:prstGeom prst="rect">
            <a:avLst/>
          </a:prstGeom>
        </p:spPr>
        <p:txBody>
          <a:bodyPr wrap="square">
            <a:spAutoFit/>
          </a:bodyPr>
          <a:lstStyle/>
          <a:p>
            <a:pPr>
              <a:lnSpc>
                <a:spcPct val="120000"/>
              </a:lnSpc>
              <a:spcBef>
                <a:spcPts val="715"/>
              </a:spcBef>
            </a:pPr>
            <a:r>
              <a:rPr lang="en-US" sz="2800" b="1" dirty="0">
                <a:solidFill>
                  <a:srgbClr val="231F20"/>
                </a:solidFill>
                <a:latin typeface="Garamond" panose="02020404030301010803" pitchFamily="18" charset="0"/>
                <a:ea typeface="Calibri" panose="020F0502020204030204" pitchFamily="34" charset="0"/>
                <a:cs typeface="Calibri" panose="020F0502020204030204" pitchFamily="34" charset="0"/>
              </a:rPr>
              <a:t>Text-to-Text</a:t>
            </a:r>
            <a:endParaRPr lang="en-US" sz="2800" b="1" dirty="0">
              <a:latin typeface="Garamond" panose="02020404030301010803" pitchFamily="18" charset="0"/>
              <a:ea typeface="Calibri" panose="020F0502020204030204" pitchFamily="34" charset="0"/>
              <a:cs typeface="Helvetica" pitchFamily="2" charset="0"/>
            </a:endParaRPr>
          </a:p>
          <a:p>
            <a:pPr marL="285750" marR="1589405" indent="-285750">
              <a:lnSpc>
                <a:spcPct val="120000"/>
              </a:lnSpc>
              <a:spcBef>
                <a:spcPts val="145"/>
              </a:spcBef>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What does this remind me of in another book </a:t>
            </a:r>
            <a:br>
              <a:rPr lang="en-US" sz="1400" b="1" dirty="0">
                <a:solidFill>
                  <a:srgbClr val="231F20"/>
                </a:solidFill>
                <a:latin typeface="Garamond" panose="02020404030301010803" pitchFamily="18" charset="0"/>
                <a:ea typeface="Calibri" panose="020F0502020204030204" pitchFamily="34" charset="0"/>
                <a:cs typeface="Helvetica" pitchFamily="2" charset="0"/>
              </a:rPr>
            </a:br>
            <a:r>
              <a:rPr lang="en-US" sz="1400" b="1" dirty="0">
                <a:solidFill>
                  <a:srgbClr val="231F20"/>
                </a:solidFill>
                <a:latin typeface="Garamond" panose="02020404030301010803" pitchFamily="18" charset="0"/>
                <a:ea typeface="Calibri" panose="020F0502020204030204" pitchFamily="34" charset="0"/>
                <a:cs typeface="Helvetica" pitchFamily="2" charset="0"/>
              </a:rPr>
              <a:t>I’ve read? </a:t>
            </a:r>
          </a:p>
          <a:p>
            <a:pPr marL="285750" marR="1589405" indent="-285750">
              <a:lnSpc>
                <a:spcPct val="120000"/>
              </a:lnSpc>
              <a:spcBef>
                <a:spcPts val="145"/>
              </a:spcBef>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How is this text similar to other things I’ve read?</a:t>
            </a:r>
            <a:endParaRPr lang="en-US" sz="1400" b="1" dirty="0">
              <a:latin typeface="Garamond" panose="02020404030301010803" pitchFamily="18" charset="0"/>
              <a:ea typeface="Calibri" panose="020F0502020204030204" pitchFamily="34" charset="0"/>
              <a:cs typeface="Helvetica" pitchFamily="2" charset="0"/>
            </a:endParaRPr>
          </a:p>
          <a:p>
            <a:pPr marL="285750" indent="-285750">
              <a:lnSpc>
                <a:spcPct val="120000"/>
              </a:lnSpc>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How is this different from other books I’ve read?</a:t>
            </a:r>
            <a:endParaRPr lang="en-US" sz="1400" b="1" dirty="0">
              <a:latin typeface="Garamond" panose="02020404030301010803" pitchFamily="18" charset="0"/>
              <a:ea typeface="Calibri" panose="020F0502020204030204" pitchFamily="34" charset="0"/>
              <a:cs typeface="Helvetica" pitchFamily="2" charset="0"/>
            </a:endParaRPr>
          </a:p>
          <a:p>
            <a:pPr marL="285750" indent="-285750" algn="just">
              <a:lnSpc>
                <a:spcPct val="120000"/>
              </a:lnSpc>
              <a:spcBef>
                <a:spcPts val="90"/>
              </a:spcBef>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Have I read about something like this before?</a:t>
            </a:r>
            <a:endParaRPr lang="en-US" sz="1400" b="1" dirty="0">
              <a:latin typeface="Garamond" panose="02020404030301010803" pitchFamily="18" charset="0"/>
              <a:ea typeface="Calibri" panose="020F0502020204030204" pitchFamily="34" charset="0"/>
              <a:cs typeface="Helvetica" pitchFamily="2" charset="0"/>
            </a:endParaRPr>
          </a:p>
        </p:txBody>
      </p:sp>
      <p:sp>
        <p:nvSpPr>
          <p:cNvPr id="4" name="Rectangle 3">
            <a:extLst>
              <a:ext uri="{FF2B5EF4-FFF2-40B4-BE49-F238E27FC236}">
                <a16:creationId xmlns:a16="http://schemas.microsoft.com/office/drawing/2014/main" id="{64A2E5BA-1D2A-FF46-958B-F94B4BFC190A}"/>
              </a:ext>
            </a:extLst>
          </p:cNvPr>
          <p:cNvSpPr/>
          <p:nvPr/>
        </p:nvSpPr>
        <p:spPr>
          <a:xfrm>
            <a:off x="4572000" y="1546722"/>
            <a:ext cx="4203785" cy="2210477"/>
          </a:xfrm>
          <a:prstGeom prst="rect">
            <a:avLst/>
          </a:prstGeom>
        </p:spPr>
        <p:txBody>
          <a:bodyPr wrap="square">
            <a:spAutoFit/>
          </a:bodyPr>
          <a:lstStyle/>
          <a:p>
            <a:pPr>
              <a:lnSpc>
                <a:spcPct val="120000"/>
              </a:lnSpc>
              <a:spcBef>
                <a:spcPts val="710"/>
              </a:spcBef>
            </a:pPr>
            <a:r>
              <a:rPr lang="en-US" sz="2800" b="1" dirty="0">
                <a:solidFill>
                  <a:srgbClr val="231F20"/>
                </a:solidFill>
                <a:latin typeface="Garamond" panose="02020404030301010803" pitchFamily="18" charset="0"/>
                <a:ea typeface="Calibri" panose="020F0502020204030204" pitchFamily="34" charset="0"/>
                <a:cs typeface="Calibri" panose="020F0502020204030204" pitchFamily="34" charset="0"/>
              </a:rPr>
              <a:t>Text-to-World</a:t>
            </a:r>
            <a:endParaRPr lang="en-US" sz="2800" b="1" dirty="0">
              <a:latin typeface="Garamond" panose="02020404030301010803" pitchFamily="18" charset="0"/>
              <a:ea typeface="Calibri" panose="020F0502020204030204" pitchFamily="34" charset="0"/>
              <a:cs typeface="Helvetica" pitchFamily="2" charset="0"/>
            </a:endParaRPr>
          </a:p>
          <a:p>
            <a:pPr marL="285750" indent="-285750" algn="just">
              <a:lnSpc>
                <a:spcPct val="120000"/>
              </a:lnSpc>
              <a:spcBef>
                <a:spcPts val="150"/>
              </a:spcBef>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What does this remind me of in the real world?</a:t>
            </a:r>
            <a:endParaRPr lang="en-US" sz="1400" b="1" dirty="0">
              <a:latin typeface="Garamond" panose="02020404030301010803" pitchFamily="18" charset="0"/>
              <a:ea typeface="Calibri" panose="020F0502020204030204" pitchFamily="34" charset="0"/>
              <a:cs typeface="Helvetica" pitchFamily="2" charset="0"/>
            </a:endParaRPr>
          </a:p>
          <a:p>
            <a:pPr marL="285750" indent="-285750" algn="just">
              <a:lnSpc>
                <a:spcPct val="120000"/>
              </a:lnSpc>
              <a:spcBef>
                <a:spcPts val="90"/>
              </a:spcBef>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How is this text similar to things that happen in the real world? </a:t>
            </a:r>
            <a:endParaRPr lang="en-US" sz="1400" b="1" dirty="0">
              <a:latin typeface="Garamond" panose="02020404030301010803" pitchFamily="18" charset="0"/>
              <a:ea typeface="Calibri" panose="020F0502020204030204" pitchFamily="34" charset="0"/>
              <a:cs typeface="Helvetica" pitchFamily="2" charset="0"/>
            </a:endParaRPr>
          </a:p>
          <a:p>
            <a:pPr marL="285750" indent="-285750" algn="just">
              <a:lnSpc>
                <a:spcPct val="120000"/>
              </a:lnSpc>
              <a:spcBef>
                <a:spcPts val="90"/>
              </a:spcBef>
              <a:buFont typeface="Arial" panose="020B0604020202020204" pitchFamily="34" charset="0"/>
              <a:buChar char="•"/>
            </a:pPr>
            <a:r>
              <a:rPr lang="en-US" sz="1400" b="1" dirty="0">
                <a:solidFill>
                  <a:srgbClr val="231F20"/>
                </a:solidFill>
                <a:latin typeface="Garamond" panose="02020404030301010803" pitchFamily="18" charset="0"/>
                <a:ea typeface="Calibri" panose="020F0502020204030204" pitchFamily="34" charset="0"/>
                <a:cs typeface="Helvetica" pitchFamily="2" charset="0"/>
              </a:rPr>
              <a:t>How is this different from things that happen in the real</a:t>
            </a:r>
            <a:r>
              <a:rPr lang="en-US" sz="1400" b="1" kern="50" spc="-135" dirty="0">
                <a:solidFill>
                  <a:srgbClr val="231F20"/>
                </a:solidFill>
                <a:latin typeface="Garamond" panose="02020404030301010803" pitchFamily="18" charset="0"/>
                <a:ea typeface="Calibri" panose="020F0502020204030204" pitchFamily="34" charset="0"/>
                <a:cs typeface="Helvetica" pitchFamily="2" charset="0"/>
              </a:rPr>
              <a:t> </a:t>
            </a:r>
            <a:r>
              <a:rPr lang="en-US" sz="1400" b="1" kern="50" dirty="0">
                <a:solidFill>
                  <a:srgbClr val="231F20"/>
                </a:solidFill>
                <a:latin typeface="Garamond" panose="02020404030301010803" pitchFamily="18" charset="0"/>
                <a:ea typeface="Calibri" panose="020F0502020204030204" pitchFamily="34" charset="0"/>
                <a:cs typeface="Helvetica" pitchFamily="2" charset="0"/>
              </a:rPr>
              <a:t>world? </a:t>
            </a:r>
            <a:endParaRPr lang="en-US" sz="1400" b="1" dirty="0">
              <a:latin typeface="Garamond" panose="02020404030301010803" pitchFamily="18" charset="0"/>
              <a:ea typeface="Calibri" panose="020F0502020204030204" pitchFamily="34" charset="0"/>
              <a:cs typeface="Helvetica" pitchFamily="2" charset="0"/>
            </a:endParaRPr>
          </a:p>
          <a:p>
            <a:pPr marL="285750" indent="-285750" algn="just">
              <a:lnSpc>
                <a:spcPct val="120000"/>
              </a:lnSpc>
              <a:spcBef>
                <a:spcPts val="90"/>
              </a:spcBef>
              <a:buFont typeface="Arial" panose="020B0604020202020204" pitchFamily="34" charset="0"/>
              <a:buChar char="•"/>
            </a:pPr>
            <a:r>
              <a:rPr lang="en-US" sz="1400" b="1" kern="50" dirty="0">
                <a:solidFill>
                  <a:srgbClr val="231F20"/>
                </a:solidFill>
                <a:latin typeface="Garamond" panose="02020404030301010803" pitchFamily="18" charset="0"/>
                <a:ea typeface="Calibri" panose="020F0502020204030204" pitchFamily="34" charset="0"/>
                <a:cs typeface="Helvetica" pitchFamily="2" charset="0"/>
              </a:rPr>
              <a:t>How did that part relate to the world around</a:t>
            </a:r>
            <a:r>
              <a:rPr lang="en-US" sz="1400" b="1" kern="50" spc="-50" dirty="0">
                <a:solidFill>
                  <a:srgbClr val="231F20"/>
                </a:solidFill>
                <a:latin typeface="Garamond" panose="02020404030301010803" pitchFamily="18" charset="0"/>
                <a:ea typeface="Calibri" panose="020F0502020204030204" pitchFamily="34" charset="0"/>
                <a:cs typeface="Helvetica" pitchFamily="2" charset="0"/>
              </a:rPr>
              <a:t> </a:t>
            </a:r>
            <a:r>
              <a:rPr lang="en-US" sz="1400" b="1" kern="50" dirty="0">
                <a:solidFill>
                  <a:srgbClr val="231F20"/>
                </a:solidFill>
                <a:latin typeface="Garamond" panose="02020404030301010803" pitchFamily="18" charset="0"/>
                <a:ea typeface="Calibri" panose="020F0502020204030204" pitchFamily="34" charset="0"/>
                <a:cs typeface="Helvetica" pitchFamily="2" charset="0"/>
              </a:rPr>
              <a:t>me?</a:t>
            </a:r>
            <a:endParaRPr lang="en-US" sz="1400" b="1" dirty="0">
              <a:latin typeface="Garamond" panose="02020404030301010803" pitchFamily="18" charset="0"/>
              <a:ea typeface="Calibri" panose="020F0502020204030204" pitchFamily="34" charset="0"/>
              <a:cs typeface="Helvetica" pitchFamily="2" charset="0"/>
            </a:endParaRPr>
          </a:p>
        </p:txBody>
      </p:sp>
      <p:pic>
        <p:nvPicPr>
          <p:cNvPr id="6" name="Picture 5">
            <a:extLst>
              <a:ext uri="{FF2B5EF4-FFF2-40B4-BE49-F238E27FC236}">
                <a16:creationId xmlns:a16="http://schemas.microsoft.com/office/drawing/2014/main" id="{447C5904-5B8F-0A44-97FC-3985036AC238}"/>
              </a:ext>
            </a:extLst>
          </p:cNvPr>
          <p:cNvPicPr>
            <a:picLocks noChangeAspect="1"/>
          </p:cNvPicPr>
          <p:nvPr/>
        </p:nvPicPr>
        <p:blipFill>
          <a:blip r:embed="rId2"/>
          <a:stretch>
            <a:fillRect/>
          </a:stretch>
        </p:blipFill>
        <p:spPr>
          <a:xfrm>
            <a:off x="4572000" y="0"/>
            <a:ext cx="1607151" cy="1604012"/>
          </a:xfrm>
          <a:prstGeom prst="rect">
            <a:avLst/>
          </a:prstGeom>
        </p:spPr>
      </p:pic>
      <p:sp>
        <p:nvSpPr>
          <p:cNvPr id="7" name="TextBox 6">
            <a:extLst>
              <a:ext uri="{FF2B5EF4-FFF2-40B4-BE49-F238E27FC236}">
                <a16:creationId xmlns:a16="http://schemas.microsoft.com/office/drawing/2014/main" id="{4E74E3BE-F720-4D41-9A28-2EEB4D4781D7}"/>
              </a:ext>
            </a:extLst>
          </p:cNvPr>
          <p:cNvSpPr txBox="1"/>
          <p:nvPr/>
        </p:nvSpPr>
        <p:spPr>
          <a:xfrm>
            <a:off x="4963107" y="3798383"/>
            <a:ext cx="3174267" cy="1200329"/>
          </a:xfrm>
          <a:prstGeom prst="rect">
            <a:avLst/>
          </a:prstGeom>
          <a:noFill/>
        </p:spPr>
        <p:txBody>
          <a:bodyPr wrap="none" rtlCol="0">
            <a:spAutoFit/>
          </a:bodyPr>
          <a:lstStyle/>
          <a:p>
            <a:r>
              <a:rPr lang="en-US" sz="7200" b="1" dirty="0">
                <a:solidFill>
                  <a:srgbClr val="FF6601"/>
                </a:solidFill>
                <a:latin typeface="Calibri" panose="020F0502020204030204" pitchFamily="34" charset="0"/>
                <a:cs typeface="Calibri" panose="020F0502020204030204" pitchFamily="34" charset="0"/>
              </a:rPr>
              <a:t>Schema</a:t>
            </a:r>
          </a:p>
        </p:txBody>
      </p:sp>
    </p:spTree>
    <p:extLst>
      <p:ext uri="{BB962C8B-B14F-4D97-AF65-F5344CB8AC3E}">
        <p14:creationId xmlns:p14="http://schemas.microsoft.com/office/powerpoint/2010/main" val="2749783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9137C27C-0FD6-4742-95D7-54108739980A}"/>
              </a:ext>
            </a:extLst>
          </p:cNvPr>
          <p:cNvPicPr>
            <a:picLocks noChangeAspect="1"/>
          </p:cNvPicPr>
          <p:nvPr/>
        </p:nvPicPr>
        <p:blipFill>
          <a:blip r:embed="rId2"/>
          <a:stretch>
            <a:fillRect/>
          </a:stretch>
        </p:blipFill>
        <p:spPr>
          <a:xfrm>
            <a:off x="1294380" y="1879601"/>
            <a:ext cx="2019300" cy="1384300"/>
          </a:xfrm>
          <a:prstGeom prst="rect">
            <a:avLst/>
          </a:prstGeom>
        </p:spPr>
      </p:pic>
      <p:pic>
        <p:nvPicPr>
          <p:cNvPr id="5" name="Picture 4" descr="Diagram&#10;&#10;Description automatically generated">
            <a:extLst>
              <a:ext uri="{FF2B5EF4-FFF2-40B4-BE49-F238E27FC236}">
                <a16:creationId xmlns:a16="http://schemas.microsoft.com/office/drawing/2014/main" id="{EC22C907-58F9-A247-92D5-BD0BB3BCEBCF}"/>
              </a:ext>
            </a:extLst>
          </p:cNvPr>
          <p:cNvPicPr>
            <a:picLocks noChangeAspect="1"/>
          </p:cNvPicPr>
          <p:nvPr/>
        </p:nvPicPr>
        <p:blipFill>
          <a:blip r:embed="rId3"/>
          <a:stretch>
            <a:fillRect/>
          </a:stretch>
        </p:blipFill>
        <p:spPr>
          <a:xfrm>
            <a:off x="4572000" y="338328"/>
            <a:ext cx="3277620" cy="4466844"/>
          </a:xfrm>
          <a:prstGeom prst="rect">
            <a:avLst/>
          </a:prstGeom>
        </p:spPr>
      </p:pic>
      <p:sp>
        <p:nvSpPr>
          <p:cNvPr id="2" name="TextBox 1">
            <a:extLst>
              <a:ext uri="{FF2B5EF4-FFF2-40B4-BE49-F238E27FC236}">
                <a16:creationId xmlns:a16="http://schemas.microsoft.com/office/drawing/2014/main" id="{9646B421-0D61-2C42-BC06-DF14944654C8}"/>
              </a:ext>
            </a:extLst>
          </p:cNvPr>
          <p:cNvSpPr txBox="1"/>
          <p:nvPr/>
        </p:nvSpPr>
        <p:spPr>
          <a:xfrm>
            <a:off x="1949025" y="462507"/>
            <a:ext cx="1629613" cy="1200329"/>
          </a:xfrm>
          <a:prstGeom prst="rect">
            <a:avLst/>
          </a:prstGeom>
          <a:noFill/>
          <a:ln w="25400">
            <a:solidFill>
              <a:schemeClr val="accent1"/>
            </a:solidFill>
          </a:ln>
        </p:spPr>
        <p:txBody>
          <a:bodyPr wrap="none" rtlCol="0">
            <a:spAutoFit/>
          </a:bodyPr>
          <a:lstStyle/>
          <a:p>
            <a:r>
              <a:rPr lang="en-US" sz="1800" b="1" dirty="0"/>
              <a:t>Schema</a:t>
            </a:r>
          </a:p>
          <a:p>
            <a:r>
              <a:rPr lang="en-US" sz="1800" b="1" dirty="0">
                <a:solidFill>
                  <a:schemeClr val="accent2">
                    <a:lumMod val="75000"/>
                  </a:schemeClr>
                </a:solidFill>
              </a:rPr>
              <a:t>—text to text</a:t>
            </a:r>
          </a:p>
          <a:p>
            <a:r>
              <a:rPr lang="en-US" sz="1800" b="1" dirty="0">
                <a:solidFill>
                  <a:schemeClr val="accent2">
                    <a:lumMod val="75000"/>
                  </a:schemeClr>
                </a:solidFill>
              </a:rPr>
              <a:t>—text to self</a:t>
            </a:r>
          </a:p>
          <a:p>
            <a:r>
              <a:rPr lang="en-US" sz="1800" b="1" dirty="0">
                <a:solidFill>
                  <a:schemeClr val="accent2">
                    <a:lumMod val="75000"/>
                  </a:schemeClr>
                </a:solidFill>
              </a:rPr>
              <a:t>—text to world</a:t>
            </a:r>
          </a:p>
        </p:txBody>
      </p:sp>
      <p:grpSp>
        <p:nvGrpSpPr>
          <p:cNvPr id="10" name="Group 9">
            <a:extLst>
              <a:ext uri="{FF2B5EF4-FFF2-40B4-BE49-F238E27FC236}">
                <a16:creationId xmlns:a16="http://schemas.microsoft.com/office/drawing/2014/main" id="{B5F43354-2D78-C645-BA30-C06D901C83B1}"/>
              </a:ext>
            </a:extLst>
          </p:cNvPr>
          <p:cNvGrpSpPr/>
          <p:nvPr/>
        </p:nvGrpSpPr>
        <p:grpSpPr>
          <a:xfrm>
            <a:off x="2913130" y="1571812"/>
            <a:ext cx="214920" cy="816480"/>
            <a:chOff x="2922524" y="1440289"/>
            <a:chExt cx="214920" cy="816480"/>
          </a:xfrm>
        </p:grpSpPr>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B9F9A4EA-CC77-6A4E-A808-81DC45805921}"/>
                    </a:ext>
                  </a:extLst>
                </p14:cNvPr>
                <p14:cNvContentPartPr/>
                <p14:nvPr/>
              </p14:nvContentPartPr>
              <p14:xfrm>
                <a:off x="2922524" y="1440289"/>
                <a:ext cx="152640" cy="745200"/>
              </p14:xfrm>
            </p:contentPart>
          </mc:Choice>
          <mc:Fallback xmlns="">
            <p:pic>
              <p:nvPicPr>
                <p:cNvPr id="8" name="Ink 7">
                  <a:extLst>
                    <a:ext uri="{FF2B5EF4-FFF2-40B4-BE49-F238E27FC236}">
                      <a16:creationId xmlns:a16="http://schemas.microsoft.com/office/drawing/2014/main" id="{B9F9A4EA-CC77-6A4E-A808-81DC45805921}"/>
                    </a:ext>
                  </a:extLst>
                </p:cNvPr>
                <p:cNvPicPr/>
                <p:nvPr/>
              </p:nvPicPr>
              <p:blipFill>
                <a:blip r:embed="rId5"/>
                <a:stretch>
                  <a:fillRect/>
                </a:stretch>
              </p:blipFill>
              <p:spPr>
                <a:xfrm>
                  <a:off x="2913884" y="1431649"/>
                  <a:ext cx="17028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6AEA4D4-2E1D-014E-A2A3-C017CC108BA8}"/>
                    </a:ext>
                  </a:extLst>
                </p14:cNvPr>
                <p14:cNvContentPartPr/>
                <p14:nvPr/>
              </p14:nvContentPartPr>
              <p14:xfrm>
                <a:off x="3011444" y="2125369"/>
                <a:ext cx="126000" cy="131400"/>
              </p14:xfrm>
            </p:contentPart>
          </mc:Choice>
          <mc:Fallback xmlns="">
            <p:pic>
              <p:nvPicPr>
                <p:cNvPr id="9" name="Ink 8">
                  <a:extLst>
                    <a:ext uri="{FF2B5EF4-FFF2-40B4-BE49-F238E27FC236}">
                      <a16:creationId xmlns:a16="http://schemas.microsoft.com/office/drawing/2014/main" id="{86AEA4D4-2E1D-014E-A2A3-C017CC108BA8}"/>
                    </a:ext>
                  </a:extLst>
                </p:cNvPr>
                <p:cNvPicPr/>
                <p:nvPr/>
              </p:nvPicPr>
              <p:blipFill>
                <a:blip r:embed="rId7"/>
                <a:stretch>
                  <a:fillRect/>
                </a:stretch>
              </p:blipFill>
              <p:spPr>
                <a:xfrm>
                  <a:off x="3002444" y="2116369"/>
                  <a:ext cx="143640" cy="149040"/>
                </a:xfrm>
                <a:prstGeom prst="rect">
                  <a:avLst/>
                </a:prstGeom>
              </p:spPr>
            </p:pic>
          </mc:Fallback>
        </mc:AlternateContent>
      </p:grpSp>
      <p:grpSp>
        <p:nvGrpSpPr>
          <p:cNvPr id="14" name="Group 13">
            <a:extLst>
              <a:ext uri="{FF2B5EF4-FFF2-40B4-BE49-F238E27FC236}">
                <a16:creationId xmlns:a16="http://schemas.microsoft.com/office/drawing/2014/main" id="{A15380F0-155F-9948-9607-11AFAC2C44D2}"/>
              </a:ext>
            </a:extLst>
          </p:cNvPr>
          <p:cNvGrpSpPr/>
          <p:nvPr/>
        </p:nvGrpSpPr>
        <p:grpSpPr>
          <a:xfrm>
            <a:off x="3209084" y="517969"/>
            <a:ext cx="1495080" cy="131040"/>
            <a:chOff x="3209084" y="517969"/>
            <a:chExt cx="1495080" cy="131040"/>
          </a:xfrm>
        </p:grpSpPr>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1AC84DA1-4455-044F-8D76-37CBDBA8A5F5}"/>
                    </a:ext>
                  </a:extLst>
                </p14:cNvPr>
                <p14:cNvContentPartPr/>
                <p14:nvPr/>
              </p14:nvContentPartPr>
              <p14:xfrm>
                <a:off x="3209084" y="573049"/>
                <a:ext cx="1445040" cy="16920"/>
              </p14:xfrm>
            </p:contentPart>
          </mc:Choice>
          <mc:Fallback xmlns="">
            <p:pic>
              <p:nvPicPr>
                <p:cNvPr id="12" name="Ink 11">
                  <a:extLst>
                    <a:ext uri="{FF2B5EF4-FFF2-40B4-BE49-F238E27FC236}">
                      <a16:creationId xmlns:a16="http://schemas.microsoft.com/office/drawing/2014/main" id="{1AC84DA1-4455-044F-8D76-37CBDBA8A5F5}"/>
                    </a:ext>
                  </a:extLst>
                </p:cNvPr>
                <p:cNvPicPr/>
                <p:nvPr/>
              </p:nvPicPr>
              <p:blipFill>
                <a:blip r:embed="rId9"/>
                <a:stretch>
                  <a:fillRect/>
                </a:stretch>
              </p:blipFill>
              <p:spPr>
                <a:xfrm>
                  <a:off x="3200084" y="564049"/>
                  <a:ext cx="1462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A1605C20-AE19-1A4E-949A-20C991E44466}"/>
                    </a:ext>
                  </a:extLst>
                </p14:cNvPr>
                <p14:cNvContentPartPr/>
                <p14:nvPr/>
              </p14:nvContentPartPr>
              <p14:xfrm>
                <a:off x="4642244" y="517969"/>
                <a:ext cx="61920" cy="131040"/>
              </p14:xfrm>
            </p:contentPart>
          </mc:Choice>
          <mc:Fallback xmlns="">
            <p:pic>
              <p:nvPicPr>
                <p:cNvPr id="13" name="Ink 12">
                  <a:extLst>
                    <a:ext uri="{FF2B5EF4-FFF2-40B4-BE49-F238E27FC236}">
                      <a16:creationId xmlns:a16="http://schemas.microsoft.com/office/drawing/2014/main" id="{A1605C20-AE19-1A4E-949A-20C991E44466}"/>
                    </a:ext>
                  </a:extLst>
                </p:cNvPr>
                <p:cNvPicPr/>
                <p:nvPr/>
              </p:nvPicPr>
              <p:blipFill>
                <a:blip r:embed="rId11"/>
                <a:stretch>
                  <a:fillRect/>
                </a:stretch>
              </p:blipFill>
              <p:spPr>
                <a:xfrm>
                  <a:off x="4633244" y="509329"/>
                  <a:ext cx="79560" cy="148680"/>
                </a:xfrm>
                <a:prstGeom prst="rect">
                  <a:avLst/>
                </a:prstGeom>
              </p:spPr>
            </p:pic>
          </mc:Fallback>
        </mc:AlternateContent>
      </p:grpSp>
      <p:sp>
        <p:nvSpPr>
          <p:cNvPr id="4" name="TextBox 3">
            <a:extLst>
              <a:ext uri="{FF2B5EF4-FFF2-40B4-BE49-F238E27FC236}">
                <a16:creationId xmlns:a16="http://schemas.microsoft.com/office/drawing/2014/main" id="{AF78615A-8BC8-C441-A0D4-01E38E66C249}"/>
              </a:ext>
            </a:extLst>
          </p:cNvPr>
          <p:cNvSpPr txBox="1"/>
          <p:nvPr/>
        </p:nvSpPr>
        <p:spPr>
          <a:xfrm>
            <a:off x="7893464" y="641303"/>
            <a:ext cx="567784" cy="404085"/>
          </a:xfrm>
          <a:prstGeom prst="rect">
            <a:avLst/>
          </a:prstGeom>
          <a:noFill/>
        </p:spPr>
        <p:txBody>
          <a:bodyPr wrap="none" rtlCol="0">
            <a:spAutoFit/>
          </a:bodyPr>
          <a:lstStyle/>
          <a:p>
            <a:r>
              <a:rPr lang="en-US" sz="1013" b="1" dirty="0"/>
              <a:t>Whole </a:t>
            </a:r>
          </a:p>
          <a:p>
            <a:r>
              <a:rPr lang="en-US" sz="1013" b="1" dirty="0"/>
              <a:t>Part</a:t>
            </a:r>
          </a:p>
        </p:txBody>
      </p:sp>
      <p:sp>
        <p:nvSpPr>
          <p:cNvPr id="15" name="TextBox 14">
            <a:extLst>
              <a:ext uri="{FF2B5EF4-FFF2-40B4-BE49-F238E27FC236}">
                <a16:creationId xmlns:a16="http://schemas.microsoft.com/office/drawing/2014/main" id="{772513D3-ECF2-184D-8AAF-5B8F5BC21BA0}"/>
              </a:ext>
            </a:extLst>
          </p:cNvPr>
          <p:cNvSpPr txBox="1"/>
          <p:nvPr/>
        </p:nvSpPr>
        <p:spPr>
          <a:xfrm>
            <a:off x="3901242" y="537428"/>
            <a:ext cx="636714" cy="559961"/>
          </a:xfrm>
          <a:prstGeom prst="rect">
            <a:avLst/>
          </a:prstGeom>
          <a:noFill/>
        </p:spPr>
        <p:txBody>
          <a:bodyPr wrap="none" rtlCol="0">
            <a:spAutoFit/>
          </a:bodyPr>
          <a:lstStyle/>
          <a:p>
            <a:pPr algn="r"/>
            <a:r>
              <a:rPr lang="en-US" sz="1013" b="1" dirty="0"/>
              <a:t>Defining</a:t>
            </a:r>
          </a:p>
          <a:p>
            <a:pPr algn="r"/>
            <a:r>
              <a:rPr lang="en-US" sz="1013" b="1" dirty="0"/>
              <a:t>In</a:t>
            </a:r>
          </a:p>
          <a:p>
            <a:pPr algn="r"/>
            <a:r>
              <a:rPr lang="en-US" sz="1013" b="1" dirty="0"/>
              <a:t>Context</a:t>
            </a:r>
          </a:p>
        </p:txBody>
      </p:sp>
      <p:sp>
        <p:nvSpPr>
          <p:cNvPr id="16" name="TextBox 15">
            <a:extLst>
              <a:ext uri="{FF2B5EF4-FFF2-40B4-BE49-F238E27FC236}">
                <a16:creationId xmlns:a16="http://schemas.microsoft.com/office/drawing/2014/main" id="{727C2C89-73A9-7642-B49A-8AF589B1C163}"/>
              </a:ext>
            </a:extLst>
          </p:cNvPr>
          <p:cNvSpPr txBox="1"/>
          <p:nvPr/>
        </p:nvSpPr>
        <p:spPr>
          <a:xfrm>
            <a:off x="7893465" y="1741101"/>
            <a:ext cx="800219" cy="248209"/>
          </a:xfrm>
          <a:prstGeom prst="rect">
            <a:avLst/>
          </a:prstGeom>
          <a:noFill/>
        </p:spPr>
        <p:txBody>
          <a:bodyPr wrap="none" rtlCol="0">
            <a:spAutoFit/>
          </a:bodyPr>
          <a:lstStyle/>
          <a:p>
            <a:r>
              <a:rPr lang="en-US" sz="1013" b="1" dirty="0"/>
              <a:t>Sequencing</a:t>
            </a:r>
          </a:p>
        </p:txBody>
      </p:sp>
      <p:sp>
        <p:nvSpPr>
          <p:cNvPr id="17" name="TextBox 16">
            <a:extLst>
              <a:ext uri="{FF2B5EF4-FFF2-40B4-BE49-F238E27FC236}">
                <a16:creationId xmlns:a16="http://schemas.microsoft.com/office/drawing/2014/main" id="{C63A863B-0A9A-7343-AB11-0013E04D6792}"/>
              </a:ext>
            </a:extLst>
          </p:cNvPr>
          <p:cNvSpPr txBox="1"/>
          <p:nvPr/>
        </p:nvSpPr>
        <p:spPr>
          <a:xfrm>
            <a:off x="3872388" y="1604541"/>
            <a:ext cx="665568" cy="559961"/>
          </a:xfrm>
          <a:prstGeom prst="rect">
            <a:avLst/>
          </a:prstGeom>
          <a:noFill/>
        </p:spPr>
        <p:txBody>
          <a:bodyPr wrap="none" rtlCol="0">
            <a:spAutoFit/>
          </a:bodyPr>
          <a:lstStyle/>
          <a:p>
            <a:pPr algn="r"/>
            <a:r>
              <a:rPr lang="en-US" sz="1013" b="1" dirty="0"/>
              <a:t> </a:t>
            </a:r>
          </a:p>
          <a:p>
            <a:pPr algn="r"/>
            <a:r>
              <a:rPr lang="en-US" sz="1013" b="1" dirty="0"/>
              <a:t>Qualities</a:t>
            </a:r>
          </a:p>
          <a:p>
            <a:pPr algn="r"/>
            <a:r>
              <a:rPr lang="en-US" sz="1013" b="1" dirty="0"/>
              <a:t> </a:t>
            </a:r>
          </a:p>
        </p:txBody>
      </p:sp>
      <p:sp>
        <p:nvSpPr>
          <p:cNvPr id="18" name="TextBox 17">
            <a:extLst>
              <a:ext uri="{FF2B5EF4-FFF2-40B4-BE49-F238E27FC236}">
                <a16:creationId xmlns:a16="http://schemas.microsoft.com/office/drawing/2014/main" id="{C781409C-2943-F045-811E-0BE5813C8910}"/>
              </a:ext>
            </a:extLst>
          </p:cNvPr>
          <p:cNvSpPr txBox="1"/>
          <p:nvPr/>
        </p:nvSpPr>
        <p:spPr>
          <a:xfrm>
            <a:off x="7893464" y="2775528"/>
            <a:ext cx="503664" cy="559961"/>
          </a:xfrm>
          <a:prstGeom prst="rect">
            <a:avLst/>
          </a:prstGeom>
          <a:noFill/>
        </p:spPr>
        <p:txBody>
          <a:bodyPr wrap="none" rtlCol="0">
            <a:spAutoFit/>
          </a:bodyPr>
          <a:lstStyle/>
          <a:p>
            <a:r>
              <a:rPr lang="en-US" sz="1013" b="1" dirty="0"/>
              <a:t>Cause</a:t>
            </a:r>
          </a:p>
          <a:p>
            <a:r>
              <a:rPr lang="en-US" sz="1013" b="1" dirty="0"/>
              <a:t>And</a:t>
            </a:r>
          </a:p>
          <a:p>
            <a:r>
              <a:rPr lang="en-US" sz="1013" b="1" dirty="0"/>
              <a:t>Effect</a:t>
            </a:r>
          </a:p>
        </p:txBody>
      </p:sp>
      <p:sp>
        <p:nvSpPr>
          <p:cNvPr id="19" name="TextBox 18">
            <a:extLst>
              <a:ext uri="{FF2B5EF4-FFF2-40B4-BE49-F238E27FC236}">
                <a16:creationId xmlns:a16="http://schemas.microsoft.com/office/drawing/2014/main" id="{8F788C03-25D8-DE45-8F57-94058F95DEF4}"/>
              </a:ext>
            </a:extLst>
          </p:cNvPr>
          <p:cNvSpPr txBox="1"/>
          <p:nvPr/>
        </p:nvSpPr>
        <p:spPr>
          <a:xfrm>
            <a:off x="3731324" y="2775528"/>
            <a:ext cx="806632" cy="559961"/>
          </a:xfrm>
          <a:prstGeom prst="rect">
            <a:avLst/>
          </a:prstGeom>
          <a:noFill/>
        </p:spPr>
        <p:txBody>
          <a:bodyPr wrap="none" rtlCol="0">
            <a:spAutoFit/>
          </a:bodyPr>
          <a:lstStyle/>
          <a:p>
            <a:pPr algn="r"/>
            <a:r>
              <a:rPr lang="en-US" sz="1013" b="1" dirty="0"/>
              <a:t>Comparing</a:t>
            </a:r>
          </a:p>
          <a:p>
            <a:pPr algn="r"/>
            <a:r>
              <a:rPr lang="en-US" sz="1013" b="1" dirty="0"/>
              <a:t>and</a:t>
            </a:r>
          </a:p>
          <a:p>
            <a:pPr algn="r"/>
            <a:r>
              <a:rPr lang="en-US" sz="1013" b="1" dirty="0"/>
              <a:t>Contrasting</a:t>
            </a:r>
          </a:p>
        </p:txBody>
      </p:sp>
      <p:sp>
        <p:nvSpPr>
          <p:cNvPr id="20" name="TextBox 19">
            <a:extLst>
              <a:ext uri="{FF2B5EF4-FFF2-40B4-BE49-F238E27FC236}">
                <a16:creationId xmlns:a16="http://schemas.microsoft.com/office/drawing/2014/main" id="{E217FE9E-49C9-4B46-A423-EC1C27D8C9AF}"/>
              </a:ext>
            </a:extLst>
          </p:cNvPr>
          <p:cNvSpPr txBox="1"/>
          <p:nvPr/>
        </p:nvSpPr>
        <p:spPr>
          <a:xfrm>
            <a:off x="7893465" y="4044158"/>
            <a:ext cx="909223" cy="404085"/>
          </a:xfrm>
          <a:prstGeom prst="rect">
            <a:avLst/>
          </a:prstGeom>
          <a:noFill/>
        </p:spPr>
        <p:txBody>
          <a:bodyPr wrap="none" rtlCol="0">
            <a:spAutoFit/>
          </a:bodyPr>
          <a:lstStyle/>
          <a:p>
            <a:r>
              <a:rPr lang="en-US" sz="1013" b="1" dirty="0"/>
              <a:t>Relationships</a:t>
            </a:r>
          </a:p>
          <a:p>
            <a:r>
              <a:rPr lang="en-US" sz="1013" b="1" dirty="0"/>
              <a:t>Analogies</a:t>
            </a:r>
          </a:p>
        </p:txBody>
      </p:sp>
      <p:sp>
        <p:nvSpPr>
          <p:cNvPr id="21" name="TextBox 20">
            <a:extLst>
              <a:ext uri="{FF2B5EF4-FFF2-40B4-BE49-F238E27FC236}">
                <a16:creationId xmlns:a16="http://schemas.microsoft.com/office/drawing/2014/main" id="{FD25779C-EB1E-F340-B327-B3A39A795A7C}"/>
              </a:ext>
            </a:extLst>
          </p:cNvPr>
          <p:cNvSpPr txBox="1"/>
          <p:nvPr/>
        </p:nvSpPr>
        <p:spPr>
          <a:xfrm>
            <a:off x="3789033" y="3940283"/>
            <a:ext cx="748923" cy="559961"/>
          </a:xfrm>
          <a:prstGeom prst="rect">
            <a:avLst/>
          </a:prstGeom>
          <a:noFill/>
        </p:spPr>
        <p:txBody>
          <a:bodyPr wrap="none" rtlCol="0">
            <a:spAutoFit/>
          </a:bodyPr>
          <a:lstStyle/>
          <a:p>
            <a:pPr algn="r"/>
            <a:r>
              <a:rPr lang="en-US" sz="1013" b="1" dirty="0"/>
              <a:t> </a:t>
            </a:r>
          </a:p>
          <a:p>
            <a:pPr algn="r"/>
            <a:r>
              <a:rPr lang="en-US" sz="1013" b="1" dirty="0"/>
              <a:t>Classifying</a:t>
            </a:r>
          </a:p>
          <a:p>
            <a:pPr algn="r"/>
            <a:r>
              <a:rPr lang="en-US" sz="1013" b="1" dirty="0"/>
              <a:t> </a:t>
            </a:r>
          </a:p>
        </p:txBody>
      </p:sp>
    </p:spTree>
    <p:extLst>
      <p:ext uri="{BB962C8B-B14F-4D97-AF65-F5344CB8AC3E}">
        <p14:creationId xmlns:p14="http://schemas.microsoft.com/office/powerpoint/2010/main" val="967490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B0105-DA53-D04E-B08A-31A11D22CAD2}"/>
              </a:ext>
            </a:extLst>
          </p:cNvPr>
          <p:cNvSpPr txBox="1"/>
          <p:nvPr/>
        </p:nvSpPr>
        <p:spPr>
          <a:xfrm>
            <a:off x="4389089" y="331750"/>
            <a:ext cx="4439292" cy="4204356"/>
          </a:xfrm>
          <a:prstGeom prst="rect">
            <a:avLst/>
          </a:prstGeom>
          <a:noFill/>
        </p:spPr>
        <p:txBody>
          <a:bodyPr wrap="none" rtlCol="0">
            <a:spAutoFit/>
          </a:bodyPr>
          <a:lstStyle/>
          <a:p>
            <a:pPr>
              <a:lnSpc>
                <a:spcPct val="150000"/>
              </a:lnSpc>
            </a:pPr>
            <a:r>
              <a:rPr lang="en-US" sz="1800" b="1" dirty="0"/>
              <a:t>Note Details and/or Evidences </a:t>
            </a:r>
            <a:endParaRPr lang="en-US" sz="1800" dirty="0"/>
          </a:p>
          <a:p>
            <a:pPr>
              <a:lnSpc>
                <a:spcPct val="150000"/>
              </a:lnSpc>
            </a:pPr>
            <a:r>
              <a:rPr lang="en-US" sz="1800" b="1" dirty="0"/>
              <a:t>Identify The Rules </a:t>
            </a:r>
            <a:endParaRPr lang="en-US" sz="1800" dirty="0"/>
          </a:p>
          <a:p>
            <a:pPr>
              <a:lnSpc>
                <a:spcPct val="150000"/>
              </a:lnSpc>
            </a:pPr>
            <a:r>
              <a:rPr lang="en-US" sz="1800" b="1" dirty="0"/>
              <a:t>Observing Patterns </a:t>
            </a:r>
            <a:br>
              <a:rPr lang="en-US" sz="1800" b="1" dirty="0"/>
            </a:br>
            <a:r>
              <a:rPr lang="en-US" sz="1800" b="1" dirty="0"/>
              <a:t>Recognizing Trends </a:t>
            </a:r>
          </a:p>
          <a:p>
            <a:pPr>
              <a:lnSpc>
                <a:spcPct val="150000"/>
              </a:lnSpc>
            </a:pPr>
            <a:r>
              <a:rPr lang="en-US" sz="1800" b="1" dirty="0"/>
              <a:t>Identify Ethical Considerations</a:t>
            </a:r>
            <a:r>
              <a:rPr lang="en-US" sz="1800" dirty="0"/>
              <a:t> </a:t>
            </a:r>
          </a:p>
          <a:p>
            <a:pPr>
              <a:lnSpc>
                <a:spcPct val="150000"/>
              </a:lnSpc>
            </a:pPr>
            <a:r>
              <a:rPr lang="en-US" sz="1800" b="1" dirty="0"/>
              <a:t>Questions for Inquiry</a:t>
            </a:r>
            <a:r>
              <a:rPr lang="en-US" sz="1800" dirty="0"/>
              <a:t> </a:t>
            </a:r>
          </a:p>
          <a:p>
            <a:pPr>
              <a:lnSpc>
                <a:spcPct val="150000"/>
              </a:lnSpc>
            </a:pPr>
            <a:r>
              <a:rPr lang="en-US" sz="1800" b="1" dirty="0"/>
              <a:t>What is the Principle, Theory or Big Idea</a:t>
            </a:r>
            <a:r>
              <a:rPr lang="en-US" sz="1800" dirty="0"/>
              <a:t>  </a:t>
            </a:r>
          </a:p>
          <a:p>
            <a:pPr>
              <a:lnSpc>
                <a:spcPct val="150000"/>
              </a:lnSpc>
            </a:pPr>
            <a:r>
              <a:rPr lang="en-US" sz="1800" b="1" dirty="0"/>
              <a:t>Relationships Over Time  </a:t>
            </a:r>
          </a:p>
          <a:p>
            <a:pPr>
              <a:lnSpc>
                <a:spcPct val="150000"/>
              </a:lnSpc>
            </a:pPr>
            <a:r>
              <a:rPr lang="en-US" sz="1800" b="1" dirty="0"/>
              <a:t>Multiple Frames of Reference (Perspectives)</a:t>
            </a:r>
            <a:r>
              <a:rPr lang="en-US" sz="1800" dirty="0"/>
              <a:t> </a:t>
            </a:r>
          </a:p>
          <a:p>
            <a:pPr>
              <a:lnSpc>
                <a:spcPct val="150000"/>
              </a:lnSpc>
            </a:pPr>
            <a:r>
              <a:rPr lang="en-US" sz="1800" b="1" dirty="0"/>
              <a:t>Interdisciplinary Connections</a:t>
            </a:r>
            <a:endParaRPr lang="en-US" sz="1800" dirty="0"/>
          </a:p>
        </p:txBody>
      </p:sp>
      <p:pic>
        <p:nvPicPr>
          <p:cNvPr id="3" name="Picture 2" descr="Diagram&#10;&#10;Description automatically generated">
            <a:extLst>
              <a:ext uri="{FF2B5EF4-FFF2-40B4-BE49-F238E27FC236}">
                <a16:creationId xmlns:a16="http://schemas.microsoft.com/office/drawing/2014/main" id="{2507E4D0-0A43-3245-89BB-6DFD07E16ACF}"/>
              </a:ext>
            </a:extLst>
          </p:cNvPr>
          <p:cNvPicPr>
            <a:picLocks noChangeAspect="1"/>
          </p:cNvPicPr>
          <p:nvPr/>
        </p:nvPicPr>
        <p:blipFill>
          <a:blip r:embed="rId2"/>
          <a:stretch>
            <a:fillRect/>
          </a:stretch>
        </p:blipFill>
        <p:spPr>
          <a:xfrm>
            <a:off x="1789079" y="1971556"/>
            <a:ext cx="1727470" cy="2354250"/>
          </a:xfrm>
          <a:prstGeom prst="rect">
            <a:avLst/>
          </a:prstGeom>
        </p:spPr>
      </p:pic>
      <p:pic>
        <p:nvPicPr>
          <p:cNvPr id="4" name="Picture 3" descr="Shape, circle&#10;&#10;Description automatically generated">
            <a:extLst>
              <a:ext uri="{FF2B5EF4-FFF2-40B4-BE49-F238E27FC236}">
                <a16:creationId xmlns:a16="http://schemas.microsoft.com/office/drawing/2014/main" id="{16EBC20E-A9A0-B74C-9E7C-AADB2CFE511D}"/>
              </a:ext>
            </a:extLst>
          </p:cNvPr>
          <p:cNvPicPr>
            <a:picLocks noChangeAspect="1"/>
          </p:cNvPicPr>
          <p:nvPr/>
        </p:nvPicPr>
        <p:blipFill>
          <a:blip r:embed="rId3"/>
          <a:stretch>
            <a:fillRect/>
          </a:stretch>
        </p:blipFill>
        <p:spPr>
          <a:xfrm>
            <a:off x="1789079" y="477665"/>
            <a:ext cx="1727470" cy="1184240"/>
          </a:xfrm>
          <a:prstGeom prst="rect">
            <a:avLst/>
          </a:prstGeom>
        </p:spPr>
      </p:pic>
      <p:grpSp>
        <p:nvGrpSpPr>
          <p:cNvPr id="5" name="Group 4">
            <a:extLst>
              <a:ext uri="{FF2B5EF4-FFF2-40B4-BE49-F238E27FC236}">
                <a16:creationId xmlns:a16="http://schemas.microsoft.com/office/drawing/2014/main" id="{C119F069-27D3-5747-AAD8-8250D7F33AA1}"/>
              </a:ext>
            </a:extLst>
          </p:cNvPr>
          <p:cNvGrpSpPr/>
          <p:nvPr/>
        </p:nvGrpSpPr>
        <p:grpSpPr>
          <a:xfrm rot="5400000" flipH="1">
            <a:off x="3409088" y="344184"/>
            <a:ext cx="214920" cy="816480"/>
            <a:chOff x="2922524" y="1440289"/>
            <a:chExt cx="214920" cy="81648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4CC0350-5C0C-5A40-BD2E-92793DD697FD}"/>
                    </a:ext>
                  </a:extLst>
                </p14:cNvPr>
                <p14:cNvContentPartPr/>
                <p14:nvPr/>
              </p14:nvContentPartPr>
              <p14:xfrm>
                <a:off x="2922524" y="1440289"/>
                <a:ext cx="152640" cy="745200"/>
              </p14:xfrm>
            </p:contentPart>
          </mc:Choice>
          <mc:Fallback xmlns="">
            <p:pic>
              <p:nvPicPr>
                <p:cNvPr id="8" name="Ink 7">
                  <a:extLst>
                    <a:ext uri="{FF2B5EF4-FFF2-40B4-BE49-F238E27FC236}">
                      <a16:creationId xmlns:a16="http://schemas.microsoft.com/office/drawing/2014/main" id="{B9F9A4EA-CC77-6A4E-A808-81DC45805921}"/>
                    </a:ext>
                  </a:extLst>
                </p:cNvPr>
                <p:cNvPicPr/>
                <p:nvPr/>
              </p:nvPicPr>
              <p:blipFill>
                <a:blip r:embed="rId5"/>
                <a:stretch>
                  <a:fillRect/>
                </a:stretch>
              </p:blipFill>
              <p:spPr>
                <a:xfrm>
                  <a:off x="2913884" y="1431649"/>
                  <a:ext cx="17028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C92A181-012A-9B45-A774-F3687E179746}"/>
                    </a:ext>
                  </a:extLst>
                </p14:cNvPr>
                <p14:cNvContentPartPr/>
                <p14:nvPr/>
              </p14:nvContentPartPr>
              <p14:xfrm>
                <a:off x="3011444" y="2125369"/>
                <a:ext cx="126000" cy="131400"/>
              </p14:xfrm>
            </p:contentPart>
          </mc:Choice>
          <mc:Fallback xmlns="">
            <p:pic>
              <p:nvPicPr>
                <p:cNvPr id="9" name="Ink 8">
                  <a:extLst>
                    <a:ext uri="{FF2B5EF4-FFF2-40B4-BE49-F238E27FC236}">
                      <a16:creationId xmlns:a16="http://schemas.microsoft.com/office/drawing/2014/main" id="{86AEA4D4-2E1D-014E-A2A3-C017CC108BA8}"/>
                    </a:ext>
                  </a:extLst>
                </p:cNvPr>
                <p:cNvPicPr/>
                <p:nvPr/>
              </p:nvPicPr>
              <p:blipFill>
                <a:blip r:embed="rId7"/>
                <a:stretch>
                  <a:fillRect/>
                </a:stretch>
              </p:blipFill>
              <p:spPr>
                <a:xfrm>
                  <a:off x="3002444" y="2116369"/>
                  <a:ext cx="143640" cy="149040"/>
                </a:xfrm>
                <a:prstGeom prst="rect">
                  <a:avLst/>
                </a:prstGeom>
              </p:spPr>
            </p:pic>
          </mc:Fallback>
        </mc:AlternateContent>
      </p:grpSp>
      <p:sp>
        <p:nvSpPr>
          <p:cNvPr id="9" name="Rectangle 8">
            <a:extLst>
              <a:ext uri="{FF2B5EF4-FFF2-40B4-BE49-F238E27FC236}">
                <a16:creationId xmlns:a16="http://schemas.microsoft.com/office/drawing/2014/main" id="{E704167C-78A4-6046-B794-C4FD455D164C}"/>
              </a:ext>
            </a:extLst>
          </p:cNvPr>
          <p:cNvSpPr/>
          <p:nvPr/>
        </p:nvSpPr>
        <p:spPr>
          <a:xfrm>
            <a:off x="4216941" y="331750"/>
            <a:ext cx="4698460" cy="4384629"/>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Box 10">
            <a:extLst>
              <a:ext uri="{FF2B5EF4-FFF2-40B4-BE49-F238E27FC236}">
                <a16:creationId xmlns:a16="http://schemas.microsoft.com/office/drawing/2014/main" id="{749B5458-B4C8-B549-851D-2EBAE3C50F61}"/>
              </a:ext>
            </a:extLst>
          </p:cNvPr>
          <p:cNvSpPr txBox="1"/>
          <p:nvPr/>
        </p:nvSpPr>
        <p:spPr>
          <a:xfrm>
            <a:off x="100170" y="456627"/>
            <a:ext cx="1464312" cy="1200329"/>
          </a:xfrm>
          <a:prstGeom prst="rect">
            <a:avLst/>
          </a:prstGeom>
          <a:noFill/>
        </p:spPr>
        <p:txBody>
          <a:bodyPr wrap="none" rtlCol="0">
            <a:spAutoFit/>
          </a:bodyPr>
          <a:lstStyle/>
          <a:p>
            <a:r>
              <a:rPr lang="en-US" sz="2400" b="1" dirty="0"/>
              <a:t>Frame</a:t>
            </a:r>
          </a:p>
          <a:p>
            <a:r>
              <a:rPr lang="en-US" sz="2400" b="1" dirty="0"/>
              <a:t>of </a:t>
            </a:r>
          </a:p>
          <a:p>
            <a:r>
              <a:rPr lang="en-US" sz="2400" b="1" dirty="0"/>
              <a:t>Reference</a:t>
            </a:r>
          </a:p>
        </p:txBody>
      </p:sp>
      <p:sp>
        <p:nvSpPr>
          <p:cNvPr id="10" name="TextBox 9">
            <a:extLst>
              <a:ext uri="{FF2B5EF4-FFF2-40B4-BE49-F238E27FC236}">
                <a16:creationId xmlns:a16="http://schemas.microsoft.com/office/drawing/2014/main" id="{21CB09BC-7B1A-D44B-805B-784EC2F87CF2}"/>
              </a:ext>
            </a:extLst>
          </p:cNvPr>
          <p:cNvSpPr txBox="1"/>
          <p:nvPr/>
        </p:nvSpPr>
        <p:spPr>
          <a:xfrm>
            <a:off x="95793" y="444627"/>
            <a:ext cx="1464312" cy="1200329"/>
          </a:xfrm>
          <a:prstGeom prst="rect">
            <a:avLst/>
          </a:prstGeom>
          <a:noFill/>
        </p:spPr>
        <p:txBody>
          <a:bodyPr wrap="none" rtlCol="0">
            <a:spAutoFit/>
          </a:bodyPr>
          <a:lstStyle/>
          <a:p>
            <a:r>
              <a:rPr lang="en-US" sz="2400" b="1" dirty="0">
                <a:solidFill>
                  <a:schemeClr val="accent2">
                    <a:lumMod val="75000"/>
                  </a:schemeClr>
                </a:solidFill>
              </a:rPr>
              <a:t>Frame</a:t>
            </a:r>
          </a:p>
          <a:p>
            <a:r>
              <a:rPr lang="en-US" sz="2400" b="1" dirty="0">
                <a:solidFill>
                  <a:schemeClr val="accent2">
                    <a:lumMod val="75000"/>
                  </a:schemeClr>
                </a:solidFill>
              </a:rPr>
              <a:t>of </a:t>
            </a:r>
          </a:p>
          <a:p>
            <a:r>
              <a:rPr lang="en-US" sz="2400" b="1" dirty="0">
                <a:solidFill>
                  <a:schemeClr val="accent2">
                    <a:lumMod val="75000"/>
                  </a:schemeClr>
                </a:solidFill>
              </a:rPr>
              <a:t>Reference</a:t>
            </a:r>
          </a:p>
        </p:txBody>
      </p:sp>
      <p:pic>
        <p:nvPicPr>
          <p:cNvPr id="13" name="Picture 12" descr="A picture containing silhouette&#10;&#10;Description automatically generated">
            <a:extLst>
              <a:ext uri="{FF2B5EF4-FFF2-40B4-BE49-F238E27FC236}">
                <a16:creationId xmlns:a16="http://schemas.microsoft.com/office/drawing/2014/main" id="{1D4AD75E-2923-CE4F-8E92-8C1ADEC0EA90}"/>
              </a:ext>
            </a:extLst>
          </p:cNvPr>
          <p:cNvPicPr>
            <a:picLocks noChangeAspect="1"/>
          </p:cNvPicPr>
          <p:nvPr/>
        </p:nvPicPr>
        <p:blipFill>
          <a:blip r:embed="rId8"/>
          <a:stretch>
            <a:fillRect/>
          </a:stretch>
        </p:blipFill>
        <p:spPr>
          <a:xfrm>
            <a:off x="204703" y="1673371"/>
            <a:ext cx="958867" cy="1498047"/>
          </a:xfrm>
          <a:prstGeom prst="rect">
            <a:avLst/>
          </a:prstGeom>
        </p:spPr>
      </p:pic>
    </p:spTree>
    <p:extLst>
      <p:ext uri="{BB962C8B-B14F-4D97-AF65-F5344CB8AC3E}">
        <p14:creationId xmlns:p14="http://schemas.microsoft.com/office/powerpoint/2010/main" val="1064182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743D9237-9EA8-3B45-B0C5-156091C5EB73}"/>
              </a:ext>
            </a:extLst>
          </p:cNvPr>
          <p:cNvSpPr txBox="1"/>
          <p:nvPr/>
        </p:nvSpPr>
        <p:spPr>
          <a:xfrm>
            <a:off x="2284026" y="1532747"/>
            <a:ext cx="4578895" cy="152329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700" b="1" kern="1200">
                <a:solidFill>
                  <a:srgbClr val="FFFFFF"/>
                </a:solidFill>
                <a:latin typeface="+mj-lt"/>
                <a:ea typeface="+mj-ea"/>
                <a:cs typeface="+mj-cs"/>
              </a:rPr>
              <a:t>Critical</a:t>
            </a:r>
          </a:p>
          <a:p>
            <a:pPr algn="ctr" defTabSz="914400">
              <a:lnSpc>
                <a:spcPct val="90000"/>
              </a:lnSpc>
              <a:spcBef>
                <a:spcPct val="0"/>
              </a:spcBef>
              <a:spcAft>
                <a:spcPts val="600"/>
              </a:spcAft>
            </a:pPr>
            <a:r>
              <a:rPr lang="en-US" sz="4700" b="1" kern="1200">
                <a:solidFill>
                  <a:srgbClr val="FFFFFF"/>
                </a:solidFill>
                <a:latin typeface="+mj-lt"/>
                <a:ea typeface="+mj-ea"/>
                <a:cs typeface="+mj-cs"/>
              </a:rPr>
              <a:t>Thinking</a:t>
            </a:r>
          </a:p>
        </p:txBody>
      </p:sp>
    </p:spTree>
    <p:extLst>
      <p:ext uri="{BB962C8B-B14F-4D97-AF65-F5344CB8AC3E}">
        <p14:creationId xmlns:p14="http://schemas.microsoft.com/office/powerpoint/2010/main" val="1633366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44</a:t>
            </a:fld>
            <a:endParaRPr lang="en-US" dirty="0"/>
          </a:p>
        </p:txBody>
      </p:sp>
      <p:pic>
        <p:nvPicPr>
          <p:cNvPr id="3" name="Picture 2" descr="ceasar chavez.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33" y="-21166"/>
            <a:ext cx="9757833" cy="5164666"/>
          </a:xfrm>
          <a:prstGeom prst="rect">
            <a:avLst/>
          </a:prstGeom>
        </p:spPr>
      </p:pic>
      <p:sp>
        <p:nvSpPr>
          <p:cNvPr id="4" name="Rectangle 3"/>
          <p:cNvSpPr/>
          <p:nvPr/>
        </p:nvSpPr>
        <p:spPr>
          <a:xfrm>
            <a:off x="264583" y="358764"/>
            <a:ext cx="4095750" cy="3400931"/>
          </a:xfrm>
          <a:prstGeom prst="rect">
            <a:avLst/>
          </a:prstGeom>
        </p:spPr>
        <p:txBody>
          <a:bodyPr wrap="square">
            <a:spAutoFit/>
          </a:bodyPr>
          <a:lstStyle/>
          <a:p>
            <a:pPr>
              <a:lnSpc>
                <a:spcPct val="150000"/>
              </a:lnSpc>
            </a:pPr>
            <a:r>
              <a:rPr lang="en-US" sz="2400" b="1" dirty="0">
                <a:latin typeface="Calibri" panose="020F0502020204030204" pitchFamily="34" charset="0"/>
                <a:cs typeface="Calibri" panose="020F0502020204030204" pitchFamily="34" charset="0"/>
              </a:rPr>
              <a:t>“Students must have initiative; they should not be mere imitators. They must learn to think and act for themselves, and be free.”</a:t>
            </a:r>
            <a:r>
              <a:rPr lang="en-US" b="1" dirty="0">
                <a:latin typeface="Calibri" panose="020F0502020204030204" pitchFamily="34" charset="0"/>
                <a:cs typeface="Calibri" panose="020F0502020204030204" pitchFamily="34" charset="0"/>
              </a:rPr>
              <a:t> </a:t>
            </a:r>
          </a:p>
          <a:p>
            <a:pPr>
              <a:lnSpc>
                <a:spcPct val="150000"/>
              </a:lnSpc>
            </a:pPr>
            <a:r>
              <a:rPr lang="en-US" b="1" dirty="0">
                <a:latin typeface="Calibri" panose="020F0502020204030204" pitchFamily="34" charset="0"/>
                <a:cs typeface="Calibri" panose="020F0502020204030204" pitchFamily="34" charset="0"/>
              </a:rPr>
              <a:t>—Caesar Chavez</a:t>
            </a:r>
          </a:p>
          <a:p>
            <a:endParaRPr lang="en-US" dirty="0"/>
          </a:p>
        </p:txBody>
      </p:sp>
      <p:sp>
        <p:nvSpPr>
          <p:cNvPr id="5" name="Rectangle 4">
            <a:extLst>
              <a:ext uri="{FF2B5EF4-FFF2-40B4-BE49-F238E27FC236}">
                <a16:creationId xmlns:a16="http://schemas.microsoft.com/office/drawing/2014/main" id="{B3686E70-7C93-E844-A1F9-0D0F7236BB48}"/>
              </a:ext>
            </a:extLst>
          </p:cNvPr>
          <p:cNvSpPr/>
          <p:nvPr/>
        </p:nvSpPr>
        <p:spPr>
          <a:xfrm>
            <a:off x="4914900" y="207333"/>
            <a:ext cx="4284058" cy="1162113"/>
          </a:xfrm>
          <a:prstGeom prst="rect">
            <a:avLst/>
          </a:prstGeom>
        </p:spPr>
        <p:txBody>
          <a:bodyPr wrap="square">
            <a:spAutoFit/>
          </a:bodyPr>
          <a:lstStyle/>
          <a:p>
            <a:pPr>
              <a:lnSpc>
                <a:spcPct val="150000"/>
              </a:lnSpc>
            </a:pPr>
            <a:r>
              <a:rPr lang="en-US" sz="1600" b="1" dirty="0">
                <a:solidFill>
                  <a:srgbClr val="202124"/>
                </a:solidFill>
                <a:latin typeface="Calibri" panose="020F0502020204030204" pitchFamily="34" charset="0"/>
                <a:cs typeface="Calibri" panose="020F0502020204030204" pitchFamily="34" charset="0"/>
              </a:rPr>
              <a:t>“Los </a:t>
            </a:r>
            <a:r>
              <a:rPr lang="en-US" sz="1600" b="1" dirty="0" err="1">
                <a:solidFill>
                  <a:srgbClr val="202124"/>
                </a:solidFill>
                <a:latin typeface="Calibri" panose="020F0502020204030204" pitchFamily="34" charset="0"/>
                <a:cs typeface="Calibri" panose="020F0502020204030204" pitchFamily="34" charset="0"/>
              </a:rPr>
              <a:t>estudiantes</a:t>
            </a:r>
            <a:r>
              <a:rPr lang="en-US" sz="1600" b="1" dirty="0">
                <a:solidFill>
                  <a:srgbClr val="202124"/>
                </a:solidFill>
                <a:latin typeface="Calibri" panose="020F0502020204030204" pitchFamily="34" charset="0"/>
                <a:cs typeface="Calibri" panose="020F0502020204030204" pitchFamily="34" charset="0"/>
              </a:rPr>
              <a:t> </a:t>
            </a:r>
            <a:r>
              <a:rPr lang="en-US" sz="1600" b="1" dirty="0" err="1">
                <a:solidFill>
                  <a:srgbClr val="202124"/>
                </a:solidFill>
                <a:latin typeface="Calibri" panose="020F0502020204030204" pitchFamily="34" charset="0"/>
                <a:cs typeface="Calibri" panose="020F0502020204030204" pitchFamily="34" charset="0"/>
              </a:rPr>
              <a:t>deben</a:t>
            </a:r>
            <a:r>
              <a:rPr lang="en-US" sz="1600" b="1" dirty="0">
                <a:solidFill>
                  <a:srgbClr val="202124"/>
                </a:solidFill>
                <a:latin typeface="Calibri" panose="020F0502020204030204" pitchFamily="34" charset="0"/>
                <a:cs typeface="Calibri" panose="020F0502020204030204" pitchFamily="34" charset="0"/>
              </a:rPr>
              <a:t> </a:t>
            </a:r>
            <a:r>
              <a:rPr lang="en-US" sz="1600" b="1" dirty="0" err="1">
                <a:solidFill>
                  <a:srgbClr val="202124"/>
                </a:solidFill>
                <a:latin typeface="Calibri" panose="020F0502020204030204" pitchFamily="34" charset="0"/>
                <a:cs typeface="Calibri" panose="020F0502020204030204" pitchFamily="34" charset="0"/>
              </a:rPr>
              <a:t>tener</a:t>
            </a:r>
            <a:r>
              <a:rPr lang="en-US" sz="1600" b="1" dirty="0">
                <a:solidFill>
                  <a:srgbClr val="202124"/>
                </a:solidFill>
                <a:latin typeface="Calibri" panose="020F0502020204030204" pitchFamily="34" charset="0"/>
                <a:cs typeface="Calibri" panose="020F0502020204030204" pitchFamily="34" charset="0"/>
              </a:rPr>
              <a:t> </a:t>
            </a:r>
            <a:r>
              <a:rPr lang="en-US" sz="1600" b="1" dirty="0" err="1">
                <a:solidFill>
                  <a:srgbClr val="202124"/>
                </a:solidFill>
                <a:latin typeface="Calibri" panose="020F0502020204030204" pitchFamily="34" charset="0"/>
                <a:cs typeface="Calibri" panose="020F0502020204030204" pitchFamily="34" charset="0"/>
              </a:rPr>
              <a:t>iniciativa</a:t>
            </a:r>
            <a:r>
              <a:rPr lang="en-US" sz="1600" b="1" dirty="0">
                <a:solidFill>
                  <a:srgbClr val="202124"/>
                </a:solidFill>
                <a:latin typeface="Calibri" panose="020F0502020204030204" pitchFamily="34" charset="0"/>
                <a:cs typeface="Calibri" panose="020F0502020204030204" pitchFamily="34" charset="0"/>
              </a:rPr>
              <a:t>; no </a:t>
            </a:r>
            <a:r>
              <a:rPr lang="en-US" sz="1600" b="1" dirty="0" err="1">
                <a:solidFill>
                  <a:srgbClr val="202124"/>
                </a:solidFill>
                <a:latin typeface="Calibri" panose="020F0502020204030204" pitchFamily="34" charset="0"/>
                <a:cs typeface="Calibri" panose="020F0502020204030204" pitchFamily="34" charset="0"/>
              </a:rPr>
              <a:t>deben</a:t>
            </a:r>
            <a:r>
              <a:rPr lang="en-US" sz="1600" b="1" dirty="0">
                <a:solidFill>
                  <a:srgbClr val="202124"/>
                </a:solidFill>
                <a:latin typeface="Calibri" panose="020F0502020204030204" pitchFamily="34" charset="0"/>
                <a:cs typeface="Calibri" panose="020F0502020204030204" pitchFamily="34" charset="0"/>
              </a:rPr>
              <a:t> ser </a:t>
            </a:r>
            <a:r>
              <a:rPr lang="en-US" sz="1600" b="1" dirty="0" err="1">
                <a:solidFill>
                  <a:srgbClr val="202124"/>
                </a:solidFill>
                <a:latin typeface="Calibri" panose="020F0502020204030204" pitchFamily="34" charset="0"/>
                <a:cs typeface="Calibri" panose="020F0502020204030204" pitchFamily="34" charset="0"/>
              </a:rPr>
              <a:t>meros</a:t>
            </a:r>
            <a:r>
              <a:rPr lang="en-US" sz="1600" b="1" dirty="0">
                <a:solidFill>
                  <a:srgbClr val="202124"/>
                </a:solidFill>
                <a:latin typeface="Calibri" panose="020F0502020204030204" pitchFamily="34" charset="0"/>
                <a:cs typeface="Calibri" panose="020F0502020204030204" pitchFamily="34" charset="0"/>
              </a:rPr>
              <a:t> </a:t>
            </a:r>
            <a:r>
              <a:rPr lang="en-US" sz="1600" b="1" dirty="0" err="1">
                <a:solidFill>
                  <a:srgbClr val="202124"/>
                </a:solidFill>
                <a:latin typeface="Calibri" panose="020F0502020204030204" pitchFamily="34" charset="0"/>
                <a:cs typeface="Calibri" panose="020F0502020204030204" pitchFamily="34" charset="0"/>
              </a:rPr>
              <a:t>imitadores</a:t>
            </a:r>
            <a:r>
              <a:rPr lang="en-US" sz="1600" b="1" dirty="0">
                <a:solidFill>
                  <a:srgbClr val="202124"/>
                </a:solidFill>
                <a:latin typeface="Calibri" panose="020F0502020204030204" pitchFamily="34" charset="0"/>
                <a:cs typeface="Calibri" panose="020F0502020204030204" pitchFamily="34" charset="0"/>
              </a:rPr>
              <a:t>. Deben </a:t>
            </a:r>
            <a:r>
              <a:rPr lang="en-US" sz="1600" b="1" dirty="0" err="1">
                <a:solidFill>
                  <a:srgbClr val="202124"/>
                </a:solidFill>
                <a:latin typeface="Calibri" panose="020F0502020204030204" pitchFamily="34" charset="0"/>
                <a:cs typeface="Calibri" panose="020F0502020204030204" pitchFamily="34" charset="0"/>
              </a:rPr>
              <a:t>aprender</a:t>
            </a:r>
            <a:r>
              <a:rPr lang="en-US" sz="1600" b="1" dirty="0">
                <a:solidFill>
                  <a:srgbClr val="202124"/>
                </a:solidFill>
                <a:latin typeface="Calibri" panose="020F0502020204030204" pitchFamily="34" charset="0"/>
                <a:cs typeface="Calibri" panose="020F0502020204030204" pitchFamily="34" charset="0"/>
              </a:rPr>
              <a:t> a </a:t>
            </a:r>
            <a:r>
              <a:rPr lang="en-US" sz="1600" b="1" dirty="0" err="1">
                <a:solidFill>
                  <a:srgbClr val="202124"/>
                </a:solidFill>
                <a:latin typeface="Calibri" panose="020F0502020204030204" pitchFamily="34" charset="0"/>
                <a:cs typeface="Calibri" panose="020F0502020204030204" pitchFamily="34" charset="0"/>
              </a:rPr>
              <a:t>pensar</a:t>
            </a:r>
            <a:r>
              <a:rPr lang="en-US" sz="1600" b="1" dirty="0">
                <a:solidFill>
                  <a:srgbClr val="202124"/>
                </a:solidFill>
                <a:latin typeface="Calibri" panose="020F0502020204030204" pitchFamily="34" charset="0"/>
                <a:cs typeface="Calibri" panose="020F0502020204030204" pitchFamily="34" charset="0"/>
              </a:rPr>
              <a:t> y </a:t>
            </a:r>
            <a:r>
              <a:rPr lang="en-US" sz="1600" b="1" dirty="0" err="1">
                <a:solidFill>
                  <a:srgbClr val="202124"/>
                </a:solidFill>
                <a:latin typeface="Calibri" panose="020F0502020204030204" pitchFamily="34" charset="0"/>
                <a:cs typeface="Calibri" panose="020F0502020204030204" pitchFamily="34" charset="0"/>
              </a:rPr>
              <a:t>actuar</a:t>
            </a:r>
            <a:r>
              <a:rPr lang="en-US" sz="1600" b="1" dirty="0">
                <a:solidFill>
                  <a:srgbClr val="202124"/>
                </a:solidFill>
                <a:latin typeface="Calibri" panose="020F0502020204030204" pitchFamily="34" charset="0"/>
                <a:cs typeface="Calibri" panose="020F0502020204030204" pitchFamily="34" charset="0"/>
              </a:rPr>
              <a:t> por </a:t>
            </a:r>
            <a:r>
              <a:rPr lang="en-US" sz="1600" b="1" dirty="0" err="1">
                <a:solidFill>
                  <a:srgbClr val="202124"/>
                </a:solidFill>
                <a:latin typeface="Calibri" panose="020F0502020204030204" pitchFamily="34" charset="0"/>
                <a:cs typeface="Calibri" panose="020F0502020204030204" pitchFamily="34" charset="0"/>
              </a:rPr>
              <a:t>sí</a:t>
            </a:r>
            <a:r>
              <a:rPr lang="en-US" sz="1600" b="1" dirty="0">
                <a:solidFill>
                  <a:srgbClr val="202124"/>
                </a:solidFill>
                <a:latin typeface="Calibri" panose="020F0502020204030204" pitchFamily="34" charset="0"/>
                <a:cs typeface="Calibri" panose="020F0502020204030204" pitchFamily="34" charset="0"/>
              </a:rPr>
              <a:t> </a:t>
            </a:r>
            <a:r>
              <a:rPr lang="en-US" sz="1600" b="1" dirty="0" err="1">
                <a:solidFill>
                  <a:srgbClr val="202124"/>
                </a:solidFill>
                <a:latin typeface="Calibri" panose="020F0502020204030204" pitchFamily="34" charset="0"/>
                <a:cs typeface="Calibri" panose="020F0502020204030204" pitchFamily="34" charset="0"/>
              </a:rPr>
              <a:t>mismos</a:t>
            </a:r>
            <a:r>
              <a:rPr lang="en-US" sz="1600" b="1" dirty="0">
                <a:solidFill>
                  <a:srgbClr val="202124"/>
                </a:solidFill>
                <a:latin typeface="Calibri" panose="020F0502020204030204" pitchFamily="34" charset="0"/>
                <a:cs typeface="Calibri" panose="020F0502020204030204" pitchFamily="34" charset="0"/>
              </a:rPr>
              <a:t> y ser </a:t>
            </a:r>
            <a:r>
              <a:rPr lang="en-US" sz="1600" b="1" dirty="0" err="1">
                <a:solidFill>
                  <a:srgbClr val="202124"/>
                </a:solidFill>
                <a:latin typeface="Calibri" panose="020F0502020204030204" pitchFamily="34" charset="0"/>
                <a:cs typeface="Calibri" panose="020F0502020204030204" pitchFamily="34" charset="0"/>
              </a:rPr>
              <a:t>libres</a:t>
            </a:r>
            <a:r>
              <a:rPr lang="en-US" sz="1600" b="1" dirty="0">
                <a:solidFill>
                  <a:srgbClr val="202124"/>
                </a:solidFill>
                <a:latin typeface="Calibri" panose="020F0502020204030204" pitchFamily="34" charset="0"/>
                <a:cs typeface="Calibri" panose="020F0502020204030204" pitchFamily="34" charset="0"/>
              </a:rPr>
              <a:t> ".</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900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9" name="Group 8">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44532"/>
            <a:ext cx="9386886" cy="5192848"/>
            <a:chOff x="-329674" y="-51881"/>
            <a:chExt cx="12515851" cy="6923798"/>
          </a:xfrm>
        </p:grpSpPr>
        <p:sp>
          <p:nvSpPr>
            <p:cNvPr id="10"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0" name="Freeform: Shape 29">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1630437" y="1836459"/>
            <a:ext cx="3314067" cy="3194706"/>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2"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5934" y="518982"/>
            <a:ext cx="5821442" cy="400729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6"/>
          </a:soli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extBox 1">
            <a:extLst>
              <a:ext uri="{FF2B5EF4-FFF2-40B4-BE49-F238E27FC236}">
                <a16:creationId xmlns:a16="http://schemas.microsoft.com/office/drawing/2014/main" id="{743D9237-9EA8-3B45-B0C5-156091C5EB73}"/>
              </a:ext>
            </a:extLst>
          </p:cNvPr>
          <p:cNvSpPr txBox="1"/>
          <p:nvPr/>
        </p:nvSpPr>
        <p:spPr>
          <a:xfrm>
            <a:off x="1962207" y="1546378"/>
            <a:ext cx="5219585" cy="124685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600" b="1" kern="1200">
                <a:solidFill>
                  <a:srgbClr val="FFFFFF"/>
                </a:solidFill>
                <a:latin typeface="+mj-lt"/>
                <a:ea typeface="+mj-ea"/>
                <a:cs typeface="+mj-cs"/>
              </a:rPr>
              <a:t>Belief &amp;</a:t>
            </a:r>
          </a:p>
          <a:p>
            <a:pPr algn="ctr" defTabSz="914400">
              <a:lnSpc>
                <a:spcPct val="90000"/>
              </a:lnSpc>
              <a:spcBef>
                <a:spcPct val="0"/>
              </a:spcBef>
              <a:spcAft>
                <a:spcPts val="600"/>
              </a:spcAft>
            </a:pPr>
            <a:r>
              <a:rPr lang="en-US" sz="3600" b="1" kern="1200">
                <a:solidFill>
                  <a:srgbClr val="FFFFFF"/>
                </a:solidFill>
                <a:latin typeface="+mj-lt"/>
                <a:ea typeface="+mj-ea"/>
                <a:cs typeface="+mj-cs"/>
              </a:rPr>
              <a:t>Belonging</a:t>
            </a:r>
          </a:p>
        </p:txBody>
      </p:sp>
    </p:spTree>
    <p:extLst>
      <p:ext uri="{BB962C8B-B14F-4D97-AF65-F5344CB8AC3E}">
        <p14:creationId xmlns:p14="http://schemas.microsoft.com/office/powerpoint/2010/main" val="2658023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p:nvPr/>
        </p:nvSpPr>
        <p:spPr>
          <a:xfrm>
            <a:off x="1012884" y="691086"/>
            <a:ext cx="3972296" cy="4342856"/>
          </a:xfrm>
          <a:prstGeom prst="rect">
            <a:avLst/>
          </a:prstGeom>
          <a:noFill/>
          <a:ln>
            <a:noFill/>
          </a:ln>
        </p:spPr>
        <p:txBody>
          <a:bodyPr spcFirstLastPara="1" wrap="square" lIns="91425" tIns="45700" rIns="91425" bIns="45700" anchor="t" anchorCtr="0">
            <a:noAutofit/>
          </a:bodyPr>
          <a:lstStyle/>
          <a:p>
            <a:pPr marL="0" indent="0" eaLnBrk="1" hangingPunct="1">
              <a:lnSpc>
                <a:spcPct val="150000"/>
              </a:lnSpc>
              <a:spcBef>
                <a:spcPct val="0"/>
              </a:spcBef>
              <a:buFontTx/>
              <a:buNone/>
            </a:pPr>
            <a:r>
              <a:rPr lang="en-US" altLang="en-US" sz="3200" b="1" dirty="0">
                <a:solidFill>
                  <a:srgbClr val="7030A0"/>
                </a:solidFill>
                <a:latin typeface="Calibri" panose="020F0502020204030204" pitchFamily="34" charset="0"/>
                <a:cs typeface="Calibri" panose="020F0502020204030204" pitchFamily="34" charset="0"/>
                <a:sym typeface="Tahoma" panose="020B0604030504040204" pitchFamily="34" charset="0"/>
              </a:rPr>
              <a:t>“There can be no significant learning without significant relationships.”</a:t>
            </a:r>
          </a:p>
          <a:p>
            <a:pPr>
              <a:lnSpc>
                <a:spcPct val="150000"/>
              </a:lnSpc>
              <a:spcBef>
                <a:spcPct val="0"/>
              </a:spcBef>
            </a:pPr>
            <a:r>
              <a:rPr lang="en-US" altLang="en-US" sz="1800" i="1" dirty="0">
                <a:latin typeface="Calibri" panose="020F0502020204030204" pitchFamily="34" charset="0"/>
                <a:cs typeface="Calibri" panose="020F0502020204030204" pitchFamily="34" charset="0"/>
                <a:sym typeface="Tahoma" panose="020B0604030504040204" pitchFamily="34" charset="0"/>
              </a:rPr>
              <a:t>-Dr. James Comer</a:t>
            </a:r>
          </a:p>
          <a:p>
            <a:pPr marL="0" indent="0" eaLnBrk="1" hangingPunct="1">
              <a:spcBef>
                <a:spcPct val="0"/>
              </a:spcBef>
              <a:buFontTx/>
              <a:buNone/>
            </a:pPr>
            <a:endParaRPr lang="en-US" altLang="en-US" sz="4400" dirty="0">
              <a:solidFill>
                <a:srgbClr val="7030A0"/>
              </a:solidFill>
              <a:latin typeface="Calibri" panose="020F0502020204030204" pitchFamily="34" charset="0"/>
              <a:cs typeface="Calibri" panose="020F0502020204030204" pitchFamily="34" charset="0"/>
              <a:sym typeface="Tahoma" panose="020B0604030504040204" pitchFamily="34" charset="0"/>
            </a:endParaRPr>
          </a:p>
          <a:p>
            <a:pPr marL="0" indent="0" eaLnBrk="1" hangingPunct="1">
              <a:spcBef>
                <a:spcPct val="0"/>
              </a:spcBef>
              <a:buFontTx/>
              <a:buNone/>
            </a:pPr>
            <a:endParaRPr lang="en-US" altLang="en-US" sz="2400" dirty="0">
              <a:latin typeface="Calibri" panose="020F0502020204030204" pitchFamily="34" charset="0"/>
              <a:cs typeface="Calibri" panose="020F0502020204030204" pitchFamily="34" charset="0"/>
              <a:sym typeface="Tahoma" panose="020B0604030504040204" pitchFamily="34" charset="0"/>
            </a:endParaRPr>
          </a:p>
          <a:p>
            <a:pPr marL="0" indent="0" eaLnBrk="1" hangingPunct="1">
              <a:spcBef>
                <a:spcPct val="0"/>
              </a:spcBef>
              <a:buFontTx/>
              <a:buNone/>
            </a:pPr>
            <a:r>
              <a:rPr lang="en-US" altLang="en-US" sz="1050" dirty="0">
                <a:latin typeface="Calibri" panose="020F0502020204030204" pitchFamily="34" charset="0"/>
                <a:cs typeface="Calibri" panose="020F0502020204030204" pitchFamily="34" charset="0"/>
                <a:sym typeface="Tahoma" panose="020B0604030504040204" pitchFamily="34" charset="0"/>
              </a:rPr>
              <a:t>   								</a:t>
            </a:r>
            <a:endParaRPr sz="1800" b="0" i="1" u="none" strike="noStrike" cap="none" dirty="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E658B19-DC26-934E-AD6F-57C0FE4B2A5D}"/>
              </a:ext>
            </a:extLst>
          </p:cNvPr>
          <p:cNvPicPr>
            <a:picLocks noChangeAspect="1"/>
          </p:cNvPicPr>
          <p:nvPr/>
        </p:nvPicPr>
        <p:blipFill>
          <a:blip r:embed="rId3"/>
          <a:stretch>
            <a:fillRect/>
          </a:stretch>
        </p:blipFill>
        <p:spPr>
          <a:xfrm>
            <a:off x="5791442" y="710402"/>
            <a:ext cx="2505723" cy="3458857"/>
          </a:xfrm>
          <a:prstGeom prst="rect">
            <a:avLst/>
          </a:prstGeom>
        </p:spPr>
      </p:pic>
    </p:spTree>
    <p:extLst>
      <p:ext uri="{BB962C8B-B14F-4D97-AF65-F5344CB8AC3E}">
        <p14:creationId xmlns:p14="http://schemas.microsoft.com/office/powerpoint/2010/main" val="476489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10217-DE23-0C4B-AB2B-D5A8538E899C}"/>
              </a:ext>
            </a:extLst>
          </p:cNvPr>
          <p:cNvSpPr/>
          <p:nvPr/>
        </p:nvSpPr>
        <p:spPr>
          <a:xfrm>
            <a:off x="4862944" y="726903"/>
            <a:ext cx="3515097" cy="4069704"/>
          </a:xfrm>
          <a:prstGeom prst="rect">
            <a:avLst/>
          </a:prstGeom>
        </p:spPr>
        <p:txBody>
          <a:bodyPr wrap="square">
            <a:spAutoFit/>
          </a:bodyPr>
          <a:lstStyle/>
          <a:p>
            <a:pPr>
              <a:lnSpc>
                <a:spcPct val="150000"/>
              </a:lnSpc>
            </a:pPr>
            <a:r>
              <a:rPr lang="en-US" sz="2400" b="1" dirty="0">
                <a:solidFill>
                  <a:srgbClr val="444444"/>
                </a:solidFill>
                <a:latin typeface="Garamond" panose="02020404030301010803" pitchFamily="18" charset="0"/>
              </a:rPr>
              <a:t>Bubble Map for Qualities Supporting Change</a:t>
            </a:r>
          </a:p>
          <a:p>
            <a:pPr>
              <a:lnSpc>
                <a:spcPct val="150000"/>
              </a:lnSpc>
            </a:pPr>
            <a:br>
              <a:rPr lang="en-US" sz="1800" b="1" dirty="0">
                <a:latin typeface="Garamond" panose="02020404030301010803" pitchFamily="18" charset="0"/>
              </a:rPr>
            </a:br>
            <a:r>
              <a:rPr lang="en-US" sz="1800" b="1" dirty="0">
                <a:solidFill>
                  <a:srgbClr val="444444"/>
                </a:solidFill>
                <a:latin typeface="Garamond" panose="02020404030301010803" pitchFamily="18" charset="0"/>
              </a:rPr>
              <a:t>Use a Bubble Map to write or draw in the bubbles around the center bubble the qualities supporting change. In the Frame of Reference write or draw how does that come about?</a:t>
            </a:r>
            <a:endParaRPr lang="en-US" sz="1800" b="1" dirty="0">
              <a:latin typeface="Garamond" panose="02020404030301010803" pitchFamily="18" charset="0"/>
            </a:endParaRPr>
          </a:p>
        </p:txBody>
      </p:sp>
      <p:pic>
        <p:nvPicPr>
          <p:cNvPr id="1025" name="Picture 1">
            <a:extLst>
              <a:ext uri="{FF2B5EF4-FFF2-40B4-BE49-F238E27FC236}">
                <a16:creationId xmlns:a16="http://schemas.microsoft.com/office/drawing/2014/main" id="{91716624-7836-8B43-B45B-963C0C0F7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410" y="902525"/>
            <a:ext cx="2019300" cy="138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916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Key…"/>
          <p:cNvSpPr txBox="1"/>
          <p:nvPr/>
        </p:nvSpPr>
        <p:spPr>
          <a:xfrm>
            <a:off x="293103" y="364130"/>
            <a:ext cx="7948393" cy="3503327"/>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defTabSz="321457">
              <a:lnSpc>
                <a:spcPct val="60000"/>
              </a:lnSpc>
              <a:defRPr sz="7000" spc="209">
                <a:solidFill>
                  <a:srgbClr val="A9A9A9"/>
                </a:solidFill>
                <a:latin typeface="Arial"/>
                <a:ea typeface="Arial"/>
                <a:cs typeface="Arial"/>
                <a:sym typeface="Arial"/>
              </a:defRPr>
            </a:pPr>
            <a:r>
              <a:rPr sz="4800" b="1" dirty="0">
                <a:latin typeface="Calibri" panose="020F0502020204030204" pitchFamily="34" charset="0"/>
                <a:cs typeface="Calibri" panose="020F0502020204030204" pitchFamily="34" charset="0"/>
              </a:rPr>
              <a:t>Key</a:t>
            </a:r>
          </a:p>
          <a:p>
            <a:pPr defTabSz="321457">
              <a:lnSpc>
                <a:spcPct val="60000"/>
              </a:lnSpc>
              <a:defRPr sz="7000" spc="209">
                <a:solidFill>
                  <a:srgbClr val="A9A9A9"/>
                </a:solidFill>
                <a:latin typeface="Arial"/>
                <a:ea typeface="Arial"/>
                <a:cs typeface="Arial"/>
                <a:sym typeface="Arial"/>
              </a:defRPr>
            </a:pPr>
            <a:r>
              <a:rPr sz="4800" b="1" dirty="0">
                <a:latin typeface="Calibri" panose="020F0502020204030204" pitchFamily="34" charset="0"/>
                <a:cs typeface="Calibri" panose="020F0502020204030204" pitchFamily="34" charset="0"/>
              </a:rPr>
              <a:t> </a:t>
            </a:r>
          </a:p>
          <a:p>
            <a:pPr defTabSz="321457">
              <a:lnSpc>
                <a:spcPct val="60000"/>
              </a:lnSpc>
              <a:defRPr sz="7000" spc="209">
                <a:solidFill>
                  <a:srgbClr val="A9A9A9"/>
                </a:solidFill>
                <a:latin typeface="Arial"/>
                <a:ea typeface="Arial"/>
                <a:cs typeface="Arial"/>
                <a:sym typeface="Arial"/>
              </a:defRPr>
            </a:pPr>
            <a:r>
              <a:rPr sz="4800" b="1" dirty="0">
                <a:latin typeface="Calibri" panose="020F0502020204030204" pitchFamily="34" charset="0"/>
                <a:cs typeface="Calibri" panose="020F0502020204030204" pitchFamily="34" charset="0"/>
              </a:rPr>
              <a:t>Vocabulary</a:t>
            </a:r>
            <a:endParaRPr lang="en-US" sz="4800" b="1" dirty="0">
              <a:latin typeface="Calibri" panose="020F0502020204030204" pitchFamily="34" charset="0"/>
              <a:cs typeface="Calibri" panose="020F0502020204030204" pitchFamily="34" charset="0"/>
            </a:endParaRPr>
          </a:p>
          <a:p>
            <a:pPr defTabSz="321457">
              <a:lnSpc>
                <a:spcPct val="60000"/>
              </a:lnSpc>
              <a:defRPr sz="7000" spc="209">
                <a:solidFill>
                  <a:srgbClr val="A9A9A9"/>
                </a:solidFill>
                <a:latin typeface="Arial"/>
                <a:ea typeface="Arial"/>
                <a:cs typeface="Arial"/>
                <a:sym typeface="Arial"/>
              </a:defRPr>
            </a:pPr>
            <a:endParaRPr lang="en-US" sz="4800" b="1" dirty="0">
              <a:latin typeface="Calibri" panose="020F0502020204030204" pitchFamily="34" charset="0"/>
              <a:cs typeface="Calibri" panose="020F0502020204030204" pitchFamily="34" charset="0"/>
            </a:endParaRPr>
          </a:p>
          <a:p>
            <a:pPr defTabSz="321457">
              <a:lnSpc>
                <a:spcPct val="60000"/>
              </a:lnSpc>
              <a:defRPr sz="7000" spc="209">
                <a:solidFill>
                  <a:srgbClr val="A9A9A9"/>
                </a:solidFill>
                <a:latin typeface="Arial"/>
                <a:ea typeface="Arial"/>
                <a:cs typeface="Arial"/>
                <a:sym typeface="Arial"/>
              </a:defRPr>
            </a:pPr>
            <a:r>
              <a:rPr lang="en-US" sz="4800" b="1" dirty="0">
                <a:latin typeface="Calibri" panose="020F0502020204030204" pitchFamily="34" charset="0"/>
                <a:cs typeface="Calibri" panose="020F0502020204030204" pitchFamily="34" charset="0"/>
              </a:rPr>
              <a:t>Prediction</a:t>
            </a:r>
            <a:endParaRPr sz="4800" b="1" dirty="0">
              <a:latin typeface="Calibri" panose="020F0502020204030204" pitchFamily="34" charset="0"/>
              <a:cs typeface="Calibri" panose="020F0502020204030204" pitchFamily="34" charset="0"/>
            </a:endParaRPr>
          </a:p>
          <a:p>
            <a:pPr defTabSz="321457">
              <a:lnSpc>
                <a:spcPct val="60000"/>
              </a:lnSpc>
              <a:defRPr sz="1200" b="0">
                <a:solidFill>
                  <a:srgbClr val="000000"/>
                </a:solidFill>
                <a:latin typeface="Helvetica"/>
                <a:ea typeface="Helvetica"/>
                <a:cs typeface="Helvetica"/>
                <a:sym typeface="Helvetica"/>
              </a:defRPr>
            </a:pPr>
            <a:endParaRPr sz="4800" b="1" dirty="0">
              <a:latin typeface="Calibri" panose="020F0502020204030204" pitchFamily="34" charset="0"/>
              <a:cs typeface="Calibri" panose="020F0502020204030204" pitchFamily="34" charset="0"/>
            </a:endParaRPr>
          </a:p>
          <a:p>
            <a:pPr defTabSz="321457">
              <a:lnSpc>
                <a:spcPct val="60000"/>
              </a:lnSpc>
              <a:spcBef>
                <a:spcPts val="2180"/>
              </a:spcBef>
              <a:defRPr sz="4800">
                <a:solidFill>
                  <a:srgbClr val="000000"/>
                </a:solidFill>
                <a:latin typeface="Arial"/>
                <a:ea typeface="Arial"/>
                <a:cs typeface="Arial"/>
                <a:sym typeface="Arial"/>
              </a:defRPr>
            </a:pPr>
            <a:endParaRPr sz="4800" b="1" dirty="0">
              <a:latin typeface="Calibri" panose="020F0502020204030204" pitchFamily="34" charset="0"/>
              <a:cs typeface="Calibri" panose="020F0502020204030204" pitchFamily="34" charset="0"/>
            </a:endParaRPr>
          </a:p>
        </p:txBody>
      </p:sp>
      <p:sp>
        <p:nvSpPr>
          <p:cNvPr id="209" name="Sojourner…"/>
          <p:cNvSpPr txBox="1"/>
          <p:nvPr/>
        </p:nvSpPr>
        <p:spPr>
          <a:xfrm>
            <a:off x="3769614" y="497306"/>
            <a:ext cx="2948686" cy="3236972"/>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nSpc>
                <a:spcPct val="150000"/>
              </a:lnSpc>
            </a:pPr>
            <a:r>
              <a:rPr lang="en-US" sz="2800" b="1" dirty="0">
                <a:latin typeface="Calibri" panose="020F0502020204030204" pitchFamily="34" charset="0"/>
                <a:cs typeface="Calibri" panose="020F0502020204030204" pitchFamily="34" charset="0"/>
              </a:rPr>
              <a:t>together </a:t>
            </a:r>
          </a:p>
          <a:p>
            <a:pPr>
              <a:lnSpc>
                <a:spcPct val="150000"/>
              </a:lnSpc>
            </a:pPr>
            <a:r>
              <a:rPr lang="en-US" sz="2800" b="1" dirty="0">
                <a:latin typeface="Calibri" panose="020F0502020204030204" pitchFamily="34" charset="0"/>
                <a:cs typeface="Calibri" panose="020F0502020204030204" pitchFamily="34" charset="0"/>
              </a:rPr>
              <a:t>equity-driven</a:t>
            </a:r>
          </a:p>
          <a:p>
            <a:pPr>
              <a:lnSpc>
                <a:spcPct val="150000"/>
              </a:lnSpc>
            </a:pPr>
            <a:r>
              <a:rPr lang="en-US" sz="2800" b="1" dirty="0">
                <a:latin typeface="Calibri" panose="020F0502020204030204" pitchFamily="34" charset="0"/>
                <a:cs typeface="Calibri" panose="020F0502020204030204" pitchFamily="34" charset="0"/>
              </a:rPr>
              <a:t>achieves</a:t>
            </a:r>
          </a:p>
          <a:p>
            <a:pPr>
              <a:lnSpc>
                <a:spcPct val="150000"/>
              </a:lnSpc>
            </a:pPr>
            <a:r>
              <a:rPr lang="en-US" sz="2800" b="1" dirty="0">
                <a:latin typeface="Calibri" panose="020F0502020204030204" pitchFamily="34" charset="0"/>
                <a:cs typeface="Calibri" panose="020F0502020204030204" pitchFamily="34" charset="0"/>
              </a:rPr>
              <a:t>self-transcendence</a:t>
            </a:r>
          </a:p>
          <a:p>
            <a:pPr>
              <a:lnSpc>
                <a:spcPct val="150000"/>
              </a:lnSpc>
            </a:pPr>
            <a:r>
              <a:rPr lang="en-US" sz="2800" b="1" dirty="0">
                <a:latin typeface="Calibri" panose="020F0502020204030204" pitchFamily="34" charset="0"/>
                <a:cs typeface="Calibri" panose="020F0502020204030204" pitchFamily="34" charset="0"/>
              </a:rPr>
              <a:t>choices</a:t>
            </a:r>
          </a:p>
        </p:txBody>
      </p:sp>
      <p:sp>
        <p:nvSpPr>
          <p:cNvPr id="4" name="Sojourner…">
            <a:extLst>
              <a:ext uri="{FF2B5EF4-FFF2-40B4-BE49-F238E27FC236}">
                <a16:creationId xmlns:a16="http://schemas.microsoft.com/office/drawing/2014/main" id="{ECDE4D76-2BA7-EF46-AE10-D86F6151E472}"/>
              </a:ext>
            </a:extLst>
          </p:cNvPr>
          <p:cNvSpPr txBox="1"/>
          <p:nvPr/>
        </p:nvSpPr>
        <p:spPr>
          <a:xfrm>
            <a:off x="7281812" y="514792"/>
            <a:ext cx="3586357" cy="3236972"/>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nSpc>
                <a:spcPct val="150000"/>
              </a:lnSpc>
            </a:pPr>
            <a:r>
              <a:rPr lang="en-US" sz="2800" b="1" dirty="0">
                <a:latin typeface="Calibri" panose="020F0502020204030204" pitchFamily="34" charset="0"/>
                <a:cs typeface="Calibri" panose="020F0502020204030204" pitchFamily="34" charset="0"/>
              </a:rPr>
              <a:t>frontier</a:t>
            </a:r>
          </a:p>
          <a:p>
            <a:pPr>
              <a:lnSpc>
                <a:spcPct val="150000"/>
              </a:lnSpc>
            </a:pPr>
            <a:r>
              <a:rPr lang="en-US" sz="2800" b="1" dirty="0">
                <a:latin typeface="Calibri" panose="020F0502020204030204" pitchFamily="34" charset="0"/>
                <a:cs typeface="Calibri" panose="020F0502020204030204" pitchFamily="34" charset="0"/>
              </a:rPr>
              <a:t>innate</a:t>
            </a:r>
          </a:p>
          <a:p>
            <a:pPr>
              <a:lnSpc>
                <a:spcPct val="150000"/>
              </a:lnSpc>
            </a:pPr>
            <a:r>
              <a:rPr lang="en-US" sz="2800" b="1" dirty="0">
                <a:latin typeface="Calibri" panose="020F0502020204030204" pitchFamily="34" charset="0"/>
                <a:cs typeface="Calibri" panose="020F0502020204030204" pitchFamily="34" charset="0"/>
              </a:rPr>
              <a:t>available</a:t>
            </a:r>
          </a:p>
          <a:p>
            <a:pPr>
              <a:lnSpc>
                <a:spcPct val="150000"/>
              </a:lnSpc>
            </a:pPr>
            <a:r>
              <a:rPr lang="en-US" sz="2800" b="1" dirty="0">
                <a:latin typeface="Calibri" panose="020F0502020204030204" pitchFamily="34" charset="0"/>
                <a:cs typeface="Calibri" panose="020F0502020204030204" pitchFamily="34" charset="0"/>
              </a:rPr>
              <a:t>designed</a:t>
            </a:r>
          </a:p>
          <a:p>
            <a:pPr>
              <a:lnSpc>
                <a:spcPct val="150000"/>
              </a:lnSpc>
            </a:pPr>
            <a:r>
              <a:rPr lang="en-US" sz="2800" b="1" dirty="0">
                <a:latin typeface="Calibri" panose="020F0502020204030204" pitchFamily="34" charset="0"/>
                <a:cs typeface="Calibri" panose="020F0502020204030204" pitchFamily="34" charset="0"/>
              </a:rPr>
              <a:t>invitation­­­</a:t>
            </a:r>
          </a:p>
        </p:txBody>
      </p:sp>
      <p:sp>
        <p:nvSpPr>
          <p:cNvPr id="5" name="Rectangle 4">
            <a:extLst>
              <a:ext uri="{FF2B5EF4-FFF2-40B4-BE49-F238E27FC236}">
                <a16:creationId xmlns:a16="http://schemas.microsoft.com/office/drawing/2014/main" id="{5243834D-91D6-394D-BF42-700ED9044302}"/>
              </a:ext>
            </a:extLst>
          </p:cNvPr>
          <p:cNvSpPr/>
          <p:nvPr/>
        </p:nvSpPr>
        <p:spPr>
          <a:xfrm>
            <a:off x="3531485" y="4274765"/>
            <a:ext cx="5543505" cy="707886"/>
          </a:xfrm>
          <a:prstGeom prst="rect">
            <a:avLst/>
          </a:prstGeom>
        </p:spPr>
        <p:txBody>
          <a:bodyPr wrap="none">
            <a:spAutoFit/>
          </a:bodyPr>
          <a:lstStyle/>
          <a:p>
            <a:r>
              <a:rPr lang="en-US" sz="4000" b="1" dirty="0">
                <a:solidFill>
                  <a:schemeClr val="bg1">
                    <a:lumMod val="75000"/>
                  </a:schemeClr>
                </a:solidFill>
                <a:latin typeface="Calibri" panose="020F0502020204030204" pitchFamily="34" charset="0"/>
                <a:cs typeface="Calibri" panose="020F0502020204030204" pitchFamily="34" charset="0"/>
              </a:rPr>
              <a:t> Pedagogy of Confidence </a:t>
            </a:r>
          </a:p>
        </p:txBody>
      </p:sp>
    </p:spTree>
    <p:extLst>
      <p:ext uri="{BB962C8B-B14F-4D97-AF65-F5344CB8AC3E}">
        <p14:creationId xmlns:p14="http://schemas.microsoft.com/office/powerpoint/2010/main" val="362199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160754-E91B-2A49-92AA-3C106786E232}"/>
              </a:ext>
            </a:extLst>
          </p:cNvPr>
          <p:cNvSpPr txBox="1"/>
          <p:nvPr/>
        </p:nvSpPr>
        <p:spPr>
          <a:xfrm>
            <a:off x="339271" y="349250"/>
            <a:ext cx="6436180" cy="4158190"/>
          </a:xfrm>
          <a:prstGeom prst="rect">
            <a:avLst/>
          </a:prstGeom>
          <a:noFill/>
        </p:spPr>
        <p:txBody>
          <a:bodyPr wrap="square" rtlCol="0">
            <a:spAutoFit/>
          </a:bodyPr>
          <a:lstStyle/>
          <a:p>
            <a:r>
              <a:rPr lang="en-US" sz="2400" b="1" dirty="0">
                <a:solidFill>
                  <a:srgbClr val="FF6601"/>
                </a:solidFill>
                <a:latin typeface="Calibri" panose="020F0502020204030204" pitchFamily="34" charset="0"/>
                <a:cs typeface="Calibri" panose="020F0502020204030204" pitchFamily="34" charset="0"/>
              </a:rPr>
              <a:t>Excerpt from The Pedagogy of Confidence Article</a:t>
            </a:r>
            <a:br>
              <a:rPr lang="en-US" sz="2000" b="1" dirty="0">
                <a:solidFill>
                  <a:srgbClr val="FF6601"/>
                </a:solidFill>
                <a:latin typeface="Calibri" panose="020F0502020204030204" pitchFamily="34" charset="0"/>
                <a:cs typeface="Calibri" panose="020F0502020204030204" pitchFamily="34" charset="0"/>
              </a:rPr>
            </a:br>
            <a:r>
              <a:rPr lang="en-US" b="1" i="1" dirty="0">
                <a:solidFill>
                  <a:schemeClr val="tx1"/>
                </a:solidFill>
                <a:latin typeface="Garamond" panose="02020404030301010803" pitchFamily="18" charset="0"/>
                <a:cs typeface="Calibri" panose="020F0502020204030204" pitchFamily="34" charset="0"/>
              </a:rPr>
              <a:t>Transformational Pedagogy:  Cashing The Promissory Note of Equity For All Students – Especially Those Who Are Marginalized, Capacity Building Network Online </a:t>
            </a:r>
          </a:p>
          <a:p>
            <a:pPr>
              <a:lnSpc>
                <a:spcPct val="150000"/>
              </a:lnSpc>
            </a:pPr>
            <a:r>
              <a:rPr lang="en-US" b="1" dirty="0">
                <a:latin typeface="Calibri" panose="020F0502020204030204" pitchFamily="34" charset="0"/>
                <a:cs typeface="Calibri" panose="020F0502020204030204" pitchFamily="34" charset="0"/>
              </a:rPr>
              <a:t>Pedagogy and equity must work together. When we are truly committed to equity, we design pedagogy that achieves its original purpose: “to lead a child” for self-actualization and self-transcendence; self-actualization that enables students to thrive in society, and self-transcendence that motivates them to contribute to that society (Chen, 2014; Freire, 2012; Gladwell, 2008; Jackson, 2011). </a:t>
            </a:r>
          </a:p>
        </p:txBody>
      </p:sp>
      <p:pic>
        <p:nvPicPr>
          <p:cNvPr id="5" name="Picture 4" descr="Graphical user interface, website&#10;&#10;Description automatically generated">
            <a:extLst>
              <a:ext uri="{FF2B5EF4-FFF2-40B4-BE49-F238E27FC236}">
                <a16:creationId xmlns:a16="http://schemas.microsoft.com/office/drawing/2014/main" id="{6097777D-E265-3B45-8D07-6F6E774DA760}"/>
              </a:ext>
            </a:extLst>
          </p:cNvPr>
          <p:cNvPicPr>
            <a:picLocks noChangeAspect="1"/>
          </p:cNvPicPr>
          <p:nvPr/>
        </p:nvPicPr>
        <p:blipFill>
          <a:blip r:embed="rId2"/>
          <a:stretch>
            <a:fillRect/>
          </a:stretch>
        </p:blipFill>
        <p:spPr>
          <a:xfrm>
            <a:off x="6964549" y="463550"/>
            <a:ext cx="2109601" cy="1523999"/>
          </a:xfrm>
          <a:prstGeom prst="rect">
            <a:avLst/>
          </a:prstGeom>
        </p:spPr>
      </p:pic>
      <p:pic>
        <p:nvPicPr>
          <p:cNvPr id="6" name="Picture 5" descr="pedagogy of confidence.jpeg">
            <a:extLst>
              <a:ext uri="{FF2B5EF4-FFF2-40B4-BE49-F238E27FC236}">
                <a16:creationId xmlns:a16="http://schemas.microsoft.com/office/drawing/2014/main" id="{05EC9B6A-0FE8-584C-A894-788F458F22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0900" y="2075370"/>
            <a:ext cx="1771499" cy="2604580"/>
          </a:xfrm>
          <a:prstGeom prst="rect">
            <a:avLst/>
          </a:prstGeom>
        </p:spPr>
      </p:pic>
    </p:spTree>
    <p:extLst>
      <p:ext uri="{BB962C8B-B14F-4D97-AF65-F5344CB8AC3E}">
        <p14:creationId xmlns:p14="http://schemas.microsoft.com/office/powerpoint/2010/main" val="315874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11696"/>
            <a:ext cx="4920107" cy="49201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5483AA2-4CB9-CF44-9819-6424548EBDBD}"/>
              </a:ext>
            </a:extLst>
          </p:cNvPr>
          <p:cNvSpPr>
            <a:spLocks noGrp="1"/>
          </p:cNvSpPr>
          <p:nvPr>
            <p:ph type="ctrTitle"/>
          </p:nvPr>
        </p:nvSpPr>
        <p:spPr>
          <a:xfrm>
            <a:off x="2486272" y="1629180"/>
            <a:ext cx="4171453" cy="1885137"/>
          </a:xfrm>
        </p:spPr>
        <p:txBody>
          <a:bodyPr>
            <a:normAutofit/>
          </a:bodyPr>
          <a:lstStyle/>
          <a:p>
            <a:pPr>
              <a:lnSpc>
                <a:spcPct val="150000"/>
              </a:lnSpc>
            </a:pPr>
            <a:r>
              <a:rPr lang="en-US" sz="2800" b="1" dirty="0">
                <a:solidFill>
                  <a:srgbClr val="FFFFFF"/>
                </a:solidFill>
              </a:rPr>
              <a:t>Is there a current pressing issue in our country that would require a difficult conversation to address it?</a:t>
            </a:r>
          </a:p>
        </p:txBody>
      </p:sp>
      <p:sp>
        <p:nvSpPr>
          <p:cNvPr id="14" name="Arc 1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21376"/>
            <a:ext cx="5112196" cy="5112196"/>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1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062" y="3931491"/>
            <a:ext cx="569553" cy="5541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73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160754-E91B-2A49-92AA-3C106786E232}"/>
              </a:ext>
            </a:extLst>
          </p:cNvPr>
          <p:cNvSpPr txBox="1"/>
          <p:nvPr/>
        </p:nvSpPr>
        <p:spPr>
          <a:xfrm>
            <a:off x="339270" y="349250"/>
            <a:ext cx="8709480" cy="4209166"/>
          </a:xfrm>
          <a:prstGeom prst="rect">
            <a:avLst/>
          </a:prstGeom>
          <a:noFill/>
        </p:spPr>
        <p:txBody>
          <a:bodyPr wrap="square" rtlCol="0">
            <a:spAutoFit/>
          </a:bodyPr>
          <a:lstStyle/>
          <a:p>
            <a:pPr>
              <a:lnSpc>
                <a:spcPct val="150000"/>
              </a:lnSpc>
            </a:pPr>
            <a:r>
              <a:rPr lang="en-US" sz="2000" b="1" i="1" dirty="0">
                <a:solidFill>
                  <a:srgbClr val="FF6601"/>
                </a:solidFill>
                <a:latin typeface="Calibri" panose="020F0502020204030204" pitchFamily="34" charset="0"/>
                <a:cs typeface="Calibri" panose="020F0502020204030204" pitchFamily="34" charset="0"/>
              </a:rPr>
              <a:t>Excerpt from The Pedagogy of Confidence: </a:t>
            </a:r>
          </a:p>
          <a:p>
            <a:pPr fontAlgn="base">
              <a:lnSpc>
                <a:spcPct val="150000"/>
              </a:lnSpc>
            </a:pPr>
            <a:r>
              <a:rPr lang="en-US" sz="1600" b="1" dirty="0">
                <a:latin typeface="Calibri" panose="020F0502020204030204" pitchFamily="34" charset="0"/>
                <a:cs typeface="Calibri" panose="020F0502020204030204" pitchFamily="34" charset="0"/>
              </a:rPr>
              <a:t>One ideology that offers a concrete vision of what equity-driven pedagogy should be is “gifted education.” (As used here, gifted education is distinguished from programs for students “labeled as gifted.”) In this ideology, students are “gifted” with pedagogy in which: a) belief in and expectations for their ability drive the direction, instructional choices and opportunities that are made available to them; b) their education is actually designed as an invitation for them to explore the “frontier of their intelligence; their innate capital”; c) the practices, strategies and opportunities are designed to identify and cultivate their unique strengths, gifts and talents; and d) the invitations they receive through their education are complemented by guidance on how to apply the discoveries they make about their intelligence so they can better determine what they want to pursue to feel self-actualized and to experience agency and investment in society (Jackson, 2011, p. 86; Whyte, 2002).</a:t>
            </a:r>
          </a:p>
        </p:txBody>
      </p:sp>
    </p:spTree>
    <p:extLst>
      <p:ext uri="{BB962C8B-B14F-4D97-AF65-F5344CB8AC3E}">
        <p14:creationId xmlns:p14="http://schemas.microsoft.com/office/powerpoint/2010/main" val="3169064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3657"/>
            <a:ext cx="9144000" cy="2636619"/>
          </a:xfrm>
          <a:prstGeom prst="rect">
            <a:avLst/>
          </a:prstGeom>
        </p:spPr>
        <p:txBody>
          <a:bodyPr wrap="square">
            <a:spAutoFit/>
          </a:bodyPr>
          <a:lstStyle/>
          <a:p>
            <a:pPr algn="ctr">
              <a:lnSpc>
                <a:spcPct val="150000"/>
              </a:lnSpc>
            </a:pPr>
            <a:endParaRPr lang="en-US" sz="3200" b="1" dirty="0">
              <a:latin typeface="Calibri" panose="020F0502020204030204" pitchFamily="34" charset="0"/>
              <a:cs typeface="Calibri" panose="020F0502020204030204" pitchFamily="34" charset="0"/>
            </a:endParaRPr>
          </a:p>
          <a:p>
            <a:pPr algn="ctr">
              <a:lnSpc>
                <a:spcPct val="150000"/>
              </a:lnSpc>
            </a:pPr>
            <a:r>
              <a:rPr lang="en-US" sz="4800" b="1" dirty="0">
                <a:latin typeface="Calibri" panose="020F0502020204030204" pitchFamily="34" charset="0"/>
                <a:cs typeface="Calibri" panose="020F0502020204030204" pitchFamily="34" charset="0"/>
              </a:rPr>
              <a:t>Read – Discourse - Map</a:t>
            </a:r>
            <a:endParaRPr lang="en-US" sz="3200" b="1" dirty="0">
              <a:latin typeface="Calibri" panose="020F0502020204030204" pitchFamily="34" charset="0"/>
              <a:cs typeface="Calibri" panose="020F0502020204030204" pitchFamily="34" charset="0"/>
            </a:endParaRPr>
          </a:p>
          <a:p>
            <a:pPr algn="ctr">
              <a:lnSpc>
                <a:spcPct val="150000"/>
              </a:lnSpc>
            </a:pPr>
            <a:r>
              <a:rPr lang="en-US" sz="3200" b="1" dirty="0">
                <a:latin typeface="Calibri" panose="020F0502020204030204" pitchFamily="34" charset="0"/>
                <a:cs typeface="Calibri" panose="020F0502020204030204" pitchFamily="34" charset="0"/>
              </a:rPr>
              <a:t>Pairs or Small Groups</a:t>
            </a:r>
          </a:p>
        </p:txBody>
      </p:sp>
      <p:pic>
        <p:nvPicPr>
          <p:cNvPr id="4" name="Picture 3" descr="TPS vis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617" y="3006056"/>
            <a:ext cx="5149649" cy="1663311"/>
          </a:xfrm>
          <a:prstGeom prst="rect">
            <a:avLst/>
          </a:prstGeom>
        </p:spPr>
      </p:pic>
    </p:spTree>
    <p:extLst>
      <p:ext uri="{BB962C8B-B14F-4D97-AF65-F5344CB8AC3E}">
        <p14:creationId xmlns:p14="http://schemas.microsoft.com/office/powerpoint/2010/main" val="138584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160754-E91B-2A49-92AA-3C106786E232}"/>
              </a:ext>
            </a:extLst>
          </p:cNvPr>
          <p:cNvSpPr txBox="1"/>
          <p:nvPr/>
        </p:nvSpPr>
        <p:spPr>
          <a:xfrm>
            <a:off x="339270" y="349250"/>
            <a:ext cx="8684080" cy="5122941"/>
          </a:xfrm>
          <a:prstGeom prst="rect">
            <a:avLst/>
          </a:prstGeom>
          <a:noFill/>
        </p:spPr>
        <p:txBody>
          <a:bodyPr wrap="square" rtlCol="0">
            <a:spAutoFit/>
          </a:bodyPr>
          <a:lstStyle/>
          <a:p>
            <a:pPr>
              <a:lnSpc>
                <a:spcPct val="150000"/>
              </a:lnSpc>
            </a:pPr>
            <a:r>
              <a:rPr lang="en-US" sz="2000" b="1" i="1" dirty="0">
                <a:solidFill>
                  <a:srgbClr val="FF6601"/>
                </a:solidFill>
                <a:latin typeface="Calibri" panose="020F0502020204030204" pitchFamily="34" charset="0"/>
                <a:cs typeface="Calibri" panose="020F0502020204030204" pitchFamily="34" charset="0"/>
              </a:rPr>
              <a:t>Excerpt from The Pedagogy of Confidence: </a:t>
            </a:r>
          </a:p>
          <a:p>
            <a:pPr fontAlgn="base">
              <a:lnSpc>
                <a:spcPct val="150000"/>
              </a:lnSpc>
            </a:pPr>
            <a:r>
              <a:rPr lang="en-US" sz="2000" b="1" dirty="0">
                <a:latin typeface="Calibri" panose="020F0502020204030204" pitchFamily="34" charset="0"/>
                <a:cs typeface="Calibri" panose="020F0502020204030204" pitchFamily="34" charset="0"/>
              </a:rPr>
              <a:t>Equity-driven pedagogy that generates practices and structures reflective of “gifted” education and the pursuit of excellence is what our organization describes as the Pedagogy of Confidence®. The Pedagogy of Confidence is based on the fearless expectation that all students are capable of high intellectual performances when provided High Operational Practices™ that motivate self-directed learning and self-actualization. High Operational Practices are actually labels for the categories of supports fundamental for eliciting high levels of engagement and intellectual processing. The practices can serve to guide teachers in choosing effective pedagogical strategies to optimize learning.</a:t>
            </a:r>
            <a:br>
              <a:rPr lang="en-US" sz="2000" b="1" dirty="0">
                <a:latin typeface="Calibri" panose="020F0502020204030204" pitchFamily="34" charset="0"/>
                <a:cs typeface="Calibri" panose="020F0502020204030204" pitchFamily="34" charset="0"/>
              </a:rPr>
            </a:b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87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11696"/>
            <a:ext cx="4920107" cy="49201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5483AA2-4CB9-CF44-9819-6424548EBDBD}"/>
              </a:ext>
            </a:extLst>
          </p:cNvPr>
          <p:cNvSpPr>
            <a:spLocks noGrp="1"/>
          </p:cNvSpPr>
          <p:nvPr>
            <p:ph type="ctrTitle"/>
          </p:nvPr>
        </p:nvSpPr>
        <p:spPr>
          <a:xfrm>
            <a:off x="2486272" y="1629180"/>
            <a:ext cx="4171453" cy="1885137"/>
          </a:xfrm>
        </p:spPr>
        <p:txBody>
          <a:bodyPr>
            <a:normAutofit/>
          </a:bodyPr>
          <a:lstStyle/>
          <a:p>
            <a:pPr>
              <a:lnSpc>
                <a:spcPct val="150000"/>
              </a:lnSpc>
            </a:pPr>
            <a:r>
              <a:rPr lang="en-US" sz="2800" b="1" dirty="0">
                <a:solidFill>
                  <a:srgbClr val="FFFFFF"/>
                </a:solidFill>
              </a:rPr>
              <a:t>Is there a current pressing issue in our country that would require a difficult conversation to address it?</a:t>
            </a:r>
          </a:p>
        </p:txBody>
      </p:sp>
      <p:sp>
        <p:nvSpPr>
          <p:cNvPr id="14" name="Arc 1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21376"/>
            <a:ext cx="5112196" cy="5112196"/>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1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062" y="3931491"/>
            <a:ext cx="569553" cy="5541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DD4930-6438-BA46-B5CD-955B1AC2B2EE}"/>
              </a:ext>
            </a:extLst>
          </p:cNvPr>
          <p:cNvSpPr txBox="1"/>
          <p:nvPr/>
        </p:nvSpPr>
        <p:spPr>
          <a:xfrm>
            <a:off x="2597426" y="3552544"/>
            <a:ext cx="4008783" cy="954107"/>
          </a:xfrm>
          <a:prstGeom prst="rect">
            <a:avLst/>
          </a:prstGeom>
          <a:noFill/>
        </p:spPr>
        <p:txBody>
          <a:bodyPr wrap="square" rtlCol="0">
            <a:spAutoFit/>
          </a:bodyPr>
          <a:lstStyle/>
          <a:p>
            <a:pPr algn="ctr"/>
            <a:r>
              <a:rPr lang="en-US" sz="2800" b="1" dirty="0"/>
              <a:t>Why is it so difficult to discuss this issue?</a:t>
            </a:r>
          </a:p>
        </p:txBody>
      </p:sp>
    </p:spTree>
    <p:extLst>
      <p:ext uri="{BB962C8B-B14F-4D97-AF65-F5344CB8AC3E}">
        <p14:creationId xmlns:p14="http://schemas.microsoft.com/office/powerpoint/2010/main" val="247925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43" descr="from-equity-talk-to-equity-walk.jpg"/>
          <p:cNvPicPr preferRelativeResize="0"/>
          <p:nvPr/>
        </p:nvPicPr>
        <p:blipFill rotWithShape="1">
          <a:blip r:embed="rId3">
            <a:alphaModFix/>
          </a:blip>
          <a:srcRect/>
          <a:stretch/>
        </p:blipFill>
        <p:spPr>
          <a:xfrm>
            <a:off x="609600" y="541865"/>
            <a:ext cx="2745946" cy="4064000"/>
          </a:xfrm>
          <a:prstGeom prst="rect">
            <a:avLst/>
          </a:prstGeom>
          <a:noFill/>
          <a:ln>
            <a:noFill/>
          </a:ln>
        </p:spPr>
      </p:pic>
      <p:sp>
        <p:nvSpPr>
          <p:cNvPr id="404" name="Google Shape;404;p43"/>
          <p:cNvSpPr txBox="1"/>
          <p:nvPr/>
        </p:nvSpPr>
        <p:spPr>
          <a:xfrm>
            <a:off x="3696608" y="547310"/>
            <a:ext cx="5217583"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600" b="1" i="0" u="none" strike="noStrike" cap="none" dirty="0">
                <a:solidFill>
                  <a:srgbClr val="FF6601"/>
                </a:solidFill>
                <a:latin typeface="Calibri"/>
                <a:ea typeface="Calibri"/>
                <a:cs typeface="Calibri"/>
                <a:sym typeface="Calibri"/>
              </a:rPr>
              <a:t>Actions</a:t>
            </a:r>
            <a:endParaRPr dirty="0">
              <a:latin typeface="Calibri" panose="020F0502020204030204" pitchFamily="34" charset="0"/>
              <a:cs typeface="Calibri" panose="020F0502020204030204" pitchFamily="34" charset="0"/>
            </a:endParaRPr>
          </a:p>
        </p:txBody>
      </p:sp>
      <p:sp>
        <p:nvSpPr>
          <p:cNvPr id="405" name="Google Shape;405;p43"/>
          <p:cNvSpPr txBox="1"/>
          <p:nvPr/>
        </p:nvSpPr>
        <p:spPr>
          <a:xfrm>
            <a:off x="3696608" y="2223710"/>
            <a:ext cx="521758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1" i="0" u="none" strike="noStrike" cap="none" dirty="0">
                <a:solidFill>
                  <a:srgbClr val="FF6601"/>
                </a:solidFill>
                <a:latin typeface="Calibri"/>
                <a:ea typeface="Calibri"/>
                <a:cs typeface="Calibri"/>
                <a:sym typeface="Calibri"/>
              </a:rPr>
              <a:t>Creating Equity</a:t>
            </a:r>
            <a:endParaRPr dirty="0">
              <a:latin typeface="Calibri" panose="020F0502020204030204" pitchFamily="34" charset="0"/>
              <a:cs typeface="Calibri" panose="020F0502020204030204" pitchFamily="34" charset="0"/>
            </a:endParaRPr>
          </a:p>
        </p:txBody>
      </p:sp>
      <p:sp>
        <p:nvSpPr>
          <p:cNvPr id="406" name="Google Shape;406;p43"/>
          <p:cNvSpPr txBox="1"/>
          <p:nvPr/>
        </p:nvSpPr>
        <p:spPr>
          <a:xfrm>
            <a:off x="3913619" y="3217333"/>
            <a:ext cx="4709944" cy="112642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800" b="1" i="0" u="none" strike="noStrike" cap="none" dirty="0">
                <a:solidFill>
                  <a:srgbClr val="000000"/>
                </a:solidFill>
                <a:latin typeface="Calibri"/>
                <a:ea typeface="Calibri"/>
                <a:cs typeface="Calibri"/>
                <a:sym typeface="Calibri"/>
              </a:rPr>
              <a:t>Experiences in K-12 Influence </a:t>
            </a:r>
            <a:endParaRPr dirty="0">
              <a:latin typeface="Calibri" panose="020F0502020204030204" pitchFamily="34" charset="0"/>
              <a:cs typeface="Calibri" panose="020F0502020204030204" pitchFamily="34" charset="0"/>
            </a:endParaRPr>
          </a:p>
          <a:p>
            <a:pPr marL="0" marR="0" lvl="0" indent="0" algn="ctr" rtl="0">
              <a:lnSpc>
                <a:spcPct val="120000"/>
              </a:lnSpc>
              <a:spcBef>
                <a:spcPts val="0"/>
              </a:spcBef>
              <a:spcAft>
                <a:spcPts val="0"/>
              </a:spcAft>
              <a:buNone/>
            </a:pPr>
            <a:r>
              <a:rPr lang="en-US" sz="2800" b="1" i="0" u="none" strike="noStrike" cap="none" dirty="0">
                <a:solidFill>
                  <a:srgbClr val="000000"/>
                </a:solidFill>
                <a:latin typeface="Calibri"/>
                <a:ea typeface="Calibri"/>
                <a:cs typeface="Calibri"/>
                <a:sym typeface="Calibri"/>
              </a:rPr>
              <a:t>Beliefs, Actions and Outcomes</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936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0F4AD9-9CB3-A64A-8C53-3A61DDF176DD}"/>
              </a:ext>
            </a:extLst>
          </p:cNvPr>
          <p:cNvSpPr txBox="1"/>
          <p:nvPr/>
        </p:nvSpPr>
        <p:spPr>
          <a:xfrm>
            <a:off x="2298674" y="275172"/>
            <a:ext cx="6420860" cy="4201150"/>
          </a:xfrm>
          <a:prstGeom prst="rect">
            <a:avLst/>
          </a:prstGeom>
          <a:noFill/>
        </p:spPr>
        <p:txBody>
          <a:bodyPr wrap="none" rtlCol="0">
            <a:spAutoFit/>
          </a:bodyPr>
          <a:lstStyle/>
          <a:p>
            <a:r>
              <a:rPr lang="en-US" sz="4050" b="1" dirty="0"/>
              <a:t>Vocabulary</a:t>
            </a:r>
            <a:br>
              <a:rPr lang="en-US" sz="4050" b="1" dirty="0"/>
            </a:br>
            <a:r>
              <a:rPr lang="en-US" sz="4050" b="1" dirty="0">
                <a:solidFill>
                  <a:schemeClr val="accent2">
                    <a:lumMod val="75000"/>
                  </a:schemeClr>
                </a:solidFill>
              </a:rPr>
              <a:t>Terminology, Language</a:t>
            </a:r>
          </a:p>
          <a:p>
            <a:endParaRPr lang="en-US" sz="1200" b="1" dirty="0">
              <a:solidFill>
                <a:schemeClr val="accent2">
                  <a:lumMod val="75000"/>
                </a:schemeClr>
              </a:solidFill>
            </a:endParaRPr>
          </a:p>
          <a:p>
            <a:r>
              <a:rPr lang="en-US" sz="4050" b="1" dirty="0"/>
              <a:t>Schema</a:t>
            </a:r>
            <a:br>
              <a:rPr lang="en-US" sz="4050" b="1" dirty="0"/>
            </a:br>
            <a:r>
              <a:rPr lang="en-US" sz="4050" b="1" dirty="0">
                <a:solidFill>
                  <a:schemeClr val="accent2">
                    <a:lumMod val="75000"/>
                  </a:schemeClr>
                </a:solidFill>
              </a:rPr>
              <a:t>Experiences, Connections</a:t>
            </a:r>
          </a:p>
          <a:p>
            <a:endParaRPr lang="en-US" sz="1200" b="1" dirty="0">
              <a:solidFill>
                <a:schemeClr val="accent2">
                  <a:lumMod val="75000"/>
                </a:schemeClr>
              </a:solidFill>
            </a:endParaRPr>
          </a:p>
          <a:p>
            <a:r>
              <a:rPr lang="en-US" sz="4050" b="1" dirty="0"/>
              <a:t>Cultural Frame of Reference  </a:t>
            </a:r>
            <a:br>
              <a:rPr lang="en-US" sz="4050" b="1" dirty="0"/>
            </a:br>
            <a:r>
              <a:rPr lang="en-US" sz="4050" b="1" dirty="0">
                <a:solidFill>
                  <a:schemeClr val="accent2">
                    <a:lumMod val="75000"/>
                  </a:schemeClr>
                </a:solidFill>
              </a:rPr>
              <a:t>Who We Are</a:t>
            </a:r>
          </a:p>
        </p:txBody>
      </p:sp>
      <p:pic>
        <p:nvPicPr>
          <p:cNvPr id="5" name="Picture 4" descr="A picture containing silhouette&#10;&#10;Description automatically generated">
            <a:extLst>
              <a:ext uri="{FF2B5EF4-FFF2-40B4-BE49-F238E27FC236}">
                <a16:creationId xmlns:a16="http://schemas.microsoft.com/office/drawing/2014/main" id="{68C0F294-17D3-3D4D-8086-BAA9F1866865}"/>
              </a:ext>
            </a:extLst>
          </p:cNvPr>
          <p:cNvPicPr>
            <a:picLocks noChangeAspect="1"/>
          </p:cNvPicPr>
          <p:nvPr/>
        </p:nvPicPr>
        <p:blipFill>
          <a:blip r:embed="rId2"/>
          <a:stretch>
            <a:fillRect/>
          </a:stretch>
        </p:blipFill>
        <p:spPr>
          <a:xfrm>
            <a:off x="469398" y="482717"/>
            <a:ext cx="1469989" cy="2296578"/>
          </a:xfrm>
          <a:prstGeom prst="rect">
            <a:avLst/>
          </a:prstGeom>
        </p:spPr>
      </p:pic>
    </p:spTree>
    <p:extLst>
      <p:ext uri="{BB962C8B-B14F-4D97-AF65-F5344CB8AC3E}">
        <p14:creationId xmlns:p14="http://schemas.microsoft.com/office/powerpoint/2010/main" val="99629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35DE78-1C5C-4B45-9C98-D5691533505B}"/>
              </a:ext>
            </a:extLst>
          </p:cNvPr>
          <p:cNvSpPr txBox="1"/>
          <p:nvPr/>
        </p:nvSpPr>
        <p:spPr>
          <a:xfrm>
            <a:off x="825859" y="1140589"/>
            <a:ext cx="7492281" cy="2862322"/>
          </a:xfrm>
          <a:prstGeom prst="rect">
            <a:avLst/>
          </a:prstGeom>
          <a:noFill/>
        </p:spPr>
        <p:txBody>
          <a:bodyPr wrap="square" rtlCol="0">
            <a:spAutoFit/>
          </a:bodyPr>
          <a:lstStyle/>
          <a:p>
            <a:pPr>
              <a:lnSpc>
                <a:spcPct val="150000"/>
              </a:lnSpc>
            </a:pPr>
            <a:r>
              <a:rPr lang="en-US" sz="3600" b="1" dirty="0"/>
              <a:t>It is not our differences that divide us. It is our inability to recognize, accept, and celebrate those differences. </a:t>
            </a:r>
          </a:p>
          <a:p>
            <a:r>
              <a:rPr lang="en-US" b="1" i="1" dirty="0">
                <a:latin typeface="Garamond" panose="02020404030301010803" pitchFamily="18" charset="0"/>
              </a:rPr>
              <a:t>~Audre Lorde</a:t>
            </a:r>
          </a:p>
        </p:txBody>
      </p:sp>
    </p:spTree>
    <p:extLst>
      <p:ext uri="{BB962C8B-B14F-4D97-AF65-F5344CB8AC3E}">
        <p14:creationId xmlns:p14="http://schemas.microsoft.com/office/powerpoint/2010/main" val="869769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2173</TotalTime>
  <Words>2007</Words>
  <Application>Microsoft Macintosh PowerPoint</Application>
  <PresentationFormat>On-screen Show (16:9)</PresentationFormat>
  <Paragraphs>335</Paragraphs>
  <Slides>52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Calibri Light</vt:lpstr>
      <vt:lpstr>Courier New</vt:lpstr>
      <vt:lpstr>Garamond</vt:lpstr>
      <vt:lpstr>Rockwell</vt:lpstr>
      <vt:lpstr>Office Theme</vt:lpstr>
      <vt:lpstr>Pedagogy of Confidence Difficult Conversations</vt:lpstr>
      <vt:lpstr>PowerPoint Presentation</vt:lpstr>
      <vt:lpstr>PowerPoint Presentation</vt:lpstr>
      <vt:lpstr>PowerPoint Presentation</vt:lpstr>
      <vt:lpstr>Is there a current pressing issue in our country that would require a difficult conversation to address it?</vt:lpstr>
      <vt:lpstr>Is there a current pressing issue in our country that would require a difficult conversation to address it?</vt:lpstr>
      <vt:lpstr>PowerPoint Presentation</vt:lpstr>
      <vt:lpstr>PowerPoint Presentation</vt:lpstr>
      <vt:lpstr>PowerPoint Presentation</vt:lpstr>
      <vt:lpstr>PowerPoint Presentation</vt:lpstr>
      <vt:lpstr>PowerPoint Presentation</vt:lpstr>
      <vt:lpstr>PowerPoint Presentation</vt:lpstr>
      <vt:lpstr>Vocabulary Terminology Language Schema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Price</dc:creator>
  <cp:lastModifiedBy>Robert Price</cp:lastModifiedBy>
  <cp:revision>58</cp:revision>
  <dcterms:created xsi:type="dcterms:W3CDTF">2021-01-31T18:34:27Z</dcterms:created>
  <dcterms:modified xsi:type="dcterms:W3CDTF">2021-04-14T16:02:58Z</dcterms:modified>
</cp:coreProperties>
</file>